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25"/>
  </p:notesMasterIdLst>
  <p:sldIdLst>
    <p:sldId id="256" r:id="rId2"/>
    <p:sldId id="288" r:id="rId3"/>
    <p:sldId id="261" r:id="rId4"/>
    <p:sldId id="262" r:id="rId5"/>
    <p:sldId id="267" r:id="rId6"/>
    <p:sldId id="266" r:id="rId7"/>
    <p:sldId id="263" r:id="rId8"/>
    <p:sldId id="264" r:id="rId9"/>
    <p:sldId id="265" r:id="rId10"/>
    <p:sldId id="268" r:id="rId11"/>
    <p:sldId id="269" r:id="rId12"/>
    <p:sldId id="270" r:id="rId13"/>
    <p:sldId id="273" r:id="rId14"/>
    <p:sldId id="274" r:id="rId15"/>
    <p:sldId id="275" r:id="rId16"/>
    <p:sldId id="280" r:id="rId17"/>
    <p:sldId id="281" r:id="rId18"/>
    <p:sldId id="282" r:id="rId19"/>
    <p:sldId id="283" r:id="rId20"/>
    <p:sldId id="284" r:id="rId21"/>
    <p:sldId id="285" r:id="rId22"/>
    <p:sldId id="286"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94729"/>
  </p:normalViewPr>
  <p:slideViewPr>
    <p:cSldViewPr snapToGrid="0" snapToObjects="1">
      <p:cViewPr varScale="1">
        <p:scale>
          <a:sx n="109" d="100"/>
          <a:sy n="109" d="100"/>
        </p:scale>
        <p:origin x="4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CF553-E2CC-4B35-89E3-53465E691811}"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739A63-9787-4D20-94E6-2B97E0651022}">
      <dgm:prSet/>
      <dgm:spPr/>
      <dgm:t>
        <a:bodyPr/>
        <a:lstStyle/>
        <a:p>
          <a:r>
            <a:rPr lang="en-US"/>
            <a:t>Medical dictionary- acute allergic reaction to an antigen to which the body is hypersensitive</a:t>
          </a:r>
        </a:p>
      </dgm:t>
    </dgm:pt>
    <dgm:pt modelId="{84A8198A-8BE2-4D4D-ADCC-FDAE7A483CAD}" type="parTrans" cxnId="{C3D41093-D311-4B9F-8A91-46542433F4E2}">
      <dgm:prSet/>
      <dgm:spPr/>
      <dgm:t>
        <a:bodyPr/>
        <a:lstStyle/>
        <a:p>
          <a:endParaRPr lang="en-US"/>
        </a:p>
      </dgm:t>
    </dgm:pt>
    <dgm:pt modelId="{DA4D4804-ED89-4130-B086-B9548673EB3B}" type="sibTrans" cxnId="{C3D41093-D311-4B9F-8A91-46542433F4E2}">
      <dgm:prSet/>
      <dgm:spPr/>
      <dgm:t>
        <a:bodyPr/>
        <a:lstStyle/>
        <a:p>
          <a:endParaRPr lang="en-US"/>
        </a:p>
      </dgm:t>
    </dgm:pt>
    <dgm:pt modelId="{0CC3D2AC-A53C-45B2-ABB8-6619E97AADF0}">
      <dgm:prSet/>
      <dgm:spPr/>
      <dgm:t>
        <a:bodyPr/>
        <a:lstStyle/>
        <a:p>
          <a:r>
            <a:rPr lang="en-US"/>
            <a:t>LITFL-</a:t>
          </a:r>
          <a:r>
            <a:rPr lang="en-AU"/>
            <a:t>Anaphylaxis is a severe, life-threatening, generalised or systemic hypersensitivity reaction; characterised by rapidly developing life-threatening airway (pharyngeal or laryngeal edema) and/or breathing (bronchospasm and tachypnea) and/or circulation (hypotension and tachycardia) problems usually associated with skin and mucosal changes</a:t>
          </a:r>
          <a:endParaRPr lang="en-US"/>
        </a:p>
      </dgm:t>
    </dgm:pt>
    <dgm:pt modelId="{79DFC3C1-9262-44D6-A6F9-C3B6608D0597}" type="parTrans" cxnId="{B8C17326-7A2C-440D-A9D0-E43D705BF988}">
      <dgm:prSet/>
      <dgm:spPr/>
      <dgm:t>
        <a:bodyPr/>
        <a:lstStyle/>
        <a:p>
          <a:endParaRPr lang="en-US"/>
        </a:p>
      </dgm:t>
    </dgm:pt>
    <dgm:pt modelId="{30AB9261-42C9-4013-A60D-5F124AA1CA8F}" type="sibTrans" cxnId="{B8C17326-7A2C-440D-A9D0-E43D705BF988}">
      <dgm:prSet/>
      <dgm:spPr/>
      <dgm:t>
        <a:bodyPr/>
        <a:lstStyle/>
        <a:p>
          <a:endParaRPr lang="en-US"/>
        </a:p>
      </dgm:t>
    </dgm:pt>
    <dgm:pt modelId="{3BC94FB5-A985-48E6-A601-565BD148D91E}">
      <dgm:prSet/>
      <dgm:spPr/>
      <dgm:t>
        <a:bodyPr/>
        <a:lstStyle/>
        <a:p>
          <a:r>
            <a:rPr lang="en-AU"/>
            <a:t>Up to date- acute life threatening  multisystem syndrome caused by sudden release of mast cell mediators into circulation</a:t>
          </a:r>
          <a:endParaRPr lang="en-US"/>
        </a:p>
      </dgm:t>
    </dgm:pt>
    <dgm:pt modelId="{38BD19EC-4699-4627-8464-2CF0D601E21F}" type="parTrans" cxnId="{1646C1B4-2F21-41F4-9C44-FF3B90A07F0F}">
      <dgm:prSet/>
      <dgm:spPr/>
      <dgm:t>
        <a:bodyPr/>
        <a:lstStyle/>
        <a:p>
          <a:endParaRPr lang="en-US"/>
        </a:p>
      </dgm:t>
    </dgm:pt>
    <dgm:pt modelId="{0FCFBC03-078C-432D-A994-DF5380EFCDAD}" type="sibTrans" cxnId="{1646C1B4-2F21-41F4-9C44-FF3B90A07F0F}">
      <dgm:prSet/>
      <dgm:spPr/>
      <dgm:t>
        <a:bodyPr/>
        <a:lstStyle/>
        <a:p>
          <a:endParaRPr lang="en-US"/>
        </a:p>
      </dgm:t>
    </dgm:pt>
    <dgm:pt modelId="{64A83DF1-FA7D-4D80-B431-A216141141F2}">
      <dgm:prSet/>
      <dgm:spPr/>
      <dgm:t>
        <a:bodyPr/>
        <a:lstStyle/>
        <a:p>
          <a:r>
            <a:rPr lang="en-AU"/>
            <a:t>Dunn-severe life threatening systemic hypersensitivity reaction</a:t>
          </a:r>
          <a:endParaRPr lang="en-US"/>
        </a:p>
      </dgm:t>
    </dgm:pt>
    <dgm:pt modelId="{E6C7256C-E340-4C81-A5B4-B5AFB9DD762B}" type="parTrans" cxnId="{96A18331-9BB9-4F40-851E-D35324C1572E}">
      <dgm:prSet/>
      <dgm:spPr/>
      <dgm:t>
        <a:bodyPr/>
        <a:lstStyle/>
        <a:p>
          <a:endParaRPr lang="en-US"/>
        </a:p>
      </dgm:t>
    </dgm:pt>
    <dgm:pt modelId="{3067FF83-C2AA-4B34-882D-E2E4AF0FCBD3}" type="sibTrans" cxnId="{96A18331-9BB9-4F40-851E-D35324C1572E}">
      <dgm:prSet/>
      <dgm:spPr/>
      <dgm:t>
        <a:bodyPr/>
        <a:lstStyle/>
        <a:p>
          <a:endParaRPr lang="en-US"/>
        </a:p>
      </dgm:t>
    </dgm:pt>
    <dgm:pt modelId="{5C5392A8-7E98-4EB2-A03C-9F49D7DA015B}" type="pres">
      <dgm:prSet presAssocID="{427CF553-E2CC-4B35-89E3-53465E691811}" presName="root" presStyleCnt="0">
        <dgm:presLayoutVars>
          <dgm:dir/>
          <dgm:resizeHandles val="exact"/>
        </dgm:presLayoutVars>
      </dgm:prSet>
      <dgm:spPr/>
    </dgm:pt>
    <dgm:pt modelId="{90ECDECD-2734-495D-9667-35FF4301392C}" type="pres">
      <dgm:prSet presAssocID="{427CF553-E2CC-4B35-89E3-53465E691811}" presName="container" presStyleCnt="0">
        <dgm:presLayoutVars>
          <dgm:dir/>
          <dgm:resizeHandles val="exact"/>
        </dgm:presLayoutVars>
      </dgm:prSet>
      <dgm:spPr/>
    </dgm:pt>
    <dgm:pt modelId="{856067D7-AF41-4820-9687-6FDB82228385}" type="pres">
      <dgm:prSet presAssocID="{63739A63-9787-4D20-94E6-2B97E0651022}" presName="compNode" presStyleCnt="0"/>
      <dgm:spPr/>
    </dgm:pt>
    <dgm:pt modelId="{12DC7A94-F15B-4E40-9B6D-9982323EF4C4}" type="pres">
      <dgm:prSet presAssocID="{63739A63-9787-4D20-94E6-2B97E0651022}" presName="iconBgRect" presStyleLbl="bgShp" presStyleIdx="0" presStyleCnt="4"/>
      <dgm:spPr/>
    </dgm:pt>
    <dgm:pt modelId="{3A196A9C-9278-41C9-AD0E-E666BA27DDB3}" type="pres">
      <dgm:prSet presAssocID="{63739A63-9787-4D20-94E6-2B97E065102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1794A3B3-1201-437E-8359-47F34B1CE1FB}" type="pres">
      <dgm:prSet presAssocID="{63739A63-9787-4D20-94E6-2B97E0651022}" presName="spaceRect" presStyleCnt="0"/>
      <dgm:spPr/>
    </dgm:pt>
    <dgm:pt modelId="{99D03B82-7F48-4816-AAD8-A17E384301BB}" type="pres">
      <dgm:prSet presAssocID="{63739A63-9787-4D20-94E6-2B97E0651022}" presName="textRect" presStyleLbl="revTx" presStyleIdx="0" presStyleCnt="4">
        <dgm:presLayoutVars>
          <dgm:chMax val="1"/>
          <dgm:chPref val="1"/>
        </dgm:presLayoutVars>
      </dgm:prSet>
      <dgm:spPr/>
    </dgm:pt>
    <dgm:pt modelId="{9CBFB53A-56AC-4457-AED8-78166359A02C}" type="pres">
      <dgm:prSet presAssocID="{DA4D4804-ED89-4130-B086-B9548673EB3B}" presName="sibTrans" presStyleLbl="sibTrans2D1" presStyleIdx="0" presStyleCnt="0"/>
      <dgm:spPr/>
    </dgm:pt>
    <dgm:pt modelId="{AF28942B-284C-469E-AC93-DD6C92AC480F}" type="pres">
      <dgm:prSet presAssocID="{0CC3D2AC-A53C-45B2-ABB8-6619E97AADF0}" presName="compNode" presStyleCnt="0"/>
      <dgm:spPr/>
    </dgm:pt>
    <dgm:pt modelId="{FE2BA457-FA53-47E3-A11A-6A6D5BB340F9}" type="pres">
      <dgm:prSet presAssocID="{0CC3D2AC-A53C-45B2-ABB8-6619E97AADF0}" presName="iconBgRect" presStyleLbl="bgShp" presStyleIdx="1" presStyleCnt="4"/>
      <dgm:spPr/>
    </dgm:pt>
    <dgm:pt modelId="{1A9A8AE7-F692-44D2-A932-DECA1AB8281D}" type="pres">
      <dgm:prSet presAssocID="{0CC3D2AC-A53C-45B2-ABB8-6619E97AAD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76732BB0-3CFB-49C6-B7B1-7DDC7A69E41F}" type="pres">
      <dgm:prSet presAssocID="{0CC3D2AC-A53C-45B2-ABB8-6619E97AADF0}" presName="spaceRect" presStyleCnt="0"/>
      <dgm:spPr/>
    </dgm:pt>
    <dgm:pt modelId="{ABE89799-DB21-4082-A153-485862186716}" type="pres">
      <dgm:prSet presAssocID="{0CC3D2AC-A53C-45B2-ABB8-6619E97AADF0}" presName="textRect" presStyleLbl="revTx" presStyleIdx="1" presStyleCnt="4">
        <dgm:presLayoutVars>
          <dgm:chMax val="1"/>
          <dgm:chPref val="1"/>
        </dgm:presLayoutVars>
      </dgm:prSet>
      <dgm:spPr/>
    </dgm:pt>
    <dgm:pt modelId="{39B351F8-17CA-4754-A121-E5CBFA7935A0}" type="pres">
      <dgm:prSet presAssocID="{30AB9261-42C9-4013-A60D-5F124AA1CA8F}" presName="sibTrans" presStyleLbl="sibTrans2D1" presStyleIdx="0" presStyleCnt="0"/>
      <dgm:spPr/>
    </dgm:pt>
    <dgm:pt modelId="{E3626967-8251-4F89-B527-CA09C9F17BEB}" type="pres">
      <dgm:prSet presAssocID="{3BC94FB5-A985-48E6-A601-565BD148D91E}" presName="compNode" presStyleCnt="0"/>
      <dgm:spPr/>
    </dgm:pt>
    <dgm:pt modelId="{2B170055-2EFD-41DA-A531-D36282CB97B5}" type="pres">
      <dgm:prSet presAssocID="{3BC94FB5-A985-48E6-A601-565BD148D91E}" presName="iconBgRect" presStyleLbl="bgShp" presStyleIdx="2" presStyleCnt="4"/>
      <dgm:spPr/>
    </dgm:pt>
    <dgm:pt modelId="{39621F9A-7E71-4354-93F8-1BB908DB126A}" type="pres">
      <dgm:prSet presAssocID="{3BC94FB5-A985-48E6-A601-565BD148D9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B11E3E54-8699-43E3-B74C-C19B59DC92E1}" type="pres">
      <dgm:prSet presAssocID="{3BC94FB5-A985-48E6-A601-565BD148D91E}" presName="spaceRect" presStyleCnt="0"/>
      <dgm:spPr/>
    </dgm:pt>
    <dgm:pt modelId="{F619DC26-F6B9-482C-9BC1-D8CE350F1DDC}" type="pres">
      <dgm:prSet presAssocID="{3BC94FB5-A985-48E6-A601-565BD148D91E}" presName="textRect" presStyleLbl="revTx" presStyleIdx="2" presStyleCnt="4">
        <dgm:presLayoutVars>
          <dgm:chMax val="1"/>
          <dgm:chPref val="1"/>
        </dgm:presLayoutVars>
      </dgm:prSet>
      <dgm:spPr/>
    </dgm:pt>
    <dgm:pt modelId="{4EC86EEC-06AE-4D31-912F-BD78FA2BADDB}" type="pres">
      <dgm:prSet presAssocID="{0FCFBC03-078C-432D-A994-DF5380EFCDAD}" presName="sibTrans" presStyleLbl="sibTrans2D1" presStyleIdx="0" presStyleCnt="0"/>
      <dgm:spPr/>
    </dgm:pt>
    <dgm:pt modelId="{796AD5B4-5269-471C-A953-39681BA21DB4}" type="pres">
      <dgm:prSet presAssocID="{64A83DF1-FA7D-4D80-B431-A216141141F2}" presName="compNode" presStyleCnt="0"/>
      <dgm:spPr/>
    </dgm:pt>
    <dgm:pt modelId="{1E61F7F0-7F63-4187-9AB6-4355CB44C18F}" type="pres">
      <dgm:prSet presAssocID="{64A83DF1-FA7D-4D80-B431-A216141141F2}" presName="iconBgRect" presStyleLbl="bgShp" presStyleIdx="3" presStyleCnt="4"/>
      <dgm:spPr/>
    </dgm:pt>
    <dgm:pt modelId="{E0ABA762-F659-46B0-9853-1FC072777E08}" type="pres">
      <dgm:prSet presAssocID="{64A83DF1-FA7D-4D80-B431-A216141141F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active Sign"/>
        </a:ext>
      </dgm:extLst>
    </dgm:pt>
    <dgm:pt modelId="{B4DA835D-3420-490E-B6E6-3E3A034454B5}" type="pres">
      <dgm:prSet presAssocID="{64A83DF1-FA7D-4D80-B431-A216141141F2}" presName="spaceRect" presStyleCnt="0"/>
      <dgm:spPr/>
    </dgm:pt>
    <dgm:pt modelId="{297E060F-5E0E-4351-B13C-1005353E7C8D}" type="pres">
      <dgm:prSet presAssocID="{64A83DF1-FA7D-4D80-B431-A216141141F2}" presName="textRect" presStyleLbl="revTx" presStyleIdx="3" presStyleCnt="4">
        <dgm:presLayoutVars>
          <dgm:chMax val="1"/>
          <dgm:chPref val="1"/>
        </dgm:presLayoutVars>
      </dgm:prSet>
      <dgm:spPr/>
    </dgm:pt>
  </dgm:ptLst>
  <dgm:cxnLst>
    <dgm:cxn modelId="{B8C17326-7A2C-440D-A9D0-E43D705BF988}" srcId="{427CF553-E2CC-4B35-89E3-53465E691811}" destId="{0CC3D2AC-A53C-45B2-ABB8-6619E97AADF0}" srcOrd="1" destOrd="0" parTransId="{79DFC3C1-9262-44D6-A6F9-C3B6608D0597}" sibTransId="{30AB9261-42C9-4013-A60D-5F124AA1CA8F}"/>
    <dgm:cxn modelId="{96A18331-9BB9-4F40-851E-D35324C1572E}" srcId="{427CF553-E2CC-4B35-89E3-53465E691811}" destId="{64A83DF1-FA7D-4D80-B431-A216141141F2}" srcOrd="3" destOrd="0" parTransId="{E6C7256C-E340-4C81-A5B4-B5AFB9DD762B}" sibTransId="{3067FF83-C2AA-4B34-882D-E2E4AF0FCBD3}"/>
    <dgm:cxn modelId="{1FD69351-86CC-4839-951F-CFD613E0BB33}" type="presOf" srcId="{DA4D4804-ED89-4130-B086-B9548673EB3B}" destId="{9CBFB53A-56AC-4457-AED8-78166359A02C}" srcOrd="0" destOrd="0" presId="urn:microsoft.com/office/officeart/2018/2/layout/IconCircleList"/>
    <dgm:cxn modelId="{16759955-45E8-4D63-9808-3CC24C8079E8}" type="presOf" srcId="{427CF553-E2CC-4B35-89E3-53465E691811}" destId="{5C5392A8-7E98-4EB2-A03C-9F49D7DA015B}" srcOrd="0" destOrd="0" presId="urn:microsoft.com/office/officeart/2018/2/layout/IconCircleList"/>
    <dgm:cxn modelId="{6CB78C58-30EB-4670-8F4D-8101D6E82D79}" type="presOf" srcId="{0CC3D2AC-A53C-45B2-ABB8-6619E97AADF0}" destId="{ABE89799-DB21-4082-A153-485862186716}" srcOrd="0" destOrd="0" presId="urn:microsoft.com/office/officeart/2018/2/layout/IconCircleList"/>
    <dgm:cxn modelId="{E7E6AC84-F088-47E2-BA32-D0EF544FF845}" type="presOf" srcId="{63739A63-9787-4D20-94E6-2B97E0651022}" destId="{99D03B82-7F48-4816-AAD8-A17E384301BB}" srcOrd="0" destOrd="0" presId="urn:microsoft.com/office/officeart/2018/2/layout/IconCircleList"/>
    <dgm:cxn modelId="{C3D41093-D311-4B9F-8A91-46542433F4E2}" srcId="{427CF553-E2CC-4B35-89E3-53465E691811}" destId="{63739A63-9787-4D20-94E6-2B97E0651022}" srcOrd="0" destOrd="0" parTransId="{84A8198A-8BE2-4D4D-ADCC-FDAE7A483CAD}" sibTransId="{DA4D4804-ED89-4130-B086-B9548673EB3B}"/>
    <dgm:cxn modelId="{773D85B2-7BD1-44F5-B2A9-428A81DFDED7}" type="presOf" srcId="{30AB9261-42C9-4013-A60D-5F124AA1CA8F}" destId="{39B351F8-17CA-4754-A121-E5CBFA7935A0}" srcOrd="0" destOrd="0" presId="urn:microsoft.com/office/officeart/2018/2/layout/IconCircleList"/>
    <dgm:cxn modelId="{1646C1B4-2F21-41F4-9C44-FF3B90A07F0F}" srcId="{427CF553-E2CC-4B35-89E3-53465E691811}" destId="{3BC94FB5-A985-48E6-A601-565BD148D91E}" srcOrd="2" destOrd="0" parTransId="{38BD19EC-4699-4627-8464-2CF0D601E21F}" sibTransId="{0FCFBC03-078C-432D-A994-DF5380EFCDAD}"/>
    <dgm:cxn modelId="{612753BB-5F37-47FB-8A47-6B0183B291D7}" type="presOf" srcId="{64A83DF1-FA7D-4D80-B431-A216141141F2}" destId="{297E060F-5E0E-4351-B13C-1005353E7C8D}" srcOrd="0" destOrd="0" presId="urn:microsoft.com/office/officeart/2018/2/layout/IconCircleList"/>
    <dgm:cxn modelId="{935F07CF-1103-4C1A-8B4C-15EF2E992B50}" type="presOf" srcId="{0FCFBC03-078C-432D-A994-DF5380EFCDAD}" destId="{4EC86EEC-06AE-4D31-912F-BD78FA2BADDB}" srcOrd="0" destOrd="0" presId="urn:microsoft.com/office/officeart/2018/2/layout/IconCircleList"/>
    <dgm:cxn modelId="{7BD0D9FD-BDA3-4663-9EC5-FA94AE10C7A1}" type="presOf" srcId="{3BC94FB5-A985-48E6-A601-565BD148D91E}" destId="{F619DC26-F6B9-482C-9BC1-D8CE350F1DDC}" srcOrd="0" destOrd="0" presId="urn:microsoft.com/office/officeart/2018/2/layout/IconCircleList"/>
    <dgm:cxn modelId="{DCDFF7F1-8C51-4266-A93C-EB7C354CE0FC}" type="presParOf" srcId="{5C5392A8-7E98-4EB2-A03C-9F49D7DA015B}" destId="{90ECDECD-2734-495D-9667-35FF4301392C}" srcOrd="0" destOrd="0" presId="urn:microsoft.com/office/officeart/2018/2/layout/IconCircleList"/>
    <dgm:cxn modelId="{7B41D0BF-458C-4A65-8EF1-D7F0CFF26B1A}" type="presParOf" srcId="{90ECDECD-2734-495D-9667-35FF4301392C}" destId="{856067D7-AF41-4820-9687-6FDB82228385}" srcOrd="0" destOrd="0" presId="urn:microsoft.com/office/officeart/2018/2/layout/IconCircleList"/>
    <dgm:cxn modelId="{187BF607-9330-4D94-9C7B-28A809C21BFC}" type="presParOf" srcId="{856067D7-AF41-4820-9687-6FDB82228385}" destId="{12DC7A94-F15B-4E40-9B6D-9982323EF4C4}" srcOrd="0" destOrd="0" presId="urn:microsoft.com/office/officeart/2018/2/layout/IconCircleList"/>
    <dgm:cxn modelId="{BFAC1C92-543E-4F45-813B-F0364AC212C1}" type="presParOf" srcId="{856067D7-AF41-4820-9687-6FDB82228385}" destId="{3A196A9C-9278-41C9-AD0E-E666BA27DDB3}" srcOrd="1" destOrd="0" presId="urn:microsoft.com/office/officeart/2018/2/layout/IconCircleList"/>
    <dgm:cxn modelId="{E88178DD-28B3-4407-BFD3-C0F3F077A91C}" type="presParOf" srcId="{856067D7-AF41-4820-9687-6FDB82228385}" destId="{1794A3B3-1201-437E-8359-47F34B1CE1FB}" srcOrd="2" destOrd="0" presId="urn:microsoft.com/office/officeart/2018/2/layout/IconCircleList"/>
    <dgm:cxn modelId="{F72A6BF8-4B83-464B-85B4-64B9494745FF}" type="presParOf" srcId="{856067D7-AF41-4820-9687-6FDB82228385}" destId="{99D03B82-7F48-4816-AAD8-A17E384301BB}" srcOrd="3" destOrd="0" presId="urn:microsoft.com/office/officeart/2018/2/layout/IconCircleList"/>
    <dgm:cxn modelId="{5A4A3C20-580B-4C37-BA52-910A14A7B31C}" type="presParOf" srcId="{90ECDECD-2734-495D-9667-35FF4301392C}" destId="{9CBFB53A-56AC-4457-AED8-78166359A02C}" srcOrd="1" destOrd="0" presId="urn:microsoft.com/office/officeart/2018/2/layout/IconCircleList"/>
    <dgm:cxn modelId="{F8D0B771-3C02-4841-91DC-5A243A24F218}" type="presParOf" srcId="{90ECDECD-2734-495D-9667-35FF4301392C}" destId="{AF28942B-284C-469E-AC93-DD6C92AC480F}" srcOrd="2" destOrd="0" presId="urn:microsoft.com/office/officeart/2018/2/layout/IconCircleList"/>
    <dgm:cxn modelId="{1FCA0017-472B-42FE-87CD-DD2D10CC45CC}" type="presParOf" srcId="{AF28942B-284C-469E-AC93-DD6C92AC480F}" destId="{FE2BA457-FA53-47E3-A11A-6A6D5BB340F9}" srcOrd="0" destOrd="0" presId="urn:microsoft.com/office/officeart/2018/2/layout/IconCircleList"/>
    <dgm:cxn modelId="{3DDFF7C3-44E2-4274-A877-038FACFBFC04}" type="presParOf" srcId="{AF28942B-284C-469E-AC93-DD6C92AC480F}" destId="{1A9A8AE7-F692-44D2-A932-DECA1AB8281D}" srcOrd="1" destOrd="0" presId="urn:microsoft.com/office/officeart/2018/2/layout/IconCircleList"/>
    <dgm:cxn modelId="{D715906E-5BA3-445F-A20A-62A19A385932}" type="presParOf" srcId="{AF28942B-284C-469E-AC93-DD6C92AC480F}" destId="{76732BB0-3CFB-49C6-B7B1-7DDC7A69E41F}" srcOrd="2" destOrd="0" presId="urn:microsoft.com/office/officeart/2018/2/layout/IconCircleList"/>
    <dgm:cxn modelId="{F09BF424-F206-48AA-BB63-A64FA616E05F}" type="presParOf" srcId="{AF28942B-284C-469E-AC93-DD6C92AC480F}" destId="{ABE89799-DB21-4082-A153-485862186716}" srcOrd="3" destOrd="0" presId="urn:microsoft.com/office/officeart/2018/2/layout/IconCircleList"/>
    <dgm:cxn modelId="{8146449B-9CF5-4190-9725-DE17B6126BE6}" type="presParOf" srcId="{90ECDECD-2734-495D-9667-35FF4301392C}" destId="{39B351F8-17CA-4754-A121-E5CBFA7935A0}" srcOrd="3" destOrd="0" presId="urn:microsoft.com/office/officeart/2018/2/layout/IconCircleList"/>
    <dgm:cxn modelId="{995A0E01-0657-490F-B0D6-97F63E9FBA98}" type="presParOf" srcId="{90ECDECD-2734-495D-9667-35FF4301392C}" destId="{E3626967-8251-4F89-B527-CA09C9F17BEB}" srcOrd="4" destOrd="0" presId="urn:microsoft.com/office/officeart/2018/2/layout/IconCircleList"/>
    <dgm:cxn modelId="{C060AC67-3766-4F81-AF62-3976ACBC7484}" type="presParOf" srcId="{E3626967-8251-4F89-B527-CA09C9F17BEB}" destId="{2B170055-2EFD-41DA-A531-D36282CB97B5}" srcOrd="0" destOrd="0" presId="urn:microsoft.com/office/officeart/2018/2/layout/IconCircleList"/>
    <dgm:cxn modelId="{B5CFBFAE-5977-4D77-AFE6-887996416D86}" type="presParOf" srcId="{E3626967-8251-4F89-B527-CA09C9F17BEB}" destId="{39621F9A-7E71-4354-93F8-1BB908DB126A}" srcOrd="1" destOrd="0" presId="urn:microsoft.com/office/officeart/2018/2/layout/IconCircleList"/>
    <dgm:cxn modelId="{4F85622D-592F-47D4-A39A-634D9F93DB2E}" type="presParOf" srcId="{E3626967-8251-4F89-B527-CA09C9F17BEB}" destId="{B11E3E54-8699-43E3-B74C-C19B59DC92E1}" srcOrd="2" destOrd="0" presId="urn:microsoft.com/office/officeart/2018/2/layout/IconCircleList"/>
    <dgm:cxn modelId="{65F7D4BA-DE11-4007-B486-6A433743467B}" type="presParOf" srcId="{E3626967-8251-4F89-B527-CA09C9F17BEB}" destId="{F619DC26-F6B9-482C-9BC1-D8CE350F1DDC}" srcOrd="3" destOrd="0" presId="urn:microsoft.com/office/officeart/2018/2/layout/IconCircleList"/>
    <dgm:cxn modelId="{0384075F-3B90-4ACA-AC08-5265146D199B}" type="presParOf" srcId="{90ECDECD-2734-495D-9667-35FF4301392C}" destId="{4EC86EEC-06AE-4D31-912F-BD78FA2BADDB}" srcOrd="5" destOrd="0" presId="urn:microsoft.com/office/officeart/2018/2/layout/IconCircleList"/>
    <dgm:cxn modelId="{8231F2D3-399D-47D6-BCE1-773ADF727DE1}" type="presParOf" srcId="{90ECDECD-2734-495D-9667-35FF4301392C}" destId="{796AD5B4-5269-471C-A953-39681BA21DB4}" srcOrd="6" destOrd="0" presId="urn:microsoft.com/office/officeart/2018/2/layout/IconCircleList"/>
    <dgm:cxn modelId="{864B3799-D59D-45AE-AF95-90541CED1B1A}" type="presParOf" srcId="{796AD5B4-5269-471C-A953-39681BA21DB4}" destId="{1E61F7F0-7F63-4187-9AB6-4355CB44C18F}" srcOrd="0" destOrd="0" presId="urn:microsoft.com/office/officeart/2018/2/layout/IconCircleList"/>
    <dgm:cxn modelId="{E3B870C5-AA0B-4BF7-B1B1-08F1A2947060}" type="presParOf" srcId="{796AD5B4-5269-471C-A953-39681BA21DB4}" destId="{E0ABA762-F659-46B0-9853-1FC072777E08}" srcOrd="1" destOrd="0" presId="urn:microsoft.com/office/officeart/2018/2/layout/IconCircleList"/>
    <dgm:cxn modelId="{E301C66E-94F8-4526-803C-4853E1906CA5}" type="presParOf" srcId="{796AD5B4-5269-471C-A953-39681BA21DB4}" destId="{B4DA835D-3420-490E-B6E6-3E3A034454B5}" srcOrd="2" destOrd="0" presId="urn:microsoft.com/office/officeart/2018/2/layout/IconCircleList"/>
    <dgm:cxn modelId="{99DE2ADF-54C3-4539-957B-814407D18967}" type="presParOf" srcId="{796AD5B4-5269-471C-A953-39681BA21DB4}" destId="{297E060F-5E0E-4351-B13C-1005353E7C8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0820B0-6197-4ACB-BBAA-452F1DC464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68D3769-1006-4D8F-B4DD-8731FBBFAB99}">
      <dgm:prSet/>
      <dgm:spPr/>
      <dgm:t>
        <a:bodyPr/>
        <a:lstStyle/>
        <a:p>
          <a:r>
            <a:rPr lang="en-US"/>
            <a:t>Adrenaline infusion</a:t>
          </a:r>
        </a:p>
      </dgm:t>
    </dgm:pt>
    <dgm:pt modelId="{12688FD9-051C-487D-B39E-22BE7B65CCD6}" type="parTrans" cxnId="{065DF32D-C817-4121-B5C4-FF386D792C9D}">
      <dgm:prSet/>
      <dgm:spPr/>
      <dgm:t>
        <a:bodyPr/>
        <a:lstStyle/>
        <a:p>
          <a:endParaRPr lang="en-US"/>
        </a:p>
      </dgm:t>
    </dgm:pt>
    <dgm:pt modelId="{5D2795A9-92E9-449F-AE55-2D82D82BAD58}" type="sibTrans" cxnId="{065DF32D-C817-4121-B5C4-FF386D792C9D}">
      <dgm:prSet/>
      <dgm:spPr/>
      <dgm:t>
        <a:bodyPr/>
        <a:lstStyle/>
        <a:p>
          <a:endParaRPr lang="en-US"/>
        </a:p>
      </dgm:t>
    </dgm:pt>
    <dgm:pt modelId="{D255609A-240B-47E9-ABFA-9317F7AA6AA3}">
      <dgm:prSet/>
      <dgm:spPr/>
      <dgm:t>
        <a:bodyPr/>
        <a:lstStyle/>
        <a:p>
          <a:r>
            <a:rPr lang="en-US"/>
            <a:t>Can give peripherally</a:t>
          </a:r>
        </a:p>
      </dgm:t>
    </dgm:pt>
    <dgm:pt modelId="{10207ACB-F417-4A3A-8699-C020FF0CE413}" type="parTrans" cxnId="{6D237B9D-922E-4D46-A78E-6BFCF4AE2B5A}">
      <dgm:prSet/>
      <dgm:spPr/>
      <dgm:t>
        <a:bodyPr/>
        <a:lstStyle/>
        <a:p>
          <a:endParaRPr lang="en-US"/>
        </a:p>
      </dgm:t>
    </dgm:pt>
    <dgm:pt modelId="{EEB877E0-376B-40E6-8181-0130AE99050C}" type="sibTrans" cxnId="{6D237B9D-922E-4D46-A78E-6BFCF4AE2B5A}">
      <dgm:prSet/>
      <dgm:spPr/>
      <dgm:t>
        <a:bodyPr/>
        <a:lstStyle/>
        <a:p>
          <a:endParaRPr lang="en-US"/>
        </a:p>
      </dgm:t>
    </dgm:pt>
    <dgm:pt modelId="{81590782-B163-4FA4-BCCE-848523509DA4}">
      <dgm:prSet/>
      <dgm:spPr/>
      <dgm:t>
        <a:bodyPr/>
        <a:lstStyle/>
        <a:p>
          <a:r>
            <a:rPr lang="en-US"/>
            <a:t>Mix 1 ml 1: 1000 adrenaline in 1 L normal saline</a:t>
          </a:r>
        </a:p>
      </dgm:t>
    </dgm:pt>
    <dgm:pt modelId="{0C679D7B-727A-46ED-8494-B0B87D8E6E16}" type="parTrans" cxnId="{6D8D8915-49C0-4A56-AD6F-2B3D25A4301E}">
      <dgm:prSet/>
      <dgm:spPr/>
      <dgm:t>
        <a:bodyPr/>
        <a:lstStyle/>
        <a:p>
          <a:endParaRPr lang="en-US"/>
        </a:p>
      </dgm:t>
    </dgm:pt>
    <dgm:pt modelId="{5B70B0FB-7767-4B9D-A095-42A136831F4A}" type="sibTrans" cxnId="{6D8D8915-49C0-4A56-AD6F-2B3D25A4301E}">
      <dgm:prSet/>
      <dgm:spPr/>
      <dgm:t>
        <a:bodyPr/>
        <a:lstStyle/>
        <a:p>
          <a:endParaRPr lang="en-US"/>
        </a:p>
      </dgm:t>
    </dgm:pt>
    <dgm:pt modelId="{D2FE2B6C-52D0-4DB8-BB8F-0BB0CA87FDFC}">
      <dgm:prSet/>
      <dgm:spPr/>
      <dgm:t>
        <a:bodyPr/>
        <a:lstStyle/>
        <a:p>
          <a:r>
            <a:rPr lang="en-US"/>
            <a:t>Infusion start at 5ml/kg /hr = 0.1 mcg/kg/min</a:t>
          </a:r>
        </a:p>
      </dgm:t>
    </dgm:pt>
    <dgm:pt modelId="{C9ACB0B8-4788-4189-A8CD-D0C576A3B8CC}" type="parTrans" cxnId="{9B2E417F-518F-40A1-9718-EDD5B84AECDB}">
      <dgm:prSet/>
      <dgm:spPr/>
      <dgm:t>
        <a:bodyPr/>
        <a:lstStyle/>
        <a:p>
          <a:endParaRPr lang="en-US"/>
        </a:p>
      </dgm:t>
    </dgm:pt>
    <dgm:pt modelId="{8A8A5E74-5118-4733-B28F-231258859F3A}" type="sibTrans" cxnId="{9B2E417F-518F-40A1-9718-EDD5B84AECDB}">
      <dgm:prSet/>
      <dgm:spPr/>
      <dgm:t>
        <a:bodyPr/>
        <a:lstStyle/>
        <a:p>
          <a:endParaRPr lang="en-US"/>
        </a:p>
      </dgm:t>
    </dgm:pt>
    <dgm:pt modelId="{4B3CC491-9513-4A98-828A-DEEAD208B6E8}">
      <dgm:prSet/>
      <dgm:spPr/>
      <dgm:t>
        <a:bodyPr/>
        <a:lstStyle/>
        <a:p>
          <a:r>
            <a:rPr lang="en-US"/>
            <a:t>Titrate accordingly </a:t>
          </a:r>
        </a:p>
      </dgm:t>
    </dgm:pt>
    <dgm:pt modelId="{8F2567BC-091C-4F39-A94E-DFFD0209CD85}" type="parTrans" cxnId="{A12FCA95-071D-4AB9-B860-474E7A650C3C}">
      <dgm:prSet/>
      <dgm:spPr/>
      <dgm:t>
        <a:bodyPr/>
        <a:lstStyle/>
        <a:p>
          <a:endParaRPr lang="en-US"/>
        </a:p>
      </dgm:t>
    </dgm:pt>
    <dgm:pt modelId="{2D9332D4-5629-4D33-ABA3-C1236BA1000A}" type="sibTrans" cxnId="{A12FCA95-071D-4AB9-B860-474E7A650C3C}">
      <dgm:prSet/>
      <dgm:spPr/>
      <dgm:t>
        <a:bodyPr/>
        <a:lstStyle/>
        <a:p>
          <a:endParaRPr lang="en-US"/>
        </a:p>
      </dgm:t>
    </dgm:pt>
    <dgm:pt modelId="{8B304CB3-1649-4639-BC94-B61CBB9E4FFC}">
      <dgm:prSet/>
      <dgm:spPr/>
      <dgm:t>
        <a:bodyPr/>
        <a:lstStyle/>
        <a:p>
          <a:r>
            <a:rPr lang="en-US" dirty="0" err="1"/>
            <a:t>Vasoplegic</a:t>
          </a:r>
          <a:r>
            <a:rPr lang="en-US" dirty="0"/>
            <a:t> shock- next option is metaraminol or are vasopressin (10-40 IU) </a:t>
          </a:r>
        </a:p>
      </dgm:t>
    </dgm:pt>
    <dgm:pt modelId="{361BD509-FC3D-4B83-9CB1-58798A2FF7C6}" type="parTrans" cxnId="{9FDC6F88-7261-41C3-A7A6-3F16C276ADE8}">
      <dgm:prSet/>
      <dgm:spPr/>
      <dgm:t>
        <a:bodyPr/>
        <a:lstStyle/>
        <a:p>
          <a:endParaRPr lang="en-US"/>
        </a:p>
      </dgm:t>
    </dgm:pt>
    <dgm:pt modelId="{1D91B21E-7E0D-4C4E-980A-F9222FFBAA63}" type="sibTrans" cxnId="{9FDC6F88-7261-41C3-A7A6-3F16C276ADE8}">
      <dgm:prSet/>
      <dgm:spPr/>
      <dgm:t>
        <a:bodyPr/>
        <a:lstStyle/>
        <a:p>
          <a:endParaRPr lang="en-US"/>
        </a:p>
      </dgm:t>
    </dgm:pt>
    <dgm:pt modelId="{2FEE6A43-56A1-A34D-A00E-83D45F50A434}" type="pres">
      <dgm:prSet presAssocID="{680820B0-6197-4ACB-BBAA-452F1DC464CF}" presName="linear" presStyleCnt="0">
        <dgm:presLayoutVars>
          <dgm:animLvl val="lvl"/>
          <dgm:resizeHandles val="exact"/>
        </dgm:presLayoutVars>
      </dgm:prSet>
      <dgm:spPr/>
    </dgm:pt>
    <dgm:pt modelId="{89462907-CA41-AF4A-8E42-077F7F10D00B}" type="pres">
      <dgm:prSet presAssocID="{168D3769-1006-4D8F-B4DD-8731FBBFAB99}" presName="parentText" presStyleLbl="node1" presStyleIdx="0" presStyleCnt="6">
        <dgm:presLayoutVars>
          <dgm:chMax val="0"/>
          <dgm:bulletEnabled val="1"/>
        </dgm:presLayoutVars>
      </dgm:prSet>
      <dgm:spPr/>
    </dgm:pt>
    <dgm:pt modelId="{10A0F6F4-5795-4C44-8742-06488B2F0AF5}" type="pres">
      <dgm:prSet presAssocID="{5D2795A9-92E9-449F-AE55-2D82D82BAD58}" presName="spacer" presStyleCnt="0"/>
      <dgm:spPr/>
    </dgm:pt>
    <dgm:pt modelId="{C0503E0B-970F-C24C-AF46-CADAA10708A7}" type="pres">
      <dgm:prSet presAssocID="{D255609A-240B-47E9-ABFA-9317F7AA6AA3}" presName="parentText" presStyleLbl="node1" presStyleIdx="1" presStyleCnt="6">
        <dgm:presLayoutVars>
          <dgm:chMax val="0"/>
          <dgm:bulletEnabled val="1"/>
        </dgm:presLayoutVars>
      </dgm:prSet>
      <dgm:spPr/>
    </dgm:pt>
    <dgm:pt modelId="{BEC46E6E-6945-2644-9C84-993B01F5F5B9}" type="pres">
      <dgm:prSet presAssocID="{EEB877E0-376B-40E6-8181-0130AE99050C}" presName="spacer" presStyleCnt="0"/>
      <dgm:spPr/>
    </dgm:pt>
    <dgm:pt modelId="{110D2764-8DA6-D24F-AB15-6997B5FFBA11}" type="pres">
      <dgm:prSet presAssocID="{81590782-B163-4FA4-BCCE-848523509DA4}" presName="parentText" presStyleLbl="node1" presStyleIdx="2" presStyleCnt="6">
        <dgm:presLayoutVars>
          <dgm:chMax val="0"/>
          <dgm:bulletEnabled val="1"/>
        </dgm:presLayoutVars>
      </dgm:prSet>
      <dgm:spPr/>
    </dgm:pt>
    <dgm:pt modelId="{E06F56BD-C490-D94C-B5F3-5720254523CC}" type="pres">
      <dgm:prSet presAssocID="{5B70B0FB-7767-4B9D-A095-42A136831F4A}" presName="spacer" presStyleCnt="0"/>
      <dgm:spPr/>
    </dgm:pt>
    <dgm:pt modelId="{8027309C-89CC-B645-86A0-5059344B3913}" type="pres">
      <dgm:prSet presAssocID="{D2FE2B6C-52D0-4DB8-BB8F-0BB0CA87FDFC}" presName="parentText" presStyleLbl="node1" presStyleIdx="3" presStyleCnt="6">
        <dgm:presLayoutVars>
          <dgm:chMax val="0"/>
          <dgm:bulletEnabled val="1"/>
        </dgm:presLayoutVars>
      </dgm:prSet>
      <dgm:spPr/>
    </dgm:pt>
    <dgm:pt modelId="{949169B0-0D2B-4A47-A6D8-FBFC2977F5F9}" type="pres">
      <dgm:prSet presAssocID="{8A8A5E74-5118-4733-B28F-231258859F3A}" presName="spacer" presStyleCnt="0"/>
      <dgm:spPr/>
    </dgm:pt>
    <dgm:pt modelId="{30351F55-9587-3641-8B36-5BD402CA7BBD}" type="pres">
      <dgm:prSet presAssocID="{4B3CC491-9513-4A98-828A-DEEAD208B6E8}" presName="parentText" presStyleLbl="node1" presStyleIdx="4" presStyleCnt="6">
        <dgm:presLayoutVars>
          <dgm:chMax val="0"/>
          <dgm:bulletEnabled val="1"/>
        </dgm:presLayoutVars>
      </dgm:prSet>
      <dgm:spPr/>
    </dgm:pt>
    <dgm:pt modelId="{16172818-0B15-E74D-BB96-AB01D2C77568}" type="pres">
      <dgm:prSet presAssocID="{2D9332D4-5629-4D33-ABA3-C1236BA1000A}" presName="spacer" presStyleCnt="0"/>
      <dgm:spPr/>
    </dgm:pt>
    <dgm:pt modelId="{66ED0007-F86D-3247-86B8-365A138870D5}" type="pres">
      <dgm:prSet presAssocID="{8B304CB3-1649-4639-BC94-B61CBB9E4FFC}" presName="parentText" presStyleLbl="node1" presStyleIdx="5" presStyleCnt="6">
        <dgm:presLayoutVars>
          <dgm:chMax val="0"/>
          <dgm:bulletEnabled val="1"/>
        </dgm:presLayoutVars>
      </dgm:prSet>
      <dgm:spPr/>
    </dgm:pt>
  </dgm:ptLst>
  <dgm:cxnLst>
    <dgm:cxn modelId="{6D8D8915-49C0-4A56-AD6F-2B3D25A4301E}" srcId="{680820B0-6197-4ACB-BBAA-452F1DC464CF}" destId="{81590782-B163-4FA4-BCCE-848523509DA4}" srcOrd="2" destOrd="0" parTransId="{0C679D7B-727A-46ED-8494-B0B87D8E6E16}" sibTransId="{5B70B0FB-7767-4B9D-A095-42A136831F4A}"/>
    <dgm:cxn modelId="{9996F71D-A9C6-4D49-A70F-6F53C59897B1}" type="presOf" srcId="{168D3769-1006-4D8F-B4DD-8731FBBFAB99}" destId="{89462907-CA41-AF4A-8E42-077F7F10D00B}" srcOrd="0" destOrd="0" presId="urn:microsoft.com/office/officeart/2005/8/layout/vList2"/>
    <dgm:cxn modelId="{065DF32D-C817-4121-B5C4-FF386D792C9D}" srcId="{680820B0-6197-4ACB-BBAA-452F1DC464CF}" destId="{168D3769-1006-4D8F-B4DD-8731FBBFAB99}" srcOrd="0" destOrd="0" parTransId="{12688FD9-051C-487D-B39E-22BE7B65CCD6}" sibTransId="{5D2795A9-92E9-449F-AE55-2D82D82BAD58}"/>
    <dgm:cxn modelId="{9FFA724F-1B57-7D44-B571-39ABE5D4238C}" type="presOf" srcId="{D2FE2B6C-52D0-4DB8-BB8F-0BB0CA87FDFC}" destId="{8027309C-89CC-B645-86A0-5059344B3913}" srcOrd="0" destOrd="0" presId="urn:microsoft.com/office/officeart/2005/8/layout/vList2"/>
    <dgm:cxn modelId="{9B2E417F-518F-40A1-9718-EDD5B84AECDB}" srcId="{680820B0-6197-4ACB-BBAA-452F1DC464CF}" destId="{D2FE2B6C-52D0-4DB8-BB8F-0BB0CA87FDFC}" srcOrd="3" destOrd="0" parTransId="{C9ACB0B8-4788-4189-A8CD-D0C576A3B8CC}" sibTransId="{8A8A5E74-5118-4733-B28F-231258859F3A}"/>
    <dgm:cxn modelId="{9FDC6F88-7261-41C3-A7A6-3F16C276ADE8}" srcId="{680820B0-6197-4ACB-BBAA-452F1DC464CF}" destId="{8B304CB3-1649-4639-BC94-B61CBB9E4FFC}" srcOrd="5" destOrd="0" parTransId="{361BD509-FC3D-4B83-9CB1-58798A2FF7C6}" sibTransId="{1D91B21E-7E0D-4C4E-980A-F9222FFBAA63}"/>
    <dgm:cxn modelId="{A12FCA95-071D-4AB9-B860-474E7A650C3C}" srcId="{680820B0-6197-4ACB-BBAA-452F1DC464CF}" destId="{4B3CC491-9513-4A98-828A-DEEAD208B6E8}" srcOrd="4" destOrd="0" parTransId="{8F2567BC-091C-4F39-A94E-DFFD0209CD85}" sibTransId="{2D9332D4-5629-4D33-ABA3-C1236BA1000A}"/>
    <dgm:cxn modelId="{D8D65A9C-A962-204F-9CB4-0BBE3B528B88}" type="presOf" srcId="{81590782-B163-4FA4-BCCE-848523509DA4}" destId="{110D2764-8DA6-D24F-AB15-6997B5FFBA11}" srcOrd="0" destOrd="0" presId="urn:microsoft.com/office/officeart/2005/8/layout/vList2"/>
    <dgm:cxn modelId="{6D237B9D-922E-4D46-A78E-6BFCF4AE2B5A}" srcId="{680820B0-6197-4ACB-BBAA-452F1DC464CF}" destId="{D255609A-240B-47E9-ABFA-9317F7AA6AA3}" srcOrd="1" destOrd="0" parTransId="{10207ACB-F417-4A3A-8699-C020FF0CE413}" sibTransId="{EEB877E0-376B-40E6-8181-0130AE99050C}"/>
    <dgm:cxn modelId="{8BB9D4A9-B9DF-114A-AB84-0631BC2BAE47}" type="presOf" srcId="{680820B0-6197-4ACB-BBAA-452F1DC464CF}" destId="{2FEE6A43-56A1-A34D-A00E-83D45F50A434}" srcOrd="0" destOrd="0" presId="urn:microsoft.com/office/officeart/2005/8/layout/vList2"/>
    <dgm:cxn modelId="{D92FEEC2-5411-4043-98B6-CE38241501A9}" type="presOf" srcId="{8B304CB3-1649-4639-BC94-B61CBB9E4FFC}" destId="{66ED0007-F86D-3247-86B8-365A138870D5}" srcOrd="0" destOrd="0" presId="urn:microsoft.com/office/officeart/2005/8/layout/vList2"/>
    <dgm:cxn modelId="{C896A0E6-8E2E-9447-9C05-3C5D23DCA9D2}" type="presOf" srcId="{D255609A-240B-47E9-ABFA-9317F7AA6AA3}" destId="{C0503E0B-970F-C24C-AF46-CADAA10708A7}" srcOrd="0" destOrd="0" presId="urn:microsoft.com/office/officeart/2005/8/layout/vList2"/>
    <dgm:cxn modelId="{AFB7A9E7-263F-7F4D-997D-46A78D989EFF}" type="presOf" srcId="{4B3CC491-9513-4A98-828A-DEEAD208B6E8}" destId="{30351F55-9587-3641-8B36-5BD402CA7BBD}" srcOrd="0" destOrd="0" presId="urn:microsoft.com/office/officeart/2005/8/layout/vList2"/>
    <dgm:cxn modelId="{348AAE86-8658-5844-ACDD-DDDC2E3445C1}" type="presParOf" srcId="{2FEE6A43-56A1-A34D-A00E-83D45F50A434}" destId="{89462907-CA41-AF4A-8E42-077F7F10D00B}" srcOrd="0" destOrd="0" presId="urn:microsoft.com/office/officeart/2005/8/layout/vList2"/>
    <dgm:cxn modelId="{49B7B5AE-E5B3-AE4C-9C95-C482A05E9EB5}" type="presParOf" srcId="{2FEE6A43-56A1-A34D-A00E-83D45F50A434}" destId="{10A0F6F4-5795-4C44-8742-06488B2F0AF5}" srcOrd="1" destOrd="0" presId="urn:microsoft.com/office/officeart/2005/8/layout/vList2"/>
    <dgm:cxn modelId="{8974744D-2982-E947-8581-424D76843466}" type="presParOf" srcId="{2FEE6A43-56A1-A34D-A00E-83D45F50A434}" destId="{C0503E0B-970F-C24C-AF46-CADAA10708A7}" srcOrd="2" destOrd="0" presId="urn:microsoft.com/office/officeart/2005/8/layout/vList2"/>
    <dgm:cxn modelId="{1F3F70A5-E13A-2C47-83DC-25EDF6A82F0D}" type="presParOf" srcId="{2FEE6A43-56A1-A34D-A00E-83D45F50A434}" destId="{BEC46E6E-6945-2644-9C84-993B01F5F5B9}" srcOrd="3" destOrd="0" presId="urn:microsoft.com/office/officeart/2005/8/layout/vList2"/>
    <dgm:cxn modelId="{55FEB703-A30C-F945-A7AC-49B98B11A64F}" type="presParOf" srcId="{2FEE6A43-56A1-A34D-A00E-83D45F50A434}" destId="{110D2764-8DA6-D24F-AB15-6997B5FFBA11}" srcOrd="4" destOrd="0" presId="urn:microsoft.com/office/officeart/2005/8/layout/vList2"/>
    <dgm:cxn modelId="{23E6E49C-A043-4241-8B18-D8981E85D4D4}" type="presParOf" srcId="{2FEE6A43-56A1-A34D-A00E-83D45F50A434}" destId="{E06F56BD-C490-D94C-B5F3-5720254523CC}" srcOrd="5" destOrd="0" presId="urn:microsoft.com/office/officeart/2005/8/layout/vList2"/>
    <dgm:cxn modelId="{EB6B79D7-065E-F043-81DC-7DD875368AB9}" type="presParOf" srcId="{2FEE6A43-56A1-A34D-A00E-83D45F50A434}" destId="{8027309C-89CC-B645-86A0-5059344B3913}" srcOrd="6" destOrd="0" presId="urn:microsoft.com/office/officeart/2005/8/layout/vList2"/>
    <dgm:cxn modelId="{AA35FD5C-ACD4-AF4A-A9BB-69C190EA3BEC}" type="presParOf" srcId="{2FEE6A43-56A1-A34D-A00E-83D45F50A434}" destId="{949169B0-0D2B-4A47-A6D8-FBFC2977F5F9}" srcOrd="7" destOrd="0" presId="urn:microsoft.com/office/officeart/2005/8/layout/vList2"/>
    <dgm:cxn modelId="{9958E298-BD41-1A44-A34D-F3ADFCE67AB7}" type="presParOf" srcId="{2FEE6A43-56A1-A34D-A00E-83D45F50A434}" destId="{30351F55-9587-3641-8B36-5BD402CA7BBD}" srcOrd="8" destOrd="0" presId="urn:microsoft.com/office/officeart/2005/8/layout/vList2"/>
    <dgm:cxn modelId="{159FD500-1BE0-EC49-BD6A-D8247F58C424}" type="presParOf" srcId="{2FEE6A43-56A1-A34D-A00E-83D45F50A434}" destId="{16172818-0B15-E74D-BB96-AB01D2C77568}" srcOrd="9" destOrd="0" presId="urn:microsoft.com/office/officeart/2005/8/layout/vList2"/>
    <dgm:cxn modelId="{016361B7-3E62-654F-BD36-8CC7C7EA503A}" type="presParOf" srcId="{2FEE6A43-56A1-A34D-A00E-83D45F50A434}" destId="{66ED0007-F86D-3247-86B8-365A138870D5}"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C7A94-F15B-4E40-9B6D-9982323EF4C4}">
      <dsp:nvSpPr>
        <dsp:cNvPr id="0" name=""/>
        <dsp:cNvSpPr/>
      </dsp:nvSpPr>
      <dsp:spPr>
        <a:xfrm>
          <a:off x="184883" y="219874"/>
          <a:ext cx="1321746" cy="13217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96A9C-9278-41C9-AD0E-E666BA27DDB3}">
      <dsp:nvSpPr>
        <dsp:cNvPr id="0" name=""/>
        <dsp:cNvSpPr/>
      </dsp:nvSpPr>
      <dsp:spPr>
        <a:xfrm>
          <a:off x="462450" y="497441"/>
          <a:ext cx="766613" cy="766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D03B82-7F48-4816-AAD8-A17E384301BB}">
      <dsp:nvSpPr>
        <dsp:cNvPr id="0" name=""/>
        <dsp:cNvSpPr/>
      </dsp:nvSpPr>
      <dsp:spPr>
        <a:xfrm>
          <a:off x="1789861" y="219874"/>
          <a:ext cx="3115545" cy="132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Medical dictionary- acute allergic reaction to an antigen to which the body is hypersensitive</a:t>
          </a:r>
        </a:p>
      </dsp:txBody>
      <dsp:txXfrm>
        <a:off x="1789861" y="219874"/>
        <a:ext cx="3115545" cy="1321746"/>
      </dsp:txXfrm>
    </dsp:sp>
    <dsp:sp modelId="{FE2BA457-FA53-47E3-A11A-6A6D5BB340F9}">
      <dsp:nvSpPr>
        <dsp:cNvPr id="0" name=""/>
        <dsp:cNvSpPr/>
      </dsp:nvSpPr>
      <dsp:spPr>
        <a:xfrm>
          <a:off x="5448267" y="219874"/>
          <a:ext cx="1321746" cy="13217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9A8AE7-F692-44D2-A932-DECA1AB8281D}">
      <dsp:nvSpPr>
        <dsp:cNvPr id="0" name=""/>
        <dsp:cNvSpPr/>
      </dsp:nvSpPr>
      <dsp:spPr>
        <a:xfrm>
          <a:off x="5725834" y="497441"/>
          <a:ext cx="766613" cy="766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E89799-DB21-4082-A153-485862186716}">
      <dsp:nvSpPr>
        <dsp:cNvPr id="0" name=""/>
        <dsp:cNvSpPr/>
      </dsp:nvSpPr>
      <dsp:spPr>
        <a:xfrm>
          <a:off x="7053245" y="219874"/>
          <a:ext cx="3115545" cy="132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LITFL-</a:t>
          </a:r>
          <a:r>
            <a:rPr lang="en-AU" sz="1200" kern="1200"/>
            <a:t>Anaphylaxis is a severe, life-threatening, generalised or systemic hypersensitivity reaction; characterised by rapidly developing life-threatening airway (pharyngeal or laryngeal edema) and/or breathing (bronchospasm and tachypnea) and/or circulation (hypotension and tachycardia) problems usually associated with skin and mucosal changes</a:t>
          </a:r>
          <a:endParaRPr lang="en-US" sz="1200" kern="1200"/>
        </a:p>
      </dsp:txBody>
      <dsp:txXfrm>
        <a:off x="7053245" y="219874"/>
        <a:ext cx="3115545" cy="1321746"/>
      </dsp:txXfrm>
    </dsp:sp>
    <dsp:sp modelId="{2B170055-2EFD-41DA-A531-D36282CB97B5}">
      <dsp:nvSpPr>
        <dsp:cNvPr id="0" name=""/>
        <dsp:cNvSpPr/>
      </dsp:nvSpPr>
      <dsp:spPr>
        <a:xfrm>
          <a:off x="184883" y="2173128"/>
          <a:ext cx="1321746" cy="13217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1F9A-7E71-4354-93F8-1BB908DB126A}">
      <dsp:nvSpPr>
        <dsp:cNvPr id="0" name=""/>
        <dsp:cNvSpPr/>
      </dsp:nvSpPr>
      <dsp:spPr>
        <a:xfrm>
          <a:off x="462450" y="2450695"/>
          <a:ext cx="766613" cy="766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19DC26-F6B9-482C-9BC1-D8CE350F1DDC}">
      <dsp:nvSpPr>
        <dsp:cNvPr id="0" name=""/>
        <dsp:cNvSpPr/>
      </dsp:nvSpPr>
      <dsp:spPr>
        <a:xfrm>
          <a:off x="1789861" y="2173128"/>
          <a:ext cx="3115545" cy="132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AU" sz="1200" kern="1200"/>
            <a:t>Up to date- acute life threatening  multisystem syndrome caused by sudden release of mast cell mediators into circulation</a:t>
          </a:r>
          <a:endParaRPr lang="en-US" sz="1200" kern="1200"/>
        </a:p>
      </dsp:txBody>
      <dsp:txXfrm>
        <a:off x="1789861" y="2173128"/>
        <a:ext cx="3115545" cy="1321746"/>
      </dsp:txXfrm>
    </dsp:sp>
    <dsp:sp modelId="{1E61F7F0-7F63-4187-9AB6-4355CB44C18F}">
      <dsp:nvSpPr>
        <dsp:cNvPr id="0" name=""/>
        <dsp:cNvSpPr/>
      </dsp:nvSpPr>
      <dsp:spPr>
        <a:xfrm>
          <a:off x="5448267" y="2173128"/>
          <a:ext cx="1321746" cy="13217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BA762-F659-46B0-9853-1FC072777E08}">
      <dsp:nvSpPr>
        <dsp:cNvPr id="0" name=""/>
        <dsp:cNvSpPr/>
      </dsp:nvSpPr>
      <dsp:spPr>
        <a:xfrm>
          <a:off x="5725834" y="2450695"/>
          <a:ext cx="766613" cy="766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7E060F-5E0E-4351-B13C-1005353E7C8D}">
      <dsp:nvSpPr>
        <dsp:cNvPr id="0" name=""/>
        <dsp:cNvSpPr/>
      </dsp:nvSpPr>
      <dsp:spPr>
        <a:xfrm>
          <a:off x="7053245" y="2173128"/>
          <a:ext cx="3115545" cy="132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AU" sz="1200" kern="1200"/>
            <a:t>Dunn-severe life threatening systemic hypersensitivity reaction</a:t>
          </a:r>
          <a:endParaRPr lang="en-US" sz="1200" kern="1200"/>
        </a:p>
      </dsp:txBody>
      <dsp:txXfrm>
        <a:off x="7053245" y="2173128"/>
        <a:ext cx="3115545" cy="1321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2907-CA41-AF4A-8E42-077F7F10D00B}">
      <dsp:nvSpPr>
        <dsp:cNvPr id="0" name=""/>
        <dsp:cNvSpPr/>
      </dsp:nvSpPr>
      <dsp:spPr>
        <a:xfrm>
          <a:off x="0" y="93848"/>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Adrenaline infusion</a:t>
          </a:r>
        </a:p>
      </dsp:txBody>
      <dsp:txXfrm>
        <a:off x="24131" y="117979"/>
        <a:ext cx="3105690" cy="446063"/>
      </dsp:txXfrm>
    </dsp:sp>
    <dsp:sp modelId="{C0503E0B-970F-C24C-AF46-CADAA10708A7}">
      <dsp:nvSpPr>
        <dsp:cNvPr id="0" name=""/>
        <dsp:cNvSpPr/>
      </dsp:nvSpPr>
      <dsp:spPr>
        <a:xfrm>
          <a:off x="0" y="625613"/>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Can give peripherally</a:t>
          </a:r>
        </a:p>
      </dsp:txBody>
      <dsp:txXfrm>
        <a:off x="24131" y="649744"/>
        <a:ext cx="3105690" cy="446063"/>
      </dsp:txXfrm>
    </dsp:sp>
    <dsp:sp modelId="{110D2764-8DA6-D24F-AB15-6997B5FFBA11}">
      <dsp:nvSpPr>
        <dsp:cNvPr id="0" name=""/>
        <dsp:cNvSpPr/>
      </dsp:nvSpPr>
      <dsp:spPr>
        <a:xfrm>
          <a:off x="0" y="1157378"/>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Mix 1 ml 1: 1000 adrenaline in 1 L normal saline</a:t>
          </a:r>
        </a:p>
      </dsp:txBody>
      <dsp:txXfrm>
        <a:off x="24131" y="1181509"/>
        <a:ext cx="3105690" cy="446063"/>
      </dsp:txXfrm>
    </dsp:sp>
    <dsp:sp modelId="{8027309C-89CC-B645-86A0-5059344B3913}">
      <dsp:nvSpPr>
        <dsp:cNvPr id="0" name=""/>
        <dsp:cNvSpPr/>
      </dsp:nvSpPr>
      <dsp:spPr>
        <a:xfrm>
          <a:off x="0" y="1689143"/>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Infusion start at 5ml/kg /hr = 0.1 mcg/kg/min</a:t>
          </a:r>
        </a:p>
      </dsp:txBody>
      <dsp:txXfrm>
        <a:off x="24131" y="1713274"/>
        <a:ext cx="3105690" cy="446063"/>
      </dsp:txXfrm>
    </dsp:sp>
    <dsp:sp modelId="{30351F55-9587-3641-8B36-5BD402CA7BBD}">
      <dsp:nvSpPr>
        <dsp:cNvPr id="0" name=""/>
        <dsp:cNvSpPr/>
      </dsp:nvSpPr>
      <dsp:spPr>
        <a:xfrm>
          <a:off x="0" y="2220908"/>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Titrate accordingly </a:t>
          </a:r>
        </a:p>
      </dsp:txBody>
      <dsp:txXfrm>
        <a:off x="24131" y="2245039"/>
        <a:ext cx="3105690" cy="446063"/>
      </dsp:txXfrm>
    </dsp:sp>
    <dsp:sp modelId="{66ED0007-F86D-3247-86B8-365A138870D5}">
      <dsp:nvSpPr>
        <dsp:cNvPr id="0" name=""/>
        <dsp:cNvSpPr/>
      </dsp:nvSpPr>
      <dsp:spPr>
        <a:xfrm>
          <a:off x="0" y="2752673"/>
          <a:ext cx="3153952" cy="494325"/>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err="1"/>
            <a:t>Vasoplegic</a:t>
          </a:r>
          <a:r>
            <a:rPr lang="en-US" sz="1300" kern="1200" dirty="0"/>
            <a:t> shock- next option is metaraminol or are vasopressin (10-40 IU) </a:t>
          </a:r>
        </a:p>
      </dsp:txBody>
      <dsp:txXfrm>
        <a:off x="24131" y="2776804"/>
        <a:ext cx="3105690" cy="44606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AC088-B092-2E40-A09E-1D1A0D0D5D8E}" type="datetimeFigureOut">
              <a:rPr lang="en-US" smtClean="0"/>
              <a:t>5/13/20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85B88-2C6C-C54D-8D6B-C9FFE9F74CF6}" type="slidenum">
              <a:rPr lang="en-US" smtClean="0"/>
              <a:t>‹#›</a:t>
            </a:fld>
            <a:endParaRPr lang="en-US" dirty="0"/>
          </a:p>
        </p:txBody>
      </p:sp>
    </p:spTree>
    <p:extLst>
      <p:ext uri="{BB962C8B-B14F-4D97-AF65-F5344CB8AC3E}">
        <p14:creationId xmlns:p14="http://schemas.microsoft.com/office/powerpoint/2010/main" val="112644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definitions</a:t>
            </a:r>
          </a:p>
          <a:p>
            <a:endParaRPr lang="en-US" dirty="0"/>
          </a:p>
          <a:p>
            <a:r>
              <a:rPr lang="en-US" dirty="0"/>
              <a:t>Medical dictionary- acute allergic reaction to an antigen to which the body is hypersensitive</a:t>
            </a:r>
          </a:p>
          <a:p>
            <a:r>
              <a:rPr lang="en-US" dirty="0"/>
              <a:t>LITFL-</a:t>
            </a:r>
            <a:r>
              <a:rPr lang="en-AU" sz="1200" b="0" i="0" kern="1200" dirty="0">
                <a:solidFill>
                  <a:schemeClr val="tx1"/>
                </a:solidFill>
                <a:effectLst/>
                <a:latin typeface="+mn-lt"/>
                <a:ea typeface="+mn-ea"/>
                <a:cs typeface="+mn-cs"/>
              </a:rPr>
              <a:t>Anaphylaxis is a severe, life-threatening, generalised or systemic hypersensitivity reaction</a:t>
            </a:r>
          </a:p>
          <a:p>
            <a:r>
              <a:rPr lang="en-AU" sz="1200" b="0" i="0" kern="1200" dirty="0">
                <a:solidFill>
                  <a:schemeClr val="tx1"/>
                </a:solidFill>
                <a:effectLst/>
                <a:latin typeface="+mn-lt"/>
                <a:ea typeface="+mn-ea"/>
                <a:cs typeface="+mn-cs"/>
              </a:rPr>
              <a:t>It is characterised by rapidly developing life-threatening airway (pharyngeal or laryngeal </a:t>
            </a:r>
            <a:r>
              <a:rPr lang="en-AU" sz="1200" b="0" i="0" kern="1200" dirty="0" err="1">
                <a:solidFill>
                  <a:schemeClr val="tx1"/>
                </a:solidFill>
                <a:effectLst/>
                <a:latin typeface="+mn-lt"/>
                <a:ea typeface="+mn-ea"/>
                <a:cs typeface="+mn-cs"/>
              </a:rPr>
              <a:t>edema</a:t>
            </a:r>
            <a:r>
              <a:rPr lang="en-AU" sz="1200" b="0" i="0" kern="1200" dirty="0">
                <a:solidFill>
                  <a:schemeClr val="tx1"/>
                </a:solidFill>
                <a:effectLst/>
                <a:latin typeface="+mn-lt"/>
                <a:ea typeface="+mn-ea"/>
                <a:cs typeface="+mn-cs"/>
              </a:rPr>
              <a:t>) and/or breathing (bronchospasm and </a:t>
            </a:r>
            <a:r>
              <a:rPr lang="en-AU" sz="1200" b="0" i="0" kern="1200" dirty="0" err="1">
                <a:solidFill>
                  <a:schemeClr val="tx1"/>
                </a:solidFill>
                <a:effectLst/>
                <a:latin typeface="+mn-lt"/>
                <a:ea typeface="+mn-ea"/>
                <a:cs typeface="+mn-cs"/>
              </a:rPr>
              <a:t>tachypnea</a:t>
            </a:r>
            <a:r>
              <a:rPr lang="en-AU" sz="1200" b="0" i="0" kern="1200" dirty="0">
                <a:solidFill>
                  <a:schemeClr val="tx1"/>
                </a:solidFill>
                <a:effectLst/>
                <a:latin typeface="+mn-lt"/>
                <a:ea typeface="+mn-ea"/>
                <a:cs typeface="+mn-cs"/>
              </a:rPr>
              <a:t>) and/or circulation (hypotension and tachycardia) problems usually associated with skin and mucosal changes</a:t>
            </a:r>
          </a:p>
          <a:p>
            <a:endParaRPr lang="en-US" dirty="0"/>
          </a:p>
        </p:txBody>
      </p:sp>
      <p:sp>
        <p:nvSpPr>
          <p:cNvPr id="4" name="Slide Number Placeholder 3"/>
          <p:cNvSpPr>
            <a:spLocks noGrp="1"/>
          </p:cNvSpPr>
          <p:nvPr>
            <p:ph type="sldNum" sz="quarter" idx="5"/>
          </p:nvPr>
        </p:nvSpPr>
        <p:spPr/>
        <p:txBody>
          <a:bodyPr/>
          <a:lstStyle/>
          <a:p>
            <a:fld id="{14885B88-2C6C-C54D-8D6B-C9FFE9F74CF6}" type="slidenum">
              <a:rPr lang="en-US" smtClean="0"/>
              <a:t>3</a:t>
            </a:fld>
            <a:endParaRPr lang="en-US" dirty="0"/>
          </a:p>
        </p:txBody>
      </p:sp>
    </p:spTree>
    <p:extLst>
      <p:ext uri="{BB962C8B-B14F-4D97-AF65-F5344CB8AC3E}">
        <p14:creationId xmlns:p14="http://schemas.microsoft.com/office/powerpoint/2010/main" val="111287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IgE</a:t>
            </a:r>
            <a:r>
              <a:rPr lang="en-AU" dirty="0"/>
              <a:t> is synthesized n response to allergen exposure and becomes fixed to </a:t>
            </a:r>
            <a:r>
              <a:rPr lang="en-AU" dirty="0" err="1"/>
              <a:t>highaffinity</a:t>
            </a:r>
            <a:r>
              <a:rPr lang="en-AU" dirty="0"/>
              <a:t> receptors for </a:t>
            </a:r>
            <a:r>
              <a:rPr lang="en-AU" dirty="0" err="1"/>
              <a:t>IgE</a:t>
            </a:r>
            <a:r>
              <a:rPr lang="en-AU" dirty="0"/>
              <a:t> (</a:t>
            </a:r>
            <a:r>
              <a:rPr lang="en-AU" dirty="0" err="1"/>
              <a:t>FceRI</a:t>
            </a:r>
            <a:r>
              <a:rPr lang="en-AU" dirty="0"/>
              <a:t> receptors) on the surface membranes of mast cells and basophils. Aggregation of receptor-bound </a:t>
            </a:r>
            <a:r>
              <a:rPr lang="en-AU" dirty="0" err="1"/>
              <a:t>IgE</a:t>
            </a:r>
            <a:r>
              <a:rPr lang="en-AU" dirty="0"/>
              <a:t> molecules occurs on re-exposure to the allergen and results in cell activation and mediator release</a:t>
            </a:r>
          </a:p>
          <a:p>
            <a:endParaRPr lang="en-AU" dirty="0"/>
          </a:p>
          <a:p>
            <a:r>
              <a:rPr lang="en-AU" sz="1200" b="0" i="0" kern="1200" dirty="0">
                <a:solidFill>
                  <a:schemeClr val="tx1"/>
                </a:solidFill>
                <a:effectLst/>
                <a:latin typeface="+mn-lt"/>
                <a:ea typeface="+mn-ea"/>
                <a:cs typeface="+mn-cs"/>
              </a:rPr>
              <a:t>Biphasic reactions</a:t>
            </a:r>
          </a:p>
          <a:p>
            <a:r>
              <a:rPr lang="en-AU" sz="1200" b="0" i="0" kern="1200" dirty="0">
                <a:solidFill>
                  <a:schemeClr val="tx1"/>
                </a:solidFill>
                <a:effectLst/>
                <a:latin typeface="+mn-lt"/>
                <a:ea typeface="+mn-ea"/>
                <a:cs typeface="+mn-cs"/>
              </a:rPr>
              <a:t>the recurrence of anaphylaxis symptoms soon after the initial episode</a:t>
            </a:r>
          </a:p>
          <a:p>
            <a:r>
              <a:rPr lang="en-AU" sz="1200" b="0" i="0" kern="1200" dirty="0">
                <a:solidFill>
                  <a:schemeClr val="tx1"/>
                </a:solidFill>
                <a:effectLst/>
                <a:latin typeface="+mn-lt"/>
                <a:ea typeface="+mn-ea"/>
                <a:cs typeface="+mn-cs"/>
              </a:rPr>
              <a:t>occur about 5% of the time</a:t>
            </a:r>
          </a:p>
          <a:p>
            <a:r>
              <a:rPr lang="en-AU" sz="1200" b="0" i="0" kern="1200" dirty="0">
                <a:solidFill>
                  <a:schemeClr val="tx1"/>
                </a:solidFill>
                <a:effectLst/>
                <a:latin typeface="+mn-lt"/>
                <a:ea typeface="+mn-ea"/>
                <a:cs typeface="+mn-cs"/>
              </a:rPr>
              <a:t>may occur &gt;24 hours after the initial episode</a:t>
            </a:r>
          </a:p>
          <a:p>
            <a:r>
              <a:rPr lang="en-AU" sz="1200" b="0" i="0" kern="1200" dirty="0">
                <a:solidFill>
                  <a:schemeClr val="tx1"/>
                </a:solidFill>
                <a:effectLst/>
                <a:latin typeface="+mn-lt"/>
                <a:ea typeface="+mn-ea"/>
                <a:cs typeface="+mn-cs"/>
              </a:rPr>
              <a:t>usually less severe than the initial episode</a:t>
            </a:r>
          </a:p>
          <a:p>
            <a:r>
              <a:rPr lang="en-AU" sz="1200" b="0" i="0" kern="1200" dirty="0">
                <a:solidFill>
                  <a:schemeClr val="tx1"/>
                </a:solidFill>
                <a:effectLst/>
                <a:latin typeface="+mn-lt"/>
                <a:ea typeface="+mn-ea"/>
                <a:cs typeface="+mn-cs"/>
              </a:rPr>
              <a:t>possible risk factors include: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1. delayed administration of adrenaline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2. slow response to adrenaline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3. need for repeated doses of adrenaline</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4. need for IV fluids</a:t>
            </a:r>
          </a:p>
          <a:p>
            <a:endParaRPr lang="en-US" dirty="0"/>
          </a:p>
        </p:txBody>
      </p:sp>
      <p:sp>
        <p:nvSpPr>
          <p:cNvPr id="4" name="Slide Number Placeholder 3"/>
          <p:cNvSpPr>
            <a:spLocks noGrp="1"/>
          </p:cNvSpPr>
          <p:nvPr>
            <p:ph type="sldNum" sz="quarter" idx="5"/>
          </p:nvPr>
        </p:nvSpPr>
        <p:spPr/>
        <p:txBody>
          <a:bodyPr/>
          <a:lstStyle/>
          <a:p>
            <a:fld id="{14885B88-2C6C-C54D-8D6B-C9FFE9F74CF6}" type="slidenum">
              <a:rPr lang="en-US" smtClean="0"/>
              <a:t>5</a:t>
            </a:fld>
            <a:endParaRPr lang="en-US"/>
          </a:p>
        </p:txBody>
      </p:sp>
    </p:spTree>
    <p:extLst>
      <p:ext uri="{BB962C8B-B14F-4D97-AF65-F5344CB8AC3E}">
        <p14:creationId xmlns:p14="http://schemas.microsoft.com/office/powerpoint/2010/main" val="198732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85B88-2C6C-C54D-8D6B-C9FFE9F74CF6}" type="slidenum">
              <a:rPr lang="en-US" smtClean="0"/>
              <a:t>6</a:t>
            </a:fld>
            <a:endParaRPr lang="en-US"/>
          </a:p>
        </p:txBody>
      </p:sp>
    </p:spTree>
    <p:extLst>
      <p:ext uri="{BB962C8B-B14F-4D97-AF65-F5344CB8AC3E}">
        <p14:creationId xmlns:p14="http://schemas.microsoft.com/office/powerpoint/2010/main" val="4014879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85B88-2C6C-C54D-8D6B-C9FFE9F74CF6}" type="slidenum">
              <a:rPr lang="en-US" smtClean="0"/>
              <a:t>13</a:t>
            </a:fld>
            <a:endParaRPr lang="en-US"/>
          </a:p>
        </p:txBody>
      </p:sp>
    </p:spTree>
    <p:extLst>
      <p:ext uri="{BB962C8B-B14F-4D97-AF65-F5344CB8AC3E}">
        <p14:creationId xmlns:p14="http://schemas.microsoft.com/office/powerpoint/2010/main" val="250642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he average rate of corticosteroid use in emergency treatment was 67.99% (range 48% to 100%). Corticosteroids appear to reduce the length of hospital stay, but did not reduce revisits to the emergency department. There was no consensus on whether corticosteroids reduce biphasic anaphylactic reactions. None of the human studies had sufficient data to compare the response to treatment in different treatment groups (i.e. corticosteroids, epinephrine, antihistamines). Animal studies demonstrated that corticosteroids act through multiple mechanisms. Therefore, we conclude that there is no compelling evidence to support or oppose the use of corticosteroid in emergency treatment of anaphylaxis. However, based on the available data, it appears to be beneficial and there was no evidence of adverse outcomes related to the use of corticosteroids in emergency treatment of anaphylaxis.</a:t>
            </a:r>
            <a:endParaRPr lang="en-US" dirty="0"/>
          </a:p>
        </p:txBody>
      </p:sp>
      <p:sp>
        <p:nvSpPr>
          <p:cNvPr id="4" name="Slide Number Placeholder 3"/>
          <p:cNvSpPr>
            <a:spLocks noGrp="1"/>
          </p:cNvSpPr>
          <p:nvPr>
            <p:ph type="sldNum" sz="quarter" idx="5"/>
          </p:nvPr>
        </p:nvSpPr>
        <p:spPr/>
        <p:txBody>
          <a:bodyPr/>
          <a:lstStyle/>
          <a:p>
            <a:fld id="{14885B88-2C6C-C54D-8D6B-C9FFE9F74CF6}" type="slidenum">
              <a:rPr lang="en-US" smtClean="0"/>
              <a:t>17</a:t>
            </a:fld>
            <a:endParaRPr lang="en-US" dirty="0"/>
          </a:p>
        </p:txBody>
      </p:sp>
    </p:spTree>
    <p:extLst>
      <p:ext uri="{BB962C8B-B14F-4D97-AF65-F5344CB8AC3E}">
        <p14:creationId xmlns:p14="http://schemas.microsoft.com/office/powerpoint/2010/main" val="1928274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We found no relevant evidence. We are therefore unable to make recommendations about H1‐antihistamine use in the treatment of anaphylaxis. Guidelines on the management of anaphylaxis need to be much more explicit about the basis of their recommendations regarding the use of H1‐antihistamines.</a:t>
            </a:r>
            <a:endParaRPr lang="en-US" dirty="0"/>
          </a:p>
        </p:txBody>
      </p:sp>
      <p:sp>
        <p:nvSpPr>
          <p:cNvPr id="4" name="Slide Number Placeholder 3"/>
          <p:cNvSpPr>
            <a:spLocks noGrp="1"/>
          </p:cNvSpPr>
          <p:nvPr>
            <p:ph type="sldNum" sz="quarter" idx="5"/>
          </p:nvPr>
        </p:nvSpPr>
        <p:spPr/>
        <p:txBody>
          <a:bodyPr/>
          <a:lstStyle/>
          <a:p>
            <a:fld id="{14885B88-2C6C-C54D-8D6B-C9FFE9F74CF6}" type="slidenum">
              <a:rPr lang="en-US" smtClean="0"/>
              <a:t>18</a:t>
            </a:fld>
            <a:endParaRPr lang="en-US" dirty="0"/>
          </a:p>
        </p:txBody>
      </p:sp>
    </p:spTree>
    <p:extLst>
      <p:ext uri="{BB962C8B-B14F-4D97-AF65-F5344CB8AC3E}">
        <p14:creationId xmlns:p14="http://schemas.microsoft.com/office/powerpoint/2010/main" val="51093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85B88-2C6C-C54D-8D6B-C9FFE9F74CF6}" type="slidenum">
              <a:rPr lang="en-US" smtClean="0"/>
              <a:t>23</a:t>
            </a:fld>
            <a:endParaRPr lang="en-US" dirty="0"/>
          </a:p>
        </p:txBody>
      </p:sp>
    </p:spTree>
    <p:extLst>
      <p:ext uri="{BB962C8B-B14F-4D97-AF65-F5344CB8AC3E}">
        <p14:creationId xmlns:p14="http://schemas.microsoft.com/office/powerpoint/2010/main" val="141974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29363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2482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2375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5210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7591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50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891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23156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58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802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5272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441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5/13/20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1649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168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820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8799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5/13/20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954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5/13/20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98175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ctr" defTabSz="457200" rtl="0" eaLnBrk="1" latinLnBrk="0" hangingPunct="1">
        <a:lnSpc>
          <a:spcPct val="10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tiff"/><Relationship Id="rId7" Type="http://schemas.openxmlformats.org/officeDocument/2006/relationships/diagramColors" Target="../diagrams/colors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0" name="Rectangle 33">
            <a:extLst>
              <a:ext uri="{FF2B5EF4-FFF2-40B4-BE49-F238E27FC236}">
                <a16:creationId xmlns:a16="http://schemas.microsoft.com/office/drawing/2014/main" id="{BD32A07D-C646-4CC0-BA93-76707E70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75C653-A2C1-8D4E-8B1D-BA569685D57B}"/>
              </a:ext>
            </a:extLst>
          </p:cNvPr>
          <p:cNvSpPr>
            <a:spLocks noGrp="1"/>
          </p:cNvSpPr>
          <p:nvPr>
            <p:ph type="ctrTitle"/>
          </p:nvPr>
        </p:nvSpPr>
        <p:spPr>
          <a:xfrm>
            <a:off x="7947377" y="835383"/>
            <a:ext cx="3382832" cy="3499549"/>
          </a:xfrm>
        </p:spPr>
        <p:txBody>
          <a:bodyPr>
            <a:normAutofit/>
          </a:bodyPr>
          <a:lstStyle/>
          <a:p>
            <a:pPr algn="l"/>
            <a:r>
              <a:rPr lang="en-US" sz="4200" dirty="0"/>
              <a:t>Anaphylaxis</a:t>
            </a:r>
          </a:p>
        </p:txBody>
      </p:sp>
      <p:sp>
        <p:nvSpPr>
          <p:cNvPr id="3" name="Subtitle 2">
            <a:extLst>
              <a:ext uri="{FF2B5EF4-FFF2-40B4-BE49-F238E27FC236}">
                <a16:creationId xmlns:a16="http://schemas.microsoft.com/office/drawing/2014/main" id="{A9287536-806B-5D46-B707-F3AE5F2C9003}"/>
              </a:ext>
            </a:extLst>
          </p:cNvPr>
          <p:cNvSpPr>
            <a:spLocks noGrp="1"/>
          </p:cNvSpPr>
          <p:nvPr>
            <p:ph type="subTitle" idx="1"/>
          </p:nvPr>
        </p:nvSpPr>
        <p:spPr>
          <a:xfrm>
            <a:off x="7947380" y="4334933"/>
            <a:ext cx="3382831" cy="1185333"/>
          </a:xfrm>
        </p:spPr>
        <p:txBody>
          <a:bodyPr>
            <a:normAutofit/>
          </a:bodyPr>
          <a:lstStyle/>
          <a:p>
            <a:pPr algn="l"/>
            <a:r>
              <a:rPr lang="en-US" dirty="0">
                <a:solidFill>
                  <a:srgbClr val="A46757"/>
                </a:solidFill>
              </a:rPr>
              <a:t>POWH Registrar Teaching 2020</a:t>
            </a:r>
          </a:p>
          <a:p>
            <a:pPr algn="l"/>
            <a:r>
              <a:rPr lang="en-US" dirty="0">
                <a:solidFill>
                  <a:srgbClr val="A46757"/>
                </a:solidFill>
              </a:rPr>
              <a:t>Therese Becker</a:t>
            </a:r>
          </a:p>
        </p:txBody>
      </p:sp>
      <p:pic>
        <p:nvPicPr>
          <p:cNvPr id="6" name="Picture 5">
            <a:extLst>
              <a:ext uri="{FF2B5EF4-FFF2-40B4-BE49-F238E27FC236}">
                <a16:creationId xmlns:a16="http://schemas.microsoft.com/office/drawing/2014/main" id="{3B3B9988-D10F-9E4E-A51E-9EF5FB4EFC8A}"/>
              </a:ext>
            </a:extLst>
          </p:cNvPr>
          <p:cNvPicPr>
            <a:picLocks noChangeAspect="1"/>
          </p:cNvPicPr>
          <p:nvPr/>
        </p:nvPicPr>
        <p:blipFill rotWithShape="1">
          <a:blip r:embed="rId3"/>
          <a:srcRect t="22745" r="1" b="9246"/>
          <a:stretch/>
        </p:blipFill>
        <p:spPr>
          <a:xfrm>
            <a:off x="-1" y="10"/>
            <a:ext cx="7537704" cy="6857990"/>
          </a:xfrm>
          <a:prstGeom prst="rect">
            <a:avLst/>
          </a:prstGeom>
        </p:spPr>
      </p:pic>
    </p:spTree>
    <p:extLst>
      <p:ext uri="{BB962C8B-B14F-4D97-AF65-F5344CB8AC3E}">
        <p14:creationId xmlns:p14="http://schemas.microsoft.com/office/powerpoint/2010/main" val="1968040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00D3CB8-2611-D74B-9252-D6235D474453}"/>
              </a:ext>
            </a:extLst>
          </p:cNvPr>
          <p:cNvPicPr>
            <a:picLocks noGrp="1" noChangeAspect="1"/>
          </p:cNvPicPr>
          <p:nvPr>
            <p:ph idx="1"/>
          </p:nvPr>
        </p:nvPicPr>
        <p:blipFill rotWithShape="1">
          <a:blip r:embed="rId3"/>
          <a:srcRect b="20091"/>
          <a:stretch/>
        </p:blipFill>
        <p:spPr>
          <a:xfrm>
            <a:off x="-8622" y="10"/>
            <a:ext cx="6096000" cy="6857990"/>
          </a:xfrm>
          <a:prstGeom prst="rect">
            <a:avLst/>
          </a:prstGeom>
        </p:spPr>
      </p:pic>
      <p:pic>
        <p:nvPicPr>
          <p:cNvPr id="15"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19D960DD-F685-594C-85AB-1F8757BEA169}"/>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a:t>Mimics</a:t>
            </a:r>
          </a:p>
        </p:txBody>
      </p:sp>
      <p:sp>
        <p:nvSpPr>
          <p:cNvPr id="5" name="TextBox 4">
            <a:extLst>
              <a:ext uri="{FF2B5EF4-FFF2-40B4-BE49-F238E27FC236}">
                <a16:creationId xmlns:a16="http://schemas.microsoft.com/office/drawing/2014/main" id="{722983AC-9995-EA49-8AC3-BF8B6C4A6C76}"/>
              </a:ext>
            </a:extLst>
          </p:cNvPr>
          <p:cNvSpPr txBox="1"/>
          <p:nvPr/>
        </p:nvSpPr>
        <p:spPr>
          <a:xfrm>
            <a:off x="6900493" y="1732449"/>
            <a:ext cx="4403596" cy="4058751"/>
          </a:xfrm>
          <a:prstGeom prst="rect">
            <a:avLst/>
          </a:prstGeom>
        </p:spPr>
        <p:txBody>
          <a:bodyPr vert="horz" lIns="91440" tIns="45720" rIns="91440" bIns="45720" rtlCol="0" anchor="t">
            <a:normAutofit/>
          </a:bodyPr>
          <a:lstStyle/>
          <a:p>
            <a:pPr lvl="0"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Conditions mimicking upper airway </a:t>
            </a:r>
            <a:r>
              <a:rPr lang="en-US" sz="14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oedema</a:t>
            </a:r>
            <a:endPar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Dystonic reactions mimicking symptoms of a swollen tongue</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Acute </a:t>
            </a:r>
            <a:r>
              <a:rPr lang="en-US" sz="14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oesophageal</a:t>
            </a: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reflux (sudden onset of painful throat “swelling”)</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a:p>
            <a:pPr lvl="0"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Flushing syndromes</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Peptide-secreting </a:t>
            </a:r>
            <a:r>
              <a:rPr lang="en-US" sz="14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tumours</a:t>
            </a: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r>
              <a:rPr lang="en-US" sz="14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eg</a:t>
            </a: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carcinoid syndrome, </a:t>
            </a:r>
            <a:r>
              <a:rPr lang="en-US" sz="14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VIPomas</a:t>
            </a: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Alcohol-related</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Medullary carcinoma of thyroid</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Red man syndrome (associated with vancomycin infusion)</a:t>
            </a:r>
          </a:p>
          <a:p>
            <a:pPr lvl="1" defTabSz="457200">
              <a:lnSpc>
                <a:spcPct val="90000"/>
              </a:lnSpc>
              <a:spcBef>
                <a:spcPct val="20000"/>
              </a:spcBef>
              <a:spcAft>
                <a:spcPts val="600"/>
              </a:spcAft>
              <a:buClr>
                <a:schemeClr val="tx2"/>
              </a:buClr>
              <a:buSzPct val="70000"/>
              <a:buFont typeface="Wingdings 2" charset="2"/>
            </a:pPr>
            <a:r>
              <a:rPr lang="en-US" sz="1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p:txBody>
      </p:sp>
    </p:spTree>
    <p:extLst>
      <p:ext uri="{BB962C8B-B14F-4D97-AF65-F5344CB8AC3E}">
        <p14:creationId xmlns:p14="http://schemas.microsoft.com/office/powerpoint/2010/main" val="91405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3F4D2-2322-A845-8F19-855B56AF6EE6}"/>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a:t>Mimics</a:t>
            </a:r>
          </a:p>
        </p:txBody>
      </p:sp>
      <p:sp>
        <p:nvSpPr>
          <p:cNvPr id="5" name="TextBox 4">
            <a:extLst>
              <a:ext uri="{FF2B5EF4-FFF2-40B4-BE49-F238E27FC236}">
                <a16:creationId xmlns:a16="http://schemas.microsoft.com/office/drawing/2014/main" id="{936BADB7-D6D4-B147-B4C9-CEE0A3295F19}"/>
              </a:ext>
            </a:extLst>
          </p:cNvPr>
          <p:cNvSpPr txBox="1"/>
          <p:nvPr/>
        </p:nvSpPr>
        <p:spPr>
          <a:xfrm>
            <a:off x="913795" y="1732449"/>
            <a:ext cx="3078749" cy="4058751"/>
          </a:xfrm>
          <a:prstGeom prst="rect">
            <a:avLst/>
          </a:prstGeom>
        </p:spPr>
        <p:txBody>
          <a:bodyPr vert="horz" lIns="91440" tIns="45720" rIns="91440" bIns="45720" rtlCol="0" anchor="t">
            <a:normAutofit/>
          </a:bodyPr>
          <a:lstStyle/>
          <a:p>
            <a:pPr lvl="0"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Neurological syndromes</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Epileptic seizure</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Stroke</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a:p>
            <a:pPr lvl="0"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Other causes of collapse</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Vasovagal episodes</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Systemic inflammatory response syndrome</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Shock due to other causes</a:t>
            </a:r>
          </a:p>
          <a:p>
            <a:pPr lvl="1" defTabSz="457200">
              <a:spcBef>
                <a:spcPct val="20000"/>
              </a:spcBef>
              <a:spcAft>
                <a:spcPts val="600"/>
              </a:spcAft>
              <a:buClr>
                <a:schemeClr val="tx2"/>
              </a:buClr>
              <a:buSzPct val="70000"/>
              <a:buFont typeface="Wingdings 2" charset="2"/>
            </a:pPr>
            <a:r>
              <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a:p>
            <a:pPr defTabSz="457200">
              <a:spcBef>
                <a:spcPct val="20000"/>
              </a:spcBef>
              <a:spcAft>
                <a:spcPts val="600"/>
              </a:spcAft>
              <a:buClr>
                <a:schemeClr val="tx2"/>
              </a:buClr>
              <a:buSzPct val="70000"/>
              <a:buFont typeface="Wingdings 2" charset="2"/>
            </a:pPr>
            <a:endParaRPr lang="en-US" sz="16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15"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Content Placeholder 3">
            <a:extLst>
              <a:ext uri="{FF2B5EF4-FFF2-40B4-BE49-F238E27FC236}">
                <a16:creationId xmlns:a16="http://schemas.microsoft.com/office/drawing/2014/main" id="{EBE75ED1-13E7-7044-92D8-890B0C2164B3}"/>
              </a:ext>
            </a:extLst>
          </p:cNvPr>
          <p:cNvPicPr>
            <a:picLocks noGrp="1" noChangeAspect="1"/>
          </p:cNvPicPr>
          <p:nvPr>
            <p:ph idx="1"/>
          </p:nvPr>
        </p:nvPicPr>
        <p:blipFill rotWithShape="1">
          <a:blip r:embed="rId4"/>
          <a:srcRect l="4652" r="2" b="2"/>
          <a:stretch/>
        </p:blipFill>
        <p:spPr>
          <a:xfrm>
            <a:off x="4654295" y="10"/>
            <a:ext cx="7537705" cy="6857990"/>
          </a:xfrm>
          <a:prstGeom prst="rect">
            <a:avLst/>
          </a:prstGeom>
        </p:spPr>
      </p:pic>
    </p:spTree>
    <p:extLst>
      <p:ext uri="{BB962C8B-B14F-4D97-AF65-F5344CB8AC3E}">
        <p14:creationId xmlns:p14="http://schemas.microsoft.com/office/powerpoint/2010/main" val="357061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7DFE67C-80B4-FE42-BADF-53835128C9B9}"/>
              </a:ext>
            </a:extLst>
          </p:cNvPr>
          <p:cNvPicPr>
            <a:picLocks noGrp="1" noChangeAspect="1"/>
          </p:cNvPicPr>
          <p:nvPr>
            <p:ph idx="1"/>
          </p:nvPr>
        </p:nvPicPr>
        <p:blipFill rotWithShape="1">
          <a:blip r:embed="rId3"/>
          <a:srcRect t="22607" r="1" b="7644"/>
          <a:stretch/>
        </p:blipFill>
        <p:spPr>
          <a:xfrm>
            <a:off x="-8622" y="10"/>
            <a:ext cx="6096000" cy="6857990"/>
          </a:xfrm>
          <a:prstGeom prst="rect">
            <a:avLst/>
          </a:prstGeom>
        </p:spPr>
      </p:pic>
      <p:pic>
        <p:nvPicPr>
          <p:cNvPr id="12"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37F66F00-E108-DC4F-BC7B-9EA72DECB467}"/>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a:t>Mimics</a:t>
            </a:r>
          </a:p>
        </p:txBody>
      </p:sp>
      <p:sp>
        <p:nvSpPr>
          <p:cNvPr id="5" name="TextBox 4">
            <a:extLst>
              <a:ext uri="{FF2B5EF4-FFF2-40B4-BE49-F238E27FC236}">
                <a16:creationId xmlns:a16="http://schemas.microsoft.com/office/drawing/2014/main" id="{DA2B738D-13E3-B040-B846-BBC510F81F7B}"/>
              </a:ext>
            </a:extLst>
          </p:cNvPr>
          <p:cNvSpPr txBox="1"/>
          <p:nvPr/>
        </p:nvSpPr>
        <p:spPr>
          <a:xfrm>
            <a:off x="6900493" y="1732449"/>
            <a:ext cx="4403596" cy="4058751"/>
          </a:xfrm>
          <a:prstGeom prst="rect">
            <a:avLst/>
          </a:prstGeom>
        </p:spPr>
        <p:txBody>
          <a:bodyPr vert="horz" lIns="91440" tIns="45720" rIns="91440" bIns="45720" rtlCol="0" anchor="t">
            <a:normAutofit/>
          </a:bodyPr>
          <a:lstStyle/>
          <a:p>
            <a:pPr lvl="0"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Acute respiratory distress</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Asthma</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Panic disorders</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Globus hystericus</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Laryngospasm</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Vocal cord dysfunction</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a:p>
            <a:pPr lvl="0"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Miscellaneous</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Scombroid fish poisoning</a:t>
            </a: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Serum sickness</a:t>
            </a:r>
          </a:p>
          <a:p>
            <a:pPr lvl="1" defTabSz="457200">
              <a:lnSpc>
                <a:spcPct val="90000"/>
              </a:lnSpc>
              <a:spcBef>
                <a:spcPct val="20000"/>
              </a:spcBef>
              <a:spcAft>
                <a:spcPts val="600"/>
              </a:spcAft>
              <a:buClr>
                <a:schemeClr val="tx2"/>
              </a:buClr>
              <a:buSzPct val="70000"/>
              <a:buFont typeface="Wingdings 2" charset="2"/>
            </a:pPr>
            <a:r>
              <a:rPr lang="en-US" sz="1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Phaeochromocytoma</a:t>
            </a:r>
            <a:endPar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lvl="1" defTabSz="457200">
              <a:lnSpc>
                <a:spcPct val="90000"/>
              </a:lnSpc>
              <a:spcBef>
                <a:spcPct val="20000"/>
              </a:spcBef>
              <a:spcAft>
                <a:spcPts val="600"/>
              </a:spcAft>
              <a:buClr>
                <a:schemeClr val="tx2"/>
              </a:buClr>
              <a:buSzPct val="70000"/>
              <a:buFont typeface="Wingdings 2" charset="2"/>
            </a:pPr>
            <a:r>
              <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Systemic </a:t>
            </a:r>
            <a:r>
              <a:rPr lang="en-US" sz="150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mastocytosis</a:t>
            </a:r>
            <a:endPar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lnSpc>
                <a:spcPct val="90000"/>
              </a:lnSpc>
              <a:spcBef>
                <a:spcPct val="20000"/>
              </a:spcBef>
              <a:spcAft>
                <a:spcPts val="600"/>
              </a:spcAft>
              <a:buClr>
                <a:schemeClr val="tx2"/>
              </a:buClr>
              <a:buSzPct val="70000"/>
              <a:buFont typeface="Wingdings 2" charset="2"/>
            </a:pPr>
            <a:endParaRPr lang="en-US" sz="15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124927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83D7FAB-3827-8049-9B17-CE4B66D7A692}"/>
              </a:ext>
            </a:extLst>
          </p:cNvPr>
          <p:cNvPicPr>
            <a:picLocks noGrp="1" noChangeAspect="1"/>
          </p:cNvPicPr>
          <p:nvPr>
            <p:ph idx="1"/>
          </p:nvPr>
        </p:nvPicPr>
        <p:blipFill>
          <a:blip r:embed="rId4"/>
          <a:stretch>
            <a:fillRect/>
          </a:stretch>
        </p:blipFill>
        <p:spPr>
          <a:xfrm>
            <a:off x="643467" y="839047"/>
            <a:ext cx="10905066" cy="5179906"/>
          </a:xfrm>
          <a:prstGeom prst="rect">
            <a:avLst/>
          </a:prstGeom>
        </p:spPr>
      </p:pic>
      <p:sp>
        <p:nvSpPr>
          <p:cNvPr id="31" name="Rectangle 30">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75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2679E44-26F8-3149-8730-0CAE53A54C67}"/>
              </a:ext>
            </a:extLst>
          </p:cNvPr>
          <p:cNvPicPr>
            <a:picLocks noChangeAspect="1"/>
          </p:cNvPicPr>
          <p:nvPr/>
        </p:nvPicPr>
        <p:blipFill rotWithShape="1">
          <a:blip r:embed="rId3"/>
          <a:srcRect t="13542" r="-2" b="2644"/>
          <a:stretch/>
        </p:blipFill>
        <p:spPr>
          <a:xfrm>
            <a:off x="-8622" y="10"/>
            <a:ext cx="6096000" cy="6857990"/>
          </a:xfrm>
          <a:prstGeom prst="rect">
            <a:avLst/>
          </a:prstGeom>
        </p:spPr>
      </p:pic>
      <p:pic>
        <p:nvPicPr>
          <p:cNvPr id="14" name="Picture 1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4595A666-0DFE-8B4E-88D0-B4310CD997CA}"/>
              </a:ext>
            </a:extLst>
          </p:cNvPr>
          <p:cNvSpPr>
            <a:spLocks noGrp="1"/>
          </p:cNvSpPr>
          <p:nvPr>
            <p:ph type="title"/>
          </p:nvPr>
        </p:nvSpPr>
        <p:spPr>
          <a:xfrm>
            <a:off x="6900493" y="609600"/>
            <a:ext cx="4538124" cy="970450"/>
          </a:xfrm>
        </p:spPr>
        <p:txBody>
          <a:bodyPr anchor="b">
            <a:normAutofit/>
          </a:bodyPr>
          <a:lstStyle/>
          <a:p>
            <a:pPr algn="l"/>
            <a:r>
              <a:rPr lang="en-US" sz="3200"/>
              <a:t>Investigations in ED</a:t>
            </a:r>
          </a:p>
        </p:txBody>
      </p:sp>
      <p:sp>
        <p:nvSpPr>
          <p:cNvPr id="9" name="Content Placeholder 8">
            <a:extLst>
              <a:ext uri="{FF2B5EF4-FFF2-40B4-BE49-F238E27FC236}">
                <a16:creationId xmlns:a16="http://schemas.microsoft.com/office/drawing/2014/main" id="{C9FF0A11-3432-4318-97B4-5D5EBBCA2DE7}"/>
              </a:ext>
            </a:extLst>
          </p:cNvPr>
          <p:cNvSpPr>
            <a:spLocks noGrp="1"/>
          </p:cNvSpPr>
          <p:nvPr>
            <p:ph idx="1"/>
          </p:nvPr>
        </p:nvSpPr>
        <p:spPr>
          <a:xfrm>
            <a:off x="6900493" y="1732449"/>
            <a:ext cx="4403596" cy="4058751"/>
          </a:xfrm>
        </p:spPr>
        <p:txBody>
          <a:bodyPr anchor="t">
            <a:normAutofit fontScale="92500" lnSpcReduction="10000"/>
          </a:bodyPr>
          <a:lstStyle/>
          <a:p>
            <a:r>
              <a:rPr lang="en-US" sz="1800" dirty="0"/>
              <a:t>Clinical Dx </a:t>
            </a:r>
          </a:p>
          <a:p>
            <a:endParaRPr lang="en-US" sz="1800" dirty="0"/>
          </a:p>
          <a:p>
            <a:r>
              <a:rPr lang="en-AU" dirty="0">
                <a:effectLst/>
              </a:rPr>
              <a:t>Serum tryptase</a:t>
            </a:r>
          </a:p>
          <a:p>
            <a:pPr lvl="1"/>
            <a:r>
              <a:rPr lang="en-AU" dirty="0">
                <a:effectLst/>
              </a:rPr>
              <a:t>released from secretory vesicles of mast cells</a:t>
            </a:r>
          </a:p>
          <a:p>
            <a:pPr lvl="1"/>
            <a:r>
              <a:rPr lang="en-AU" dirty="0">
                <a:effectLst/>
              </a:rPr>
              <a:t>take at 1, 6 and 24 hours</a:t>
            </a:r>
          </a:p>
          <a:p>
            <a:pPr lvl="1"/>
            <a:r>
              <a:rPr lang="en-AU" dirty="0">
                <a:effectLst/>
              </a:rPr>
              <a:t>serum separated and stored at 20 C</a:t>
            </a:r>
          </a:p>
          <a:p>
            <a:pPr lvl="1"/>
            <a:r>
              <a:rPr lang="en-AU" dirty="0">
                <a:effectLst/>
              </a:rPr>
              <a:t>normal: &lt;1ng/mL</a:t>
            </a:r>
          </a:p>
          <a:p>
            <a:pPr lvl="1"/>
            <a:r>
              <a:rPr lang="en-AU" dirty="0">
                <a:effectLst/>
              </a:rPr>
              <a:t>non-specific and anaphylactoid reactions: 1-15ng/mL</a:t>
            </a:r>
          </a:p>
          <a:p>
            <a:pPr lvl="1"/>
            <a:r>
              <a:rPr lang="en-AU" dirty="0">
                <a:effectLst/>
              </a:rPr>
              <a:t>true anaphylaxis levels: &gt;15ng/mL</a:t>
            </a:r>
          </a:p>
          <a:p>
            <a:endParaRPr lang="en-US" sz="1800" dirty="0"/>
          </a:p>
        </p:txBody>
      </p:sp>
    </p:spTree>
    <p:extLst>
      <p:ext uri="{BB962C8B-B14F-4D97-AF65-F5344CB8AC3E}">
        <p14:creationId xmlns:p14="http://schemas.microsoft.com/office/powerpoint/2010/main" val="1684106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6D4A05-AFD9-4D13-98E7-B23E4C9D7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EB5C77-9ECB-F541-8F50-6C03B5281C57}"/>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Management</a:t>
            </a:r>
          </a:p>
        </p:txBody>
      </p:sp>
      <p:pic>
        <p:nvPicPr>
          <p:cNvPr id="4" name="Content Placeholder 3">
            <a:extLst>
              <a:ext uri="{FF2B5EF4-FFF2-40B4-BE49-F238E27FC236}">
                <a16:creationId xmlns:a16="http://schemas.microsoft.com/office/drawing/2014/main" id="{649CA825-AB12-0F47-84AA-BEEE0CF5DDF5}"/>
              </a:ext>
            </a:extLst>
          </p:cNvPr>
          <p:cNvPicPr>
            <a:picLocks noGrp="1" noChangeAspect="1"/>
          </p:cNvPicPr>
          <p:nvPr>
            <p:ph idx="1"/>
          </p:nvPr>
        </p:nvPicPr>
        <p:blipFill>
          <a:blip r:embed="rId3"/>
          <a:stretch>
            <a:fillRect/>
          </a:stretch>
        </p:blipFill>
        <p:spPr>
          <a:xfrm>
            <a:off x="643338" y="1983397"/>
            <a:ext cx="10912112" cy="1909619"/>
          </a:xfrm>
          <a:prstGeom prst="rect">
            <a:avLst/>
          </a:prstGeom>
        </p:spPr>
      </p:pic>
    </p:spTree>
    <p:extLst>
      <p:ext uri="{BB962C8B-B14F-4D97-AF65-F5344CB8AC3E}">
        <p14:creationId xmlns:p14="http://schemas.microsoft.com/office/powerpoint/2010/main" val="149558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15598-B5DD-454C-BB0D-21E178959A31}"/>
              </a:ext>
            </a:extLst>
          </p:cNvPr>
          <p:cNvSpPr>
            <a:spLocks noGrp="1"/>
          </p:cNvSpPr>
          <p:nvPr>
            <p:ph type="title"/>
          </p:nvPr>
        </p:nvSpPr>
        <p:spPr>
          <a:xfrm>
            <a:off x="913795" y="609599"/>
            <a:ext cx="5978072" cy="1481150"/>
          </a:xfrm>
        </p:spPr>
        <p:txBody>
          <a:bodyPr vert="horz" lIns="91440" tIns="45720" rIns="91440" bIns="45720" rtlCol="0" anchor="ctr">
            <a:normAutofit/>
          </a:bodyPr>
          <a:lstStyle/>
          <a:p>
            <a:r>
              <a:rPr lang="en-US"/>
              <a:t>Management</a:t>
            </a:r>
            <a:endParaRPr lang="en-US" dirty="0"/>
          </a:p>
        </p:txBody>
      </p:sp>
      <p:sp>
        <p:nvSpPr>
          <p:cNvPr id="5" name="TextBox 4">
            <a:extLst>
              <a:ext uri="{FF2B5EF4-FFF2-40B4-BE49-F238E27FC236}">
                <a16:creationId xmlns:a16="http://schemas.microsoft.com/office/drawing/2014/main" id="{B4FCA53E-B2AB-F546-A4F5-C1D9C6E025E9}"/>
              </a:ext>
            </a:extLst>
          </p:cNvPr>
          <p:cNvSpPr txBox="1"/>
          <p:nvPr/>
        </p:nvSpPr>
        <p:spPr>
          <a:xfrm>
            <a:off x="913795" y="2279176"/>
            <a:ext cx="5978072" cy="3415672"/>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Stop trigger</a:t>
            </a: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Call for help</a:t>
            </a: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Position supine (head down)</a:t>
            </a: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O2 (FiO2 1.0 if possible)</a:t>
            </a:r>
          </a:p>
          <a:p>
            <a:pPr defTabSz="457200">
              <a:lnSpc>
                <a:spcPct val="90000"/>
              </a:lnSpc>
              <a:spcBef>
                <a:spcPct val="20000"/>
              </a:spcBef>
              <a:spcAft>
                <a:spcPts val="600"/>
              </a:spcAft>
              <a:buClr>
                <a:schemeClr val="tx2"/>
              </a:buClr>
              <a:buSzPct val="70000"/>
              <a:buFont typeface="Wingdings 2" charset="2"/>
            </a:pPr>
            <a:endPar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Adrenaline 0.5mg IM (adults)</a:t>
            </a: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IV access</a:t>
            </a:r>
          </a:p>
          <a:p>
            <a:pPr defTabSz="457200">
              <a:lnSpc>
                <a:spcPct val="90000"/>
              </a:lnSpc>
              <a:spcBef>
                <a:spcPct val="20000"/>
              </a:spcBef>
              <a:spcAft>
                <a:spcPts val="600"/>
              </a:spcAft>
              <a:buClr>
                <a:schemeClr val="tx2"/>
              </a:buClr>
              <a:buSzPct val="70000"/>
              <a:buFont typeface="Wingdings 2" charset="2"/>
            </a:pPr>
            <a:r>
              <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Fluid boluses if SBP &lt;90mmHg</a:t>
            </a:r>
          </a:p>
          <a:p>
            <a:pPr defTabSz="457200">
              <a:lnSpc>
                <a:spcPct val="90000"/>
              </a:lnSpc>
              <a:spcBef>
                <a:spcPct val="20000"/>
              </a:spcBef>
              <a:spcAft>
                <a:spcPts val="600"/>
              </a:spcAft>
              <a:buClr>
                <a:schemeClr val="tx2"/>
              </a:buClr>
              <a:buSzPct val="70000"/>
              <a:buFont typeface="Wingdings 2" charset="2"/>
            </a:pPr>
            <a:endParaRPr lang="en-US" sz="15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28" name="Picture 24">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4" name="Content Placeholder 3">
            <a:extLst>
              <a:ext uri="{FF2B5EF4-FFF2-40B4-BE49-F238E27FC236}">
                <a16:creationId xmlns:a16="http://schemas.microsoft.com/office/drawing/2014/main" id="{99D200A4-C7F8-0943-964B-6248C9F5CA81}"/>
              </a:ext>
            </a:extLst>
          </p:cNvPr>
          <p:cNvPicPr>
            <a:picLocks noGrp="1" noChangeAspect="1"/>
          </p:cNvPicPr>
          <p:nvPr>
            <p:ph idx="1"/>
          </p:nvPr>
        </p:nvPicPr>
        <p:blipFill>
          <a:blip r:embed="rId4">
            <a:alphaModFix/>
          </a:blip>
          <a:stretch>
            <a:fillRect/>
          </a:stretch>
        </p:blipFill>
        <p:spPr>
          <a:xfrm>
            <a:off x="7848600" y="924444"/>
            <a:ext cx="3699934" cy="2062713"/>
          </a:xfrm>
          <a:prstGeom prst="rect">
            <a:avLst/>
          </a:prstGeom>
        </p:spPr>
      </p:pic>
      <p:pic>
        <p:nvPicPr>
          <p:cNvPr id="8" name="Content Placeholder 6">
            <a:extLst>
              <a:ext uri="{FF2B5EF4-FFF2-40B4-BE49-F238E27FC236}">
                <a16:creationId xmlns:a16="http://schemas.microsoft.com/office/drawing/2014/main" id="{227FF977-AD5C-5F4D-9532-5FAB5ED6338D}"/>
              </a:ext>
            </a:extLst>
          </p:cNvPr>
          <p:cNvPicPr>
            <a:picLocks noChangeAspect="1"/>
          </p:cNvPicPr>
          <p:nvPr/>
        </p:nvPicPr>
        <p:blipFill>
          <a:blip r:embed="rId5"/>
          <a:stretch>
            <a:fillRect/>
          </a:stretch>
        </p:blipFill>
        <p:spPr>
          <a:xfrm>
            <a:off x="4584516" y="3137778"/>
            <a:ext cx="7319118" cy="3110623"/>
          </a:xfrm>
          <a:prstGeom prst="rect">
            <a:avLst/>
          </a:prstGeom>
        </p:spPr>
      </p:pic>
    </p:spTree>
    <p:extLst>
      <p:ext uri="{BB962C8B-B14F-4D97-AF65-F5344CB8AC3E}">
        <p14:creationId xmlns:p14="http://schemas.microsoft.com/office/powerpoint/2010/main" val="267649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0FA978E-3433-4FB3-9C00-62D74DA67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99048" y="1385982"/>
            <a:ext cx="5585448"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E365814-4AD4-6044-A5FB-BB8E7C31C724}"/>
              </a:ext>
            </a:extLst>
          </p:cNvPr>
          <p:cNvSpPr>
            <a:spLocks noGrp="1"/>
          </p:cNvSpPr>
          <p:nvPr>
            <p:ph type="title"/>
          </p:nvPr>
        </p:nvSpPr>
        <p:spPr>
          <a:xfrm>
            <a:off x="1021258" y="1063925"/>
            <a:ext cx="3429972" cy="3030103"/>
          </a:xfrm>
        </p:spPr>
        <p:txBody>
          <a:bodyPr vert="horz" lIns="91440" tIns="45720" rIns="91440" bIns="45720" rtlCol="0" anchor="b">
            <a:normAutofit/>
          </a:bodyPr>
          <a:lstStyle/>
          <a:p>
            <a:pPr algn="l"/>
            <a:r>
              <a:rPr lang="en-US"/>
              <a:t>Role of Steroids</a:t>
            </a:r>
          </a:p>
        </p:txBody>
      </p:sp>
      <p:pic>
        <p:nvPicPr>
          <p:cNvPr id="4" name="Content Placeholder 3">
            <a:extLst>
              <a:ext uri="{FF2B5EF4-FFF2-40B4-BE49-F238E27FC236}">
                <a16:creationId xmlns:a16="http://schemas.microsoft.com/office/drawing/2014/main" id="{F2F83305-B6F1-DC4E-88D8-641E8F78F36E}"/>
              </a:ext>
            </a:extLst>
          </p:cNvPr>
          <p:cNvPicPr>
            <a:picLocks noGrp="1" noChangeAspect="1"/>
          </p:cNvPicPr>
          <p:nvPr>
            <p:ph idx="1"/>
          </p:nvPr>
        </p:nvPicPr>
        <p:blipFill>
          <a:blip r:embed="rId4"/>
          <a:stretch>
            <a:fillRect/>
          </a:stretch>
        </p:blipFill>
        <p:spPr>
          <a:xfrm>
            <a:off x="2736244" y="1348783"/>
            <a:ext cx="9047232" cy="1063049"/>
          </a:xfrm>
          <a:prstGeom prst="rect">
            <a:avLst/>
          </a:prstGeom>
        </p:spPr>
      </p:pic>
      <p:pic>
        <p:nvPicPr>
          <p:cNvPr id="8" name="Picture 7">
            <a:extLst>
              <a:ext uri="{FF2B5EF4-FFF2-40B4-BE49-F238E27FC236}">
                <a16:creationId xmlns:a16="http://schemas.microsoft.com/office/drawing/2014/main" id="{9F15127D-E9F3-DC4A-9D25-E8CC19198A3D}"/>
              </a:ext>
            </a:extLst>
          </p:cNvPr>
          <p:cNvPicPr>
            <a:picLocks noChangeAspect="1"/>
          </p:cNvPicPr>
          <p:nvPr/>
        </p:nvPicPr>
        <p:blipFill>
          <a:blip r:embed="rId5"/>
          <a:stretch>
            <a:fillRect/>
          </a:stretch>
        </p:blipFill>
        <p:spPr>
          <a:xfrm>
            <a:off x="4684304" y="2564296"/>
            <a:ext cx="4395406" cy="2944921"/>
          </a:xfrm>
          <a:prstGeom prst="rect">
            <a:avLst/>
          </a:prstGeom>
        </p:spPr>
      </p:pic>
      <p:pic>
        <p:nvPicPr>
          <p:cNvPr id="6" name="Picture 5">
            <a:extLst>
              <a:ext uri="{FF2B5EF4-FFF2-40B4-BE49-F238E27FC236}">
                <a16:creationId xmlns:a16="http://schemas.microsoft.com/office/drawing/2014/main" id="{08496A25-6D37-1D47-B113-F564F022A489}"/>
              </a:ext>
            </a:extLst>
          </p:cNvPr>
          <p:cNvPicPr>
            <a:picLocks noChangeAspect="1"/>
          </p:cNvPicPr>
          <p:nvPr/>
        </p:nvPicPr>
        <p:blipFill>
          <a:blip r:embed="rId6"/>
          <a:stretch>
            <a:fillRect/>
          </a:stretch>
        </p:blipFill>
        <p:spPr>
          <a:xfrm>
            <a:off x="9079710" y="3760615"/>
            <a:ext cx="3080117" cy="3000732"/>
          </a:xfrm>
          <a:prstGeom prst="rect">
            <a:avLst/>
          </a:prstGeom>
        </p:spPr>
      </p:pic>
      <p:sp>
        <p:nvSpPr>
          <p:cNvPr id="5" name="TextBox 4">
            <a:extLst>
              <a:ext uri="{FF2B5EF4-FFF2-40B4-BE49-F238E27FC236}">
                <a16:creationId xmlns:a16="http://schemas.microsoft.com/office/drawing/2014/main" id="{1016A021-3A52-B946-A2E7-3408AA7CC9BA}"/>
              </a:ext>
            </a:extLst>
          </p:cNvPr>
          <p:cNvSpPr txBox="1"/>
          <p:nvPr/>
        </p:nvSpPr>
        <p:spPr>
          <a:xfrm>
            <a:off x="5983357" y="42937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9271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5392-8354-8A47-9408-D3630D345BC2}"/>
              </a:ext>
            </a:extLst>
          </p:cNvPr>
          <p:cNvSpPr>
            <a:spLocks noGrp="1"/>
          </p:cNvSpPr>
          <p:nvPr>
            <p:ph type="title"/>
          </p:nvPr>
        </p:nvSpPr>
        <p:spPr/>
        <p:txBody>
          <a:bodyPr>
            <a:normAutofit/>
          </a:bodyPr>
          <a:lstStyle/>
          <a:p>
            <a:r>
              <a:rPr lang="en-US" dirty="0"/>
              <a:t>Role of antihistamines</a:t>
            </a:r>
          </a:p>
        </p:txBody>
      </p:sp>
      <p:pic>
        <p:nvPicPr>
          <p:cNvPr id="4" name="Content Placeholder 3">
            <a:extLst>
              <a:ext uri="{FF2B5EF4-FFF2-40B4-BE49-F238E27FC236}">
                <a16:creationId xmlns:a16="http://schemas.microsoft.com/office/drawing/2014/main" id="{A71EE4B9-FA78-3F43-BF2C-861AE0FB0122}"/>
              </a:ext>
            </a:extLst>
          </p:cNvPr>
          <p:cNvPicPr>
            <a:picLocks noGrp="1" noChangeAspect="1"/>
          </p:cNvPicPr>
          <p:nvPr>
            <p:ph idx="1"/>
          </p:nvPr>
        </p:nvPicPr>
        <p:blipFill>
          <a:blip r:embed="rId3"/>
          <a:stretch>
            <a:fillRect/>
          </a:stretch>
        </p:blipFill>
        <p:spPr>
          <a:xfrm>
            <a:off x="289270" y="1866900"/>
            <a:ext cx="8224630" cy="3714750"/>
          </a:xfrm>
          <a:prstGeom prst="rect">
            <a:avLst/>
          </a:prstGeom>
        </p:spPr>
      </p:pic>
      <p:pic>
        <p:nvPicPr>
          <p:cNvPr id="6" name="Picture 5">
            <a:extLst>
              <a:ext uri="{FF2B5EF4-FFF2-40B4-BE49-F238E27FC236}">
                <a16:creationId xmlns:a16="http://schemas.microsoft.com/office/drawing/2014/main" id="{BD46296C-486F-5E45-815A-55C11C827811}"/>
              </a:ext>
            </a:extLst>
          </p:cNvPr>
          <p:cNvPicPr>
            <a:picLocks noChangeAspect="1"/>
          </p:cNvPicPr>
          <p:nvPr/>
        </p:nvPicPr>
        <p:blipFill>
          <a:blip r:embed="rId4"/>
          <a:stretch>
            <a:fillRect/>
          </a:stretch>
        </p:blipFill>
        <p:spPr>
          <a:xfrm>
            <a:off x="6872045" y="4512019"/>
            <a:ext cx="4796494" cy="2003081"/>
          </a:xfrm>
          <a:prstGeom prst="rect">
            <a:avLst/>
          </a:prstGeom>
        </p:spPr>
      </p:pic>
    </p:spTree>
    <p:extLst>
      <p:ext uri="{BB962C8B-B14F-4D97-AF65-F5344CB8AC3E}">
        <p14:creationId xmlns:p14="http://schemas.microsoft.com/office/powerpoint/2010/main" val="172078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6C5340-0809-F243-B9FA-6DDC9779E9CF}"/>
              </a:ext>
            </a:extLst>
          </p:cNvPr>
          <p:cNvSpPr>
            <a:spLocks noGrp="1"/>
          </p:cNvSpPr>
          <p:nvPr>
            <p:ph type="title"/>
          </p:nvPr>
        </p:nvSpPr>
        <p:spPr>
          <a:xfrm>
            <a:off x="913795" y="965196"/>
            <a:ext cx="3153952" cy="1329769"/>
          </a:xfrm>
        </p:spPr>
        <p:txBody>
          <a:bodyPr>
            <a:normAutofit/>
          </a:bodyPr>
          <a:lstStyle/>
          <a:p>
            <a:pPr algn="l"/>
            <a:r>
              <a:rPr lang="en-US" sz="2800"/>
              <a:t>Persistent hypotension</a:t>
            </a:r>
          </a:p>
        </p:txBody>
      </p:sp>
      <p:sp>
        <p:nvSpPr>
          <p:cNvPr id="29" name="Rectangle 28">
            <a:extLst>
              <a:ext uri="{FF2B5EF4-FFF2-40B4-BE49-F238E27FC236}">
                <a16:creationId xmlns:a16="http://schemas.microsoft.com/office/drawing/2014/main" id="{BEF75C5D-2BA1-43DF-A7EA-02C7DEC12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5CDB57D-5478-374F-9956-B45F21C764E8}"/>
              </a:ext>
            </a:extLst>
          </p:cNvPr>
          <p:cNvPicPr>
            <a:picLocks noChangeAspect="1"/>
          </p:cNvPicPr>
          <p:nvPr/>
        </p:nvPicPr>
        <p:blipFill>
          <a:blip r:embed="rId3"/>
          <a:stretch>
            <a:fillRect/>
          </a:stretch>
        </p:blipFill>
        <p:spPr>
          <a:xfrm>
            <a:off x="5120640" y="1859201"/>
            <a:ext cx="5676236" cy="2993631"/>
          </a:xfrm>
          <a:prstGeom prst="rect">
            <a:avLst/>
          </a:prstGeom>
        </p:spPr>
      </p:pic>
      <p:graphicFrame>
        <p:nvGraphicFramePr>
          <p:cNvPr id="5" name="Content Placeholder 2">
            <a:extLst>
              <a:ext uri="{FF2B5EF4-FFF2-40B4-BE49-F238E27FC236}">
                <a16:creationId xmlns:a16="http://schemas.microsoft.com/office/drawing/2014/main" id="{0FCF7F51-8478-4BE2-A9F4-AC3874A0F256}"/>
              </a:ext>
            </a:extLst>
          </p:cNvPr>
          <p:cNvGraphicFramePr>
            <a:graphicFrameLocks noGrp="1"/>
          </p:cNvGraphicFramePr>
          <p:nvPr>
            <p:ph idx="1"/>
            <p:extLst>
              <p:ext uri="{D42A27DB-BD31-4B8C-83A1-F6EECF244321}">
                <p14:modId xmlns:p14="http://schemas.microsoft.com/office/powerpoint/2010/main" val="2548837112"/>
              </p:ext>
            </p:extLst>
          </p:nvPr>
        </p:nvGraphicFramePr>
        <p:xfrm>
          <a:off x="913796" y="2450353"/>
          <a:ext cx="3153952" cy="33408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570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2B0-76C1-564F-820E-A6B756E5437F}"/>
              </a:ext>
            </a:extLst>
          </p:cNvPr>
          <p:cNvSpPr>
            <a:spLocks noGrp="1"/>
          </p:cNvSpPr>
          <p:nvPr>
            <p:ph type="title"/>
          </p:nvPr>
        </p:nvSpPr>
        <p:spPr>
          <a:xfrm>
            <a:off x="913795" y="609600"/>
            <a:ext cx="10353762" cy="1257300"/>
          </a:xfrm>
        </p:spPr>
        <p:txBody>
          <a:bodyPr>
            <a:normAutofit/>
          </a:bodyPr>
          <a:lstStyle/>
          <a:p>
            <a:r>
              <a:rPr lang="en-US"/>
              <a:t>Multiple Definitions</a:t>
            </a:r>
            <a:endParaRPr lang="en-US" dirty="0"/>
          </a:p>
        </p:txBody>
      </p:sp>
      <p:graphicFrame>
        <p:nvGraphicFramePr>
          <p:cNvPr id="14" name="Content Placeholder 2">
            <a:extLst>
              <a:ext uri="{FF2B5EF4-FFF2-40B4-BE49-F238E27FC236}">
                <a16:creationId xmlns:a16="http://schemas.microsoft.com/office/drawing/2014/main" id="{708CBFD0-EA44-458F-B6BF-5FA9669857BE}"/>
              </a:ext>
            </a:extLst>
          </p:cNvPr>
          <p:cNvGraphicFramePr>
            <a:graphicFrameLocks noGrp="1"/>
          </p:cNvGraphicFramePr>
          <p:nvPr>
            <p:ph idx="1"/>
            <p:extLst>
              <p:ext uri="{D42A27DB-BD31-4B8C-83A1-F6EECF244321}">
                <p14:modId xmlns:p14="http://schemas.microsoft.com/office/powerpoint/2010/main" val="1890469900"/>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08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F2D34-4344-6243-A783-F3D2B4CAA7BA}"/>
              </a:ext>
            </a:extLst>
          </p:cNvPr>
          <p:cNvSpPr>
            <a:spLocks noGrp="1"/>
          </p:cNvSpPr>
          <p:nvPr>
            <p:ph type="title"/>
          </p:nvPr>
        </p:nvSpPr>
        <p:spPr>
          <a:xfrm>
            <a:off x="913795" y="609600"/>
            <a:ext cx="10353762" cy="1257300"/>
          </a:xfrm>
        </p:spPr>
        <p:txBody>
          <a:bodyPr>
            <a:normAutofit/>
          </a:bodyPr>
          <a:lstStyle/>
          <a:p>
            <a:r>
              <a:rPr lang="en-US"/>
              <a:t>Upper airway swelling</a:t>
            </a:r>
            <a:endParaRPr lang="en-US" dirty="0"/>
          </a:p>
        </p:txBody>
      </p:sp>
      <p:pic>
        <p:nvPicPr>
          <p:cNvPr id="15" name="Picture 11">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5" name="Picture 4">
            <a:extLst>
              <a:ext uri="{FF2B5EF4-FFF2-40B4-BE49-F238E27FC236}">
                <a16:creationId xmlns:a16="http://schemas.microsoft.com/office/drawing/2014/main" id="{ABF1B30D-3303-DC41-BC75-7DFD12FF94D3}"/>
              </a:ext>
            </a:extLst>
          </p:cNvPr>
          <p:cNvPicPr>
            <a:picLocks noChangeAspect="1"/>
          </p:cNvPicPr>
          <p:nvPr/>
        </p:nvPicPr>
        <p:blipFill rotWithShape="1">
          <a:blip r:embed="rId4"/>
          <a:srcRect t="582" r="1" b="498"/>
          <a:stretch/>
        </p:blipFill>
        <p:spPr>
          <a:xfrm>
            <a:off x="1046760" y="2129667"/>
            <a:ext cx="4065464" cy="3258006"/>
          </a:xfrm>
          <a:prstGeom prst="rect">
            <a:avLst/>
          </a:prstGeom>
        </p:spPr>
      </p:pic>
      <p:sp>
        <p:nvSpPr>
          <p:cNvPr id="3" name="Content Placeholder 2">
            <a:extLst>
              <a:ext uri="{FF2B5EF4-FFF2-40B4-BE49-F238E27FC236}">
                <a16:creationId xmlns:a16="http://schemas.microsoft.com/office/drawing/2014/main" id="{CD676E90-F7B8-8640-9FDA-49E63B9C42A8}"/>
              </a:ext>
            </a:extLst>
          </p:cNvPr>
          <p:cNvSpPr>
            <a:spLocks noGrp="1"/>
          </p:cNvSpPr>
          <p:nvPr>
            <p:ph idx="1"/>
          </p:nvPr>
        </p:nvSpPr>
        <p:spPr>
          <a:xfrm>
            <a:off x="5722862" y="2129667"/>
            <a:ext cx="5546272" cy="3661533"/>
          </a:xfrm>
        </p:spPr>
        <p:txBody>
          <a:bodyPr anchor="ctr">
            <a:normAutofit/>
          </a:bodyPr>
          <a:lstStyle/>
          <a:p>
            <a:r>
              <a:rPr lang="en-US"/>
              <a:t>Nebulised adrenaline </a:t>
            </a:r>
          </a:p>
          <a:p>
            <a:r>
              <a:rPr lang="en-US"/>
              <a:t>5 ml ie 5 ampules 1: 1000 nebulized</a:t>
            </a:r>
          </a:p>
          <a:p>
            <a:r>
              <a:rPr lang="en-US"/>
              <a:t>Intubation/ surgical airway</a:t>
            </a:r>
            <a:endParaRPr lang="en-US" dirty="0"/>
          </a:p>
        </p:txBody>
      </p:sp>
    </p:spTree>
    <p:extLst>
      <p:ext uri="{BB962C8B-B14F-4D97-AF65-F5344CB8AC3E}">
        <p14:creationId xmlns:p14="http://schemas.microsoft.com/office/powerpoint/2010/main" val="64819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92440C-8760-E642-AEE8-7B218F0F10AD}"/>
              </a:ext>
            </a:extLst>
          </p:cNvPr>
          <p:cNvSpPr>
            <a:spLocks noGrp="1"/>
          </p:cNvSpPr>
          <p:nvPr>
            <p:ph type="title"/>
          </p:nvPr>
        </p:nvSpPr>
        <p:spPr>
          <a:xfrm>
            <a:off x="913795" y="965196"/>
            <a:ext cx="3153952" cy="1329769"/>
          </a:xfrm>
        </p:spPr>
        <p:txBody>
          <a:bodyPr>
            <a:normAutofit/>
          </a:bodyPr>
          <a:lstStyle/>
          <a:p>
            <a:pPr algn="l"/>
            <a:r>
              <a:rPr lang="en-US" sz="2800"/>
              <a:t>Persistent bronchoconstriction</a:t>
            </a:r>
          </a:p>
        </p:txBody>
      </p:sp>
      <p:sp>
        <p:nvSpPr>
          <p:cNvPr id="3" name="Content Placeholder 2">
            <a:extLst>
              <a:ext uri="{FF2B5EF4-FFF2-40B4-BE49-F238E27FC236}">
                <a16:creationId xmlns:a16="http://schemas.microsoft.com/office/drawing/2014/main" id="{1033175D-7415-A74E-8CF9-E2C33CFC4E8A}"/>
              </a:ext>
            </a:extLst>
          </p:cNvPr>
          <p:cNvSpPr>
            <a:spLocks noGrp="1"/>
          </p:cNvSpPr>
          <p:nvPr>
            <p:ph idx="1"/>
          </p:nvPr>
        </p:nvSpPr>
        <p:spPr>
          <a:xfrm>
            <a:off x="913796" y="2450353"/>
            <a:ext cx="3153952" cy="3340847"/>
          </a:xfrm>
        </p:spPr>
        <p:txBody>
          <a:bodyPr>
            <a:normAutofit/>
          </a:bodyPr>
          <a:lstStyle/>
          <a:p>
            <a:r>
              <a:rPr lang="en-AU" sz="1800"/>
              <a:t>bronchodilators: salbutamol 8–12 puffs of 100 micrograms using a spacer or 5 mg salbutamol by nebuliser</a:t>
            </a:r>
            <a:endParaRPr lang="en-US" sz="1800"/>
          </a:p>
        </p:txBody>
      </p:sp>
      <p:sp>
        <p:nvSpPr>
          <p:cNvPr id="12" name="Rectangle 11">
            <a:extLst>
              <a:ext uri="{FF2B5EF4-FFF2-40B4-BE49-F238E27FC236}">
                <a16:creationId xmlns:a16="http://schemas.microsoft.com/office/drawing/2014/main" id="{BEF75C5D-2BA1-43DF-A7EA-02C7DEC12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2F6651-348E-1D43-B63D-F15FAAA78F47}"/>
              </a:ext>
            </a:extLst>
          </p:cNvPr>
          <p:cNvPicPr>
            <a:picLocks noChangeAspect="1"/>
          </p:cNvPicPr>
          <p:nvPr/>
        </p:nvPicPr>
        <p:blipFill>
          <a:blip r:embed="rId3"/>
          <a:stretch>
            <a:fillRect/>
          </a:stretch>
        </p:blipFill>
        <p:spPr>
          <a:xfrm>
            <a:off x="5181061" y="1438360"/>
            <a:ext cx="5555394" cy="3835314"/>
          </a:xfrm>
          <a:prstGeom prst="rect">
            <a:avLst/>
          </a:prstGeom>
        </p:spPr>
      </p:pic>
    </p:spTree>
    <p:extLst>
      <p:ext uri="{BB962C8B-B14F-4D97-AF65-F5344CB8AC3E}">
        <p14:creationId xmlns:p14="http://schemas.microsoft.com/office/powerpoint/2010/main" val="2233988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8EA81C-B3D0-2547-8E6C-B5C37CCE657E}"/>
              </a:ext>
            </a:extLst>
          </p:cNvPr>
          <p:cNvPicPr>
            <a:picLocks noChangeAspect="1"/>
          </p:cNvPicPr>
          <p:nvPr/>
        </p:nvPicPr>
        <p:blipFill rotWithShape="1">
          <a:blip r:embed="rId2">
            <a:alphaModFix amt="25000"/>
          </a:blip>
          <a:srcRect t="20529" b="22939"/>
          <a:stretch/>
        </p:blipFill>
        <p:spPr>
          <a:xfrm>
            <a:off x="20" y="10"/>
            <a:ext cx="12191980" cy="6857990"/>
          </a:xfrm>
          <a:prstGeom prst="rect">
            <a:avLst/>
          </a:prstGeom>
        </p:spPr>
      </p:pic>
      <p:sp>
        <p:nvSpPr>
          <p:cNvPr id="2" name="Title 1">
            <a:extLst>
              <a:ext uri="{FF2B5EF4-FFF2-40B4-BE49-F238E27FC236}">
                <a16:creationId xmlns:a16="http://schemas.microsoft.com/office/drawing/2014/main" id="{D1145E32-BFFB-C540-9052-39B7EC2EDD7D}"/>
              </a:ext>
            </a:extLst>
          </p:cNvPr>
          <p:cNvSpPr>
            <a:spLocks noGrp="1"/>
          </p:cNvSpPr>
          <p:nvPr>
            <p:ph type="title"/>
          </p:nvPr>
        </p:nvSpPr>
        <p:spPr>
          <a:xfrm>
            <a:off x="913795" y="609600"/>
            <a:ext cx="10353762" cy="1257300"/>
          </a:xfrm>
        </p:spPr>
        <p:txBody>
          <a:bodyPr>
            <a:normAutofit/>
          </a:bodyPr>
          <a:lstStyle/>
          <a:p>
            <a:r>
              <a:rPr lang="en-US"/>
              <a:t>Disposition</a:t>
            </a:r>
            <a:endParaRPr lang="en-US" dirty="0"/>
          </a:p>
        </p:txBody>
      </p:sp>
      <p:sp>
        <p:nvSpPr>
          <p:cNvPr id="3" name="Content Placeholder 2">
            <a:extLst>
              <a:ext uri="{FF2B5EF4-FFF2-40B4-BE49-F238E27FC236}">
                <a16:creationId xmlns:a16="http://schemas.microsoft.com/office/drawing/2014/main" id="{9ABAB68B-3B2B-734C-9790-8754BB694562}"/>
              </a:ext>
            </a:extLst>
          </p:cNvPr>
          <p:cNvSpPr>
            <a:spLocks noGrp="1"/>
          </p:cNvSpPr>
          <p:nvPr>
            <p:ph idx="1"/>
          </p:nvPr>
        </p:nvSpPr>
        <p:spPr>
          <a:xfrm>
            <a:off x="913795" y="2076450"/>
            <a:ext cx="10353762" cy="3714749"/>
          </a:xfrm>
        </p:spPr>
        <p:txBody>
          <a:bodyPr anchor="ctr">
            <a:normAutofit/>
          </a:bodyPr>
          <a:lstStyle/>
          <a:p>
            <a:r>
              <a:rPr lang="en-AU">
                <a:effectLst/>
              </a:rPr>
              <a:t>Observe minimum 6 hours in most cases (according to expert consensus guidelines)</a:t>
            </a:r>
          </a:p>
          <a:p>
            <a:r>
              <a:rPr lang="en-AU">
                <a:effectLst/>
              </a:rPr>
              <a:t>Admit if:</a:t>
            </a:r>
          </a:p>
          <a:p>
            <a:pPr lvl="1"/>
            <a:r>
              <a:rPr lang="en-AU">
                <a:effectLst/>
              </a:rPr>
              <a:t>severe anaphylaxis</a:t>
            </a:r>
          </a:p>
          <a:p>
            <a:pPr lvl="1"/>
            <a:r>
              <a:rPr lang="en-AU">
                <a:effectLst/>
              </a:rPr>
              <a:t>uncontrolled asthma</a:t>
            </a:r>
          </a:p>
          <a:p>
            <a:pPr lvl="1"/>
            <a:r>
              <a:rPr lang="en-AU">
                <a:effectLst/>
              </a:rPr>
              <a:t>slow response to adrenaline</a:t>
            </a:r>
          </a:p>
          <a:p>
            <a:pPr lvl="1"/>
            <a:r>
              <a:rPr lang="en-AU">
                <a:effectLst/>
              </a:rPr>
              <a:t>need for bolus fluids</a:t>
            </a:r>
          </a:p>
          <a:p>
            <a:pPr lvl="1"/>
            <a:r>
              <a:rPr lang="en-AU">
                <a:effectLst/>
              </a:rPr>
              <a:t>need for a second dose of adrenaline</a:t>
            </a:r>
          </a:p>
          <a:p>
            <a:endParaRPr lang="en-US" dirty="0"/>
          </a:p>
        </p:txBody>
      </p:sp>
    </p:spTree>
    <p:extLst>
      <p:ext uri="{BB962C8B-B14F-4D97-AF65-F5344CB8AC3E}">
        <p14:creationId xmlns:p14="http://schemas.microsoft.com/office/powerpoint/2010/main" val="382178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6BCDD-1AC3-084D-98CF-0B9110889919}"/>
              </a:ext>
            </a:extLst>
          </p:cNvPr>
          <p:cNvPicPr>
            <a:picLocks noChangeAspect="1"/>
          </p:cNvPicPr>
          <p:nvPr/>
        </p:nvPicPr>
        <p:blipFill rotWithShape="1">
          <a:blip r:embed="rId3">
            <a:alphaModFix amt="25000"/>
          </a:blip>
          <a:srcRect l="18642" r="14247"/>
          <a:stretch/>
        </p:blipFill>
        <p:spPr>
          <a:xfrm>
            <a:off x="20" y="10"/>
            <a:ext cx="12191980" cy="6857990"/>
          </a:xfrm>
          <a:prstGeom prst="rect">
            <a:avLst/>
          </a:prstGeom>
        </p:spPr>
      </p:pic>
      <p:sp>
        <p:nvSpPr>
          <p:cNvPr id="2" name="Title 1">
            <a:extLst>
              <a:ext uri="{FF2B5EF4-FFF2-40B4-BE49-F238E27FC236}">
                <a16:creationId xmlns:a16="http://schemas.microsoft.com/office/drawing/2014/main" id="{48CDC1DE-8560-4D4B-8E10-A37F6C607E83}"/>
              </a:ext>
            </a:extLst>
          </p:cNvPr>
          <p:cNvSpPr>
            <a:spLocks noGrp="1"/>
          </p:cNvSpPr>
          <p:nvPr>
            <p:ph type="title"/>
          </p:nvPr>
        </p:nvSpPr>
        <p:spPr>
          <a:xfrm>
            <a:off x="913795" y="609600"/>
            <a:ext cx="10353762" cy="1257300"/>
          </a:xfrm>
        </p:spPr>
        <p:txBody>
          <a:bodyPr>
            <a:normAutofit/>
          </a:bodyPr>
          <a:lstStyle/>
          <a:p>
            <a:r>
              <a:rPr lang="en-US"/>
              <a:t>Prior to discharge</a:t>
            </a:r>
            <a:endParaRPr lang="en-US" dirty="0"/>
          </a:p>
        </p:txBody>
      </p:sp>
      <p:sp>
        <p:nvSpPr>
          <p:cNvPr id="3" name="Content Placeholder 2">
            <a:extLst>
              <a:ext uri="{FF2B5EF4-FFF2-40B4-BE49-F238E27FC236}">
                <a16:creationId xmlns:a16="http://schemas.microsoft.com/office/drawing/2014/main" id="{D604F839-B4A9-AA45-9483-3490F7F90629}"/>
              </a:ext>
            </a:extLst>
          </p:cNvPr>
          <p:cNvSpPr>
            <a:spLocks noGrp="1"/>
          </p:cNvSpPr>
          <p:nvPr>
            <p:ph idx="1"/>
          </p:nvPr>
        </p:nvSpPr>
        <p:spPr>
          <a:xfrm>
            <a:off x="913795" y="2076450"/>
            <a:ext cx="10353762" cy="3714749"/>
          </a:xfrm>
        </p:spPr>
        <p:txBody>
          <a:bodyPr anchor="ctr">
            <a:normAutofit/>
          </a:bodyPr>
          <a:lstStyle/>
          <a:p>
            <a:r>
              <a:rPr lang="en-AU">
                <a:effectLst/>
              </a:rPr>
              <a:t>provide appropriate discharge instructions (e.g. written action plan)</a:t>
            </a:r>
          </a:p>
          <a:p>
            <a:r>
              <a:rPr lang="en-AU">
                <a:effectLst/>
              </a:rPr>
              <a:t>teach use of adrenaline auto-injector</a:t>
            </a:r>
          </a:p>
          <a:p>
            <a:r>
              <a:rPr lang="en-AU">
                <a:effectLst/>
              </a:rPr>
              <a:t>provide prescriptions and ensure that the patient is able to fill them</a:t>
            </a:r>
          </a:p>
          <a:p>
            <a:r>
              <a:rPr lang="en-AU">
                <a:effectLst/>
              </a:rPr>
              <a:t>ensure that the patient can access to emergency medical services (e.g. phone, not too remote)</a:t>
            </a:r>
          </a:p>
          <a:p>
            <a:r>
              <a:rPr lang="en-AU">
                <a:effectLst/>
              </a:rPr>
              <a:t>arrange follow up (GP, allergist,</a:t>
            </a:r>
          </a:p>
          <a:p>
            <a:endParaRPr lang="en-US" dirty="0"/>
          </a:p>
        </p:txBody>
      </p:sp>
    </p:spTree>
    <p:extLst>
      <p:ext uri="{BB962C8B-B14F-4D97-AF65-F5344CB8AC3E}">
        <p14:creationId xmlns:p14="http://schemas.microsoft.com/office/powerpoint/2010/main" val="225929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AB493-017E-4045-ACE2-03CC8DDABE0F}"/>
              </a:ext>
            </a:extLst>
          </p:cNvPr>
          <p:cNvSpPr>
            <a:spLocks noGrp="1"/>
          </p:cNvSpPr>
          <p:nvPr>
            <p:ph type="title"/>
          </p:nvPr>
        </p:nvSpPr>
        <p:spPr/>
        <p:txBody>
          <a:bodyPr>
            <a:normAutofit fontScale="90000"/>
          </a:bodyPr>
          <a:lstStyle/>
          <a:p>
            <a:r>
              <a:rPr lang="en-US" dirty="0"/>
              <a:t>What is anaphylaxis?</a:t>
            </a:r>
            <a:br>
              <a:rPr lang="en-US" dirty="0"/>
            </a:br>
            <a:r>
              <a:rPr lang="en-AU" sz="2200" dirty="0">
                <a:effectLst/>
              </a:rPr>
              <a:t>National Institute of Allergy and Infectious Disease and the Food Allergy and Anaphylaxis Network</a:t>
            </a:r>
            <a:endParaRPr lang="en-US" sz="2200" dirty="0"/>
          </a:p>
        </p:txBody>
      </p:sp>
      <p:pic>
        <p:nvPicPr>
          <p:cNvPr id="4" name="Content Placeholder 3">
            <a:extLst>
              <a:ext uri="{FF2B5EF4-FFF2-40B4-BE49-F238E27FC236}">
                <a16:creationId xmlns:a16="http://schemas.microsoft.com/office/drawing/2014/main" id="{71252F6B-BCE1-5F4E-BE44-EFC9EC986DE4}"/>
              </a:ext>
            </a:extLst>
          </p:cNvPr>
          <p:cNvPicPr>
            <a:picLocks noGrp="1" noChangeAspect="1"/>
          </p:cNvPicPr>
          <p:nvPr>
            <p:ph idx="1"/>
          </p:nvPr>
        </p:nvPicPr>
        <p:blipFill>
          <a:blip r:embed="rId3"/>
          <a:stretch>
            <a:fillRect/>
          </a:stretch>
        </p:blipFill>
        <p:spPr>
          <a:xfrm>
            <a:off x="914400" y="2464598"/>
            <a:ext cx="10353675" cy="3783802"/>
          </a:xfrm>
          <a:prstGeom prst="rect">
            <a:avLst/>
          </a:prstGeom>
        </p:spPr>
      </p:pic>
    </p:spTree>
    <p:extLst>
      <p:ext uri="{BB962C8B-B14F-4D97-AF65-F5344CB8AC3E}">
        <p14:creationId xmlns:p14="http://schemas.microsoft.com/office/powerpoint/2010/main" val="299217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F9586F4F-4F1B-EB4B-BBB6-6459B03283DB}"/>
              </a:ext>
            </a:extLst>
          </p:cNvPr>
          <p:cNvPicPr>
            <a:picLocks noChangeAspect="1"/>
          </p:cNvPicPr>
          <p:nvPr/>
        </p:nvPicPr>
        <p:blipFill rotWithShape="1">
          <a:blip r:embed="rId3"/>
          <a:srcRect l="24111" r="24110" b="-1"/>
          <a:stretch/>
        </p:blipFill>
        <p:spPr>
          <a:xfrm>
            <a:off x="-8622" y="10"/>
            <a:ext cx="6096000" cy="6857990"/>
          </a:xfrm>
          <a:prstGeom prst="rect">
            <a:avLst/>
          </a:prstGeom>
        </p:spPr>
      </p:pic>
      <p:pic>
        <p:nvPicPr>
          <p:cNvPr id="22" name="Picture 2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461DBC51-7F66-1F43-986F-9E50509DA7EB}"/>
              </a:ext>
            </a:extLst>
          </p:cNvPr>
          <p:cNvSpPr>
            <a:spLocks noGrp="1"/>
          </p:cNvSpPr>
          <p:nvPr>
            <p:ph type="title"/>
          </p:nvPr>
        </p:nvSpPr>
        <p:spPr>
          <a:xfrm>
            <a:off x="6900493" y="609600"/>
            <a:ext cx="4538124" cy="970450"/>
          </a:xfrm>
        </p:spPr>
        <p:txBody>
          <a:bodyPr anchor="b">
            <a:normAutofit/>
          </a:bodyPr>
          <a:lstStyle/>
          <a:p>
            <a:pPr algn="l"/>
            <a:r>
              <a:rPr lang="en-US" sz="3200"/>
              <a:t>Epidemiology</a:t>
            </a:r>
            <a:endParaRPr lang="en-US" sz="3200" dirty="0"/>
          </a:p>
        </p:txBody>
      </p:sp>
      <p:sp>
        <p:nvSpPr>
          <p:cNvPr id="15" name="Content Placeholder 7">
            <a:extLst>
              <a:ext uri="{FF2B5EF4-FFF2-40B4-BE49-F238E27FC236}">
                <a16:creationId xmlns:a16="http://schemas.microsoft.com/office/drawing/2014/main" id="{275322AD-C48C-4E92-A5D6-012F8A34DDE7}"/>
              </a:ext>
            </a:extLst>
          </p:cNvPr>
          <p:cNvSpPr>
            <a:spLocks noGrp="1"/>
          </p:cNvSpPr>
          <p:nvPr>
            <p:ph idx="1"/>
          </p:nvPr>
        </p:nvSpPr>
        <p:spPr>
          <a:xfrm>
            <a:off x="6900493" y="1732449"/>
            <a:ext cx="4403596" cy="4058751"/>
          </a:xfrm>
        </p:spPr>
        <p:txBody>
          <a:bodyPr anchor="t">
            <a:normAutofit/>
          </a:bodyPr>
          <a:lstStyle/>
          <a:p>
            <a:pPr>
              <a:lnSpc>
                <a:spcPct val="90000"/>
              </a:lnSpc>
            </a:pPr>
            <a:r>
              <a:rPr lang="en-AU" sz="1500"/>
              <a:t>The lifetime prevalence of anaphylaxis from all triggers is estimated to be 0.05% to 2%.</a:t>
            </a:r>
          </a:p>
          <a:p>
            <a:pPr>
              <a:lnSpc>
                <a:spcPct val="90000"/>
              </a:lnSpc>
            </a:pPr>
            <a:r>
              <a:rPr lang="en-AU" sz="1500"/>
              <a:t>Increasing occurrence especially in younger people</a:t>
            </a:r>
          </a:p>
          <a:p>
            <a:pPr>
              <a:lnSpc>
                <a:spcPct val="90000"/>
              </a:lnSpc>
            </a:pPr>
            <a:r>
              <a:rPr lang="en-AU" sz="1500"/>
              <a:t>First episodes often undiagnosed</a:t>
            </a:r>
          </a:p>
          <a:p>
            <a:pPr>
              <a:lnSpc>
                <a:spcPct val="90000"/>
              </a:lnSpc>
            </a:pPr>
            <a:r>
              <a:rPr lang="en-AU" sz="1500">
                <a:effectLst/>
              </a:rPr>
              <a:t>Australia has among the highest allergy rates in the world</a:t>
            </a:r>
          </a:p>
          <a:p>
            <a:pPr>
              <a:lnSpc>
                <a:spcPct val="90000"/>
              </a:lnSpc>
            </a:pPr>
            <a:r>
              <a:rPr lang="en-AU" sz="1500">
                <a:effectLst/>
              </a:rPr>
              <a:t>Life threatening food allergy rates have doubled in ten years</a:t>
            </a:r>
          </a:p>
          <a:p>
            <a:pPr>
              <a:lnSpc>
                <a:spcPct val="90000"/>
              </a:lnSpc>
            </a:pPr>
            <a:r>
              <a:rPr lang="en-US" sz="1500"/>
              <a:t>Allergy deaths have increased by 42% in last 6 years – double the UK in 2013</a:t>
            </a:r>
          </a:p>
          <a:p>
            <a:pPr>
              <a:lnSpc>
                <a:spcPct val="90000"/>
              </a:lnSpc>
            </a:pPr>
            <a:r>
              <a:rPr lang="en-AU" sz="1500">
                <a:effectLst/>
              </a:rPr>
              <a:t>Australia has a shortage of allergy specialists and health professionals with allergy expertise, particularly in rural or remote areas</a:t>
            </a:r>
            <a:endParaRPr lang="en-US" sz="1500"/>
          </a:p>
          <a:p>
            <a:pPr>
              <a:lnSpc>
                <a:spcPct val="90000"/>
              </a:lnSpc>
            </a:pPr>
            <a:endParaRPr lang="en-US" sz="1500" dirty="0"/>
          </a:p>
        </p:txBody>
      </p:sp>
    </p:spTree>
    <p:extLst>
      <p:ext uri="{BB962C8B-B14F-4D97-AF65-F5344CB8AC3E}">
        <p14:creationId xmlns:p14="http://schemas.microsoft.com/office/powerpoint/2010/main" val="284628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6" name="Rectangle 22">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F07B97FF-8BCD-854A-ABA3-362755304FDA}"/>
              </a:ext>
            </a:extLst>
          </p:cNvPr>
          <p:cNvSpPr>
            <a:spLocks noGrp="1"/>
          </p:cNvSpPr>
          <p:nvPr>
            <p:ph type="title"/>
          </p:nvPr>
        </p:nvSpPr>
        <p:spPr>
          <a:xfrm>
            <a:off x="1039905" y="845387"/>
            <a:ext cx="3470310" cy="1066689"/>
          </a:xfrm>
        </p:spPr>
        <p:txBody>
          <a:bodyPr vert="horz" lIns="91440" tIns="45720" rIns="91440" bIns="45720" rtlCol="0" anchor="b">
            <a:normAutofit/>
          </a:bodyPr>
          <a:lstStyle/>
          <a:p>
            <a:pPr algn="l"/>
            <a:r>
              <a:rPr lang="en-US" sz="2400" dirty="0"/>
              <a:t>Pathophysiology </a:t>
            </a:r>
          </a:p>
        </p:txBody>
      </p:sp>
      <p:sp>
        <p:nvSpPr>
          <p:cNvPr id="15" name="Content Placeholder 14">
            <a:extLst>
              <a:ext uri="{FF2B5EF4-FFF2-40B4-BE49-F238E27FC236}">
                <a16:creationId xmlns:a16="http://schemas.microsoft.com/office/drawing/2014/main" id="{1D7A9360-3CED-4CF3-845D-838A1F52C591}"/>
              </a:ext>
            </a:extLst>
          </p:cNvPr>
          <p:cNvSpPr>
            <a:spLocks noGrp="1"/>
          </p:cNvSpPr>
          <p:nvPr>
            <p:ph idx="1"/>
          </p:nvPr>
        </p:nvSpPr>
        <p:spPr>
          <a:xfrm>
            <a:off x="1039905" y="2147862"/>
            <a:ext cx="3405573" cy="3499563"/>
          </a:xfrm>
        </p:spPr>
        <p:txBody>
          <a:bodyPr anchor="t">
            <a:normAutofit/>
          </a:bodyPr>
          <a:lstStyle/>
          <a:p>
            <a:r>
              <a:rPr lang="en-AU" sz="1600" dirty="0">
                <a:effectLst/>
              </a:rPr>
              <a:t>Most commonly </a:t>
            </a:r>
            <a:r>
              <a:rPr lang="en-AU" sz="1600" dirty="0" err="1">
                <a:effectLst/>
              </a:rPr>
              <a:t>IgE</a:t>
            </a:r>
            <a:r>
              <a:rPr lang="en-AU" sz="1600" dirty="0">
                <a:effectLst/>
              </a:rPr>
              <a:t> mediated hypersensitivity reaction to an antigen</a:t>
            </a:r>
          </a:p>
          <a:p>
            <a:r>
              <a:rPr lang="en-AU" sz="1600" dirty="0" err="1">
                <a:effectLst/>
              </a:rPr>
              <a:t>Reexposure</a:t>
            </a:r>
            <a:r>
              <a:rPr lang="en-AU" sz="1600" dirty="0">
                <a:effectLst/>
              </a:rPr>
              <a:t> to allergen leads to profound histamine and serotonin release from basophil and mast cell degranulation.</a:t>
            </a:r>
          </a:p>
          <a:p>
            <a:r>
              <a:rPr lang="en-US" sz="1600" dirty="0"/>
              <a:t>Biphasic reactions</a:t>
            </a:r>
          </a:p>
        </p:txBody>
      </p:sp>
      <p:pic>
        <p:nvPicPr>
          <p:cNvPr id="4" name="Content Placeholder 3">
            <a:extLst>
              <a:ext uri="{FF2B5EF4-FFF2-40B4-BE49-F238E27FC236}">
                <a16:creationId xmlns:a16="http://schemas.microsoft.com/office/drawing/2014/main" id="{F1E2EC73-6352-5145-8A99-58CBE76DEE35}"/>
              </a:ext>
            </a:extLst>
          </p:cNvPr>
          <p:cNvPicPr>
            <a:picLocks noChangeAspect="1"/>
          </p:cNvPicPr>
          <p:nvPr/>
        </p:nvPicPr>
        <p:blipFill>
          <a:blip r:embed="rId4"/>
          <a:stretch>
            <a:fillRect/>
          </a:stretch>
        </p:blipFill>
        <p:spPr>
          <a:xfrm>
            <a:off x="5387351" y="1762652"/>
            <a:ext cx="6161183" cy="3342441"/>
          </a:xfrm>
          <a:prstGeom prst="rect">
            <a:avLst/>
          </a:prstGeom>
        </p:spPr>
      </p:pic>
    </p:spTree>
    <p:extLst>
      <p:ext uri="{BB962C8B-B14F-4D97-AF65-F5344CB8AC3E}">
        <p14:creationId xmlns:p14="http://schemas.microsoft.com/office/powerpoint/2010/main" val="337425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6BE6170-AEE3-0E43-AF0C-6DD310D5C2A3}"/>
              </a:ext>
            </a:extLst>
          </p:cNvPr>
          <p:cNvPicPr>
            <a:picLocks noGrp="1" noChangeAspect="1"/>
          </p:cNvPicPr>
          <p:nvPr>
            <p:ph idx="1"/>
          </p:nvPr>
        </p:nvPicPr>
        <p:blipFill>
          <a:blip r:embed="rId4"/>
          <a:stretch>
            <a:fillRect/>
          </a:stretch>
        </p:blipFill>
        <p:spPr>
          <a:xfrm>
            <a:off x="2344440" y="643467"/>
            <a:ext cx="7503119" cy="5571066"/>
          </a:xfrm>
          <a:prstGeom prst="rect">
            <a:avLst/>
          </a:prstGeom>
        </p:spPr>
      </p:pic>
      <p:sp>
        <p:nvSpPr>
          <p:cNvPr id="13" name="Rectangle 12">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204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038CDA6-327E-3841-AD3B-A4FA7A38657E}"/>
              </a:ext>
            </a:extLst>
          </p:cNvPr>
          <p:cNvPicPr>
            <a:picLocks noGrp="1" noChangeAspect="1"/>
          </p:cNvPicPr>
          <p:nvPr>
            <p:ph idx="1"/>
          </p:nvPr>
        </p:nvPicPr>
        <p:blipFill rotWithShape="1">
          <a:blip r:embed="rId3"/>
          <a:srcRect r="3502" b="1"/>
          <a:stretch/>
        </p:blipFill>
        <p:spPr>
          <a:xfrm>
            <a:off x="-1" y="-2"/>
            <a:ext cx="12198915" cy="6857999"/>
          </a:xfrm>
          <a:prstGeom prst="rect">
            <a:avLst/>
          </a:prstGeom>
        </p:spPr>
      </p:pic>
      <p:sp>
        <p:nvSpPr>
          <p:cNvPr id="11" name="Rectangle 10">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FEA4B-2572-D840-8AF4-C33BC0326778}"/>
              </a:ext>
            </a:extLst>
          </p:cNvPr>
          <p:cNvSpPr>
            <a:spLocks noGrp="1"/>
          </p:cNvSpPr>
          <p:nvPr>
            <p:ph type="title"/>
          </p:nvPr>
        </p:nvSpPr>
        <p:spPr>
          <a:xfrm>
            <a:off x="1370693" y="4406537"/>
            <a:ext cx="9440034" cy="1088336"/>
          </a:xfrm>
        </p:spPr>
        <p:txBody>
          <a:bodyPr vert="horz" lIns="91440" tIns="45720" rIns="91440" bIns="45720" rtlCol="0" anchor="b">
            <a:normAutofit/>
          </a:bodyPr>
          <a:lstStyle/>
          <a:p>
            <a:pPr>
              <a:lnSpc>
                <a:spcPct val="90000"/>
              </a:lnSpc>
            </a:pPr>
            <a:r>
              <a:rPr lang="en-US" sz="3400"/>
              <a:t>Causes </a:t>
            </a:r>
            <a:br>
              <a:rPr lang="en-US" sz="3400"/>
            </a:br>
            <a:endParaRPr lang="en-US" sz="3400"/>
          </a:p>
        </p:txBody>
      </p:sp>
    </p:spTree>
    <p:extLst>
      <p:ext uri="{BB962C8B-B14F-4D97-AF65-F5344CB8AC3E}">
        <p14:creationId xmlns:p14="http://schemas.microsoft.com/office/powerpoint/2010/main" val="286105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482A67-6CD8-49D7-9F85-52ECF9915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86C52-88D7-974F-BC33-EA3B679CD1D6}"/>
              </a:ext>
            </a:extLst>
          </p:cNvPr>
          <p:cNvSpPr>
            <a:spLocks noGrp="1"/>
          </p:cNvSpPr>
          <p:nvPr>
            <p:ph type="title"/>
          </p:nvPr>
        </p:nvSpPr>
        <p:spPr>
          <a:xfrm>
            <a:off x="8139448" y="965196"/>
            <a:ext cx="3042528" cy="3490894"/>
          </a:xfrm>
        </p:spPr>
        <p:txBody>
          <a:bodyPr vert="horz" lIns="91440" tIns="45720" rIns="91440" bIns="45720" rtlCol="0" anchor="b">
            <a:normAutofit/>
          </a:bodyPr>
          <a:lstStyle/>
          <a:p>
            <a:pPr algn="l"/>
            <a:r>
              <a:rPr lang="en-US" sz="2400"/>
              <a:t>Estelle F, Simons R. Anaphylaxis. J Allergy Clin Immunol.2010; 14;125 (2) 161-181</a:t>
            </a:r>
          </a:p>
        </p:txBody>
      </p:sp>
      <p:sp>
        <p:nvSpPr>
          <p:cNvPr id="15" name="Rectangle 10">
            <a:extLst>
              <a:ext uri="{FF2B5EF4-FFF2-40B4-BE49-F238E27FC236}">
                <a16:creationId xmlns:a16="http://schemas.microsoft.com/office/drawing/2014/main" id="{418F941B-B7E9-44F2-9A2C-5D35ACF9A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3282A4B-4F97-9440-95BD-B8F4FCC0F5B8}"/>
              </a:ext>
            </a:extLst>
          </p:cNvPr>
          <p:cNvPicPr>
            <a:picLocks noGrp="1" noChangeAspect="1"/>
          </p:cNvPicPr>
          <p:nvPr>
            <p:ph idx="1"/>
          </p:nvPr>
        </p:nvPicPr>
        <p:blipFill>
          <a:blip r:embed="rId3"/>
          <a:stretch>
            <a:fillRect/>
          </a:stretch>
        </p:blipFill>
        <p:spPr>
          <a:xfrm>
            <a:off x="1382292" y="1438360"/>
            <a:ext cx="5558426" cy="3835314"/>
          </a:xfrm>
          <a:prstGeom prst="rect">
            <a:avLst/>
          </a:prstGeom>
        </p:spPr>
      </p:pic>
    </p:spTree>
    <p:extLst>
      <p:ext uri="{BB962C8B-B14F-4D97-AF65-F5344CB8AC3E}">
        <p14:creationId xmlns:p14="http://schemas.microsoft.com/office/powerpoint/2010/main" val="54588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2AA032-2290-0047-8AC3-FA5485F2DB50}"/>
              </a:ext>
            </a:extLst>
          </p:cNvPr>
          <p:cNvPicPr>
            <a:picLocks noGrp="1" noChangeAspect="1"/>
          </p:cNvPicPr>
          <p:nvPr>
            <p:ph idx="1"/>
          </p:nvPr>
        </p:nvPicPr>
        <p:blipFill rotWithShape="1">
          <a:blip r:embed="rId2">
            <a:alphaModFix amt="25000"/>
          </a:blip>
          <a:srcRect b="12791"/>
          <a:stretch/>
        </p:blipFill>
        <p:spPr>
          <a:xfrm>
            <a:off x="20" y="10"/>
            <a:ext cx="12191980" cy="6857990"/>
          </a:xfrm>
          <a:prstGeom prst="rect">
            <a:avLst/>
          </a:prstGeom>
        </p:spPr>
      </p:pic>
      <p:sp>
        <p:nvSpPr>
          <p:cNvPr id="2" name="Title 1">
            <a:extLst>
              <a:ext uri="{FF2B5EF4-FFF2-40B4-BE49-F238E27FC236}">
                <a16:creationId xmlns:a16="http://schemas.microsoft.com/office/drawing/2014/main" id="{C4258B53-7877-E74C-B77B-8DA145FAEEEE}"/>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a:t>Mimics</a:t>
            </a:r>
          </a:p>
        </p:txBody>
      </p:sp>
      <p:sp>
        <p:nvSpPr>
          <p:cNvPr id="7" name="TextBox 6">
            <a:extLst>
              <a:ext uri="{FF2B5EF4-FFF2-40B4-BE49-F238E27FC236}">
                <a16:creationId xmlns:a16="http://schemas.microsoft.com/office/drawing/2014/main" id="{89AB1C71-ED36-4C48-8349-A6A78A5B0238}"/>
              </a:ext>
            </a:extLst>
          </p:cNvPr>
          <p:cNvSpPr txBox="1"/>
          <p:nvPr/>
        </p:nvSpPr>
        <p:spPr>
          <a:xfrm>
            <a:off x="913795" y="2076450"/>
            <a:ext cx="10353762" cy="3714749"/>
          </a:xfrm>
          <a:prstGeom prst="rect">
            <a:avLst/>
          </a:prstGeom>
        </p:spPr>
        <p:txBody>
          <a:bodyPr vert="horz" lIns="91440" tIns="45720" rIns="91440" bIns="45720" rtlCol="0" anchor="ctr">
            <a:normAutofit/>
          </a:bodyPr>
          <a:lstStyle/>
          <a:p>
            <a:pPr lvl="0"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Tissue swelling</a:t>
            </a:r>
          </a:p>
          <a:p>
            <a:pPr lvl="1"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Idiopathic urticaria</a:t>
            </a:r>
          </a:p>
          <a:p>
            <a:pPr lvl="1"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Isolated angioedema</a:t>
            </a:r>
          </a:p>
          <a:p>
            <a:pPr lvl="2"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Idiopathic</a:t>
            </a:r>
          </a:p>
          <a:p>
            <a:pPr lvl="2"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Angiotensin-converting enzyme inhibitor-induced</a:t>
            </a:r>
          </a:p>
          <a:p>
            <a:pPr lvl="2" defTabSz="457200">
              <a:spcBef>
                <a:spcPct val="20000"/>
              </a:spcBef>
              <a:spcAft>
                <a:spcPts val="600"/>
              </a:spcAft>
              <a:buClr>
                <a:schemeClr val="tx2"/>
              </a:buClr>
              <a:buSzPct val="70000"/>
              <a:buFont typeface="Wingdings 2" charset="2"/>
            </a:pPr>
            <a:r>
              <a:rPr 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Acquired or hereditary C1 esterase inhibitor deficiency</a:t>
            </a:r>
          </a:p>
        </p:txBody>
      </p:sp>
    </p:spTree>
    <p:extLst>
      <p:ext uri="{BB962C8B-B14F-4D97-AF65-F5344CB8AC3E}">
        <p14:creationId xmlns:p14="http://schemas.microsoft.com/office/powerpoint/2010/main" val="5563565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1040</Words>
  <Application>Microsoft Macintosh PowerPoint</Application>
  <PresentationFormat>Widescreen</PresentationFormat>
  <Paragraphs>135</Paragraphs>
  <Slides>23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Gill Sans MT</vt:lpstr>
      <vt:lpstr>Wingdings 2</vt:lpstr>
      <vt:lpstr>SlateVTI</vt:lpstr>
      <vt:lpstr>Anaphylaxis</vt:lpstr>
      <vt:lpstr>Multiple Definitions</vt:lpstr>
      <vt:lpstr>What is anaphylaxis? National Institute of Allergy and Infectious Disease and the Food Allergy and Anaphylaxis Network</vt:lpstr>
      <vt:lpstr>Epidemiology</vt:lpstr>
      <vt:lpstr>Pathophysiology </vt:lpstr>
      <vt:lpstr>PowerPoint Presentation</vt:lpstr>
      <vt:lpstr>Causes  </vt:lpstr>
      <vt:lpstr>Estelle F, Simons R. Anaphylaxis. J Allergy Clin Immunol.2010; 14;125 (2) 161-181</vt:lpstr>
      <vt:lpstr>Mimics</vt:lpstr>
      <vt:lpstr>Mimics</vt:lpstr>
      <vt:lpstr>Mimics</vt:lpstr>
      <vt:lpstr>Mimics</vt:lpstr>
      <vt:lpstr>PowerPoint Presentation</vt:lpstr>
      <vt:lpstr>Investigations in ED</vt:lpstr>
      <vt:lpstr>Management</vt:lpstr>
      <vt:lpstr>Management</vt:lpstr>
      <vt:lpstr>Role of Steroids</vt:lpstr>
      <vt:lpstr>Role of antihistamines</vt:lpstr>
      <vt:lpstr>Persistent hypotension</vt:lpstr>
      <vt:lpstr>Upper airway swelling</vt:lpstr>
      <vt:lpstr>Persistent bronchoconstriction</vt:lpstr>
      <vt:lpstr>Disposition</vt:lpstr>
      <vt:lpstr>Prior to discharge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Anaphylaxis</dc:title>
  <dc:creator>okeeffenoah@icloud.com</dc:creator>
  <cp:lastModifiedBy>okeeffenoah@icloud.com</cp:lastModifiedBy>
  <cp:revision>3</cp:revision>
  <dcterms:created xsi:type="dcterms:W3CDTF">2020-05-13T00:24:05Z</dcterms:created>
  <dcterms:modified xsi:type="dcterms:W3CDTF">2020-05-13T01:30:14Z</dcterms:modified>
</cp:coreProperties>
</file>