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64" r:id="rId4"/>
    <p:sldId id="263" r:id="rId5"/>
    <p:sldId id="265" r:id="rId6"/>
    <p:sldId id="260" r:id="rId7"/>
    <p:sldId id="266" r:id="rId8"/>
    <p:sldId id="268" r:id="rId9"/>
    <p:sldId id="261"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542"/>
    <p:restoredTop sz="96327"/>
  </p:normalViewPr>
  <p:slideViewPr>
    <p:cSldViewPr snapToGrid="0" snapToObjects="1">
      <p:cViewPr varScale="1">
        <p:scale>
          <a:sx n="119" d="100"/>
          <a:sy n="119" d="100"/>
        </p:scale>
        <p:origin x="224" y="28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file:////Users/avineshchelliah/Documents/Work/HETI/JMO%20forum/2020/Surgical%20Skills%20Logbook/RACS%20ASC%20presentation/Data.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Users/avineshchelliah/Documents/Work/HETI/JMO%20forum/2020/Surgical%20Skills%20Logbook/RACS%20ASC%20presentation/Data.xlsx"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i="1" u="none" dirty="0">
                <a:solidFill>
                  <a:schemeClr val="tx1"/>
                </a:solidFill>
              </a:rPr>
              <a:t>Figure 2: Surgical</a:t>
            </a:r>
            <a:r>
              <a:rPr lang="en-US" i="1" u="none" baseline="0" dirty="0">
                <a:solidFill>
                  <a:schemeClr val="tx1"/>
                </a:solidFill>
              </a:rPr>
              <a:t> Skills with the Lowest Confidence Scores</a:t>
            </a:r>
            <a:endParaRPr lang="en-US" i="1" u="none" dirty="0">
              <a:solidFill>
                <a:schemeClr val="tx1"/>
              </a:solidFill>
            </a:endParaRPr>
          </a:p>
        </c:rich>
      </c:tx>
      <c:layout>
        <c:manualLayout>
          <c:xMode val="edge"/>
          <c:yMode val="edge"/>
          <c:x val="8.3050245106269999E-4"/>
          <c:y val="5.0027439955115001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Sheet1!$L$49</c:f>
              <c:strCache>
                <c:ptCount val="1"/>
                <c:pt idx="0">
                  <c:v>Very uncertain</c:v>
                </c:pt>
              </c:strCache>
            </c:strRef>
          </c:tx>
          <c:spPr>
            <a:solidFill>
              <a:schemeClr val="accent1"/>
            </a:solidFill>
            <a:ln>
              <a:noFill/>
            </a:ln>
            <a:effectLst/>
          </c:spPr>
          <c:invertIfNegative val="0"/>
          <c:cat>
            <c:strRef>
              <c:f>Sheet1!$M$48:$P$48</c:f>
              <c:strCache>
                <c:ptCount val="4"/>
                <c:pt idx="0">
                  <c:v>WHO checklist</c:v>
                </c:pt>
                <c:pt idx="1">
                  <c:v>Applying casts</c:v>
                </c:pt>
                <c:pt idx="2">
                  <c:v>Suture selection</c:v>
                </c:pt>
                <c:pt idx="3">
                  <c:v>Wound healing</c:v>
                </c:pt>
              </c:strCache>
            </c:strRef>
          </c:cat>
          <c:val>
            <c:numRef>
              <c:f>Sheet1!$M$49:$P$49</c:f>
              <c:numCache>
                <c:formatCode>General</c:formatCode>
                <c:ptCount val="4"/>
                <c:pt idx="0">
                  <c:v>6</c:v>
                </c:pt>
                <c:pt idx="1">
                  <c:v>5</c:v>
                </c:pt>
                <c:pt idx="2">
                  <c:v>6</c:v>
                </c:pt>
                <c:pt idx="3">
                  <c:v>4</c:v>
                </c:pt>
              </c:numCache>
            </c:numRef>
          </c:val>
          <c:extLst>
            <c:ext xmlns:c16="http://schemas.microsoft.com/office/drawing/2014/chart" uri="{C3380CC4-5D6E-409C-BE32-E72D297353CC}">
              <c16:uniqueId val="{00000000-F3B8-B244-8CDE-6E3BD6A498C5}"/>
            </c:ext>
          </c:extLst>
        </c:ser>
        <c:ser>
          <c:idx val="1"/>
          <c:order val="1"/>
          <c:tx>
            <c:strRef>
              <c:f>Sheet1!$L$50</c:f>
              <c:strCache>
                <c:ptCount val="1"/>
                <c:pt idx="0">
                  <c:v>Somewhat uncertain</c:v>
                </c:pt>
              </c:strCache>
            </c:strRef>
          </c:tx>
          <c:spPr>
            <a:solidFill>
              <a:schemeClr val="accent2"/>
            </a:solidFill>
            <a:ln>
              <a:noFill/>
            </a:ln>
            <a:effectLst/>
          </c:spPr>
          <c:invertIfNegative val="0"/>
          <c:cat>
            <c:strRef>
              <c:f>Sheet1!$M$48:$P$48</c:f>
              <c:strCache>
                <c:ptCount val="4"/>
                <c:pt idx="0">
                  <c:v>WHO checklist</c:v>
                </c:pt>
                <c:pt idx="1">
                  <c:v>Applying casts</c:v>
                </c:pt>
                <c:pt idx="2">
                  <c:v>Suture selection</c:v>
                </c:pt>
                <c:pt idx="3">
                  <c:v>Wound healing</c:v>
                </c:pt>
              </c:strCache>
            </c:strRef>
          </c:cat>
          <c:val>
            <c:numRef>
              <c:f>Sheet1!$M$50:$P$50</c:f>
              <c:numCache>
                <c:formatCode>General</c:formatCode>
                <c:ptCount val="4"/>
                <c:pt idx="0">
                  <c:v>7</c:v>
                </c:pt>
                <c:pt idx="1">
                  <c:v>9</c:v>
                </c:pt>
                <c:pt idx="2">
                  <c:v>12</c:v>
                </c:pt>
                <c:pt idx="3">
                  <c:v>6</c:v>
                </c:pt>
              </c:numCache>
            </c:numRef>
          </c:val>
          <c:extLst>
            <c:ext xmlns:c16="http://schemas.microsoft.com/office/drawing/2014/chart" uri="{C3380CC4-5D6E-409C-BE32-E72D297353CC}">
              <c16:uniqueId val="{00000001-F3B8-B244-8CDE-6E3BD6A498C5}"/>
            </c:ext>
          </c:extLst>
        </c:ser>
        <c:ser>
          <c:idx val="2"/>
          <c:order val="2"/>
          <c:tx>
            <c:strRef>
              <c:f>Sheet1!$L$51</c:f>
              <c:strCache>
                <c:ptCount val="1"/>
                <c:pt idx="0">
                  <c:v>Neutral</c:v>
                </c:pt>
              </c:strCache>
            </c:strRef>
          </c:tx>
          <c:spPr>
            <a:solidFill>
              <a:schemeClr val="accent3"/>
            </a:solidFill>
            <a:ln>
              <a:noFill/>
            </a:ln>
            <a:effectLst/>
          </c:spPr>
          <c:invertIfNegative val="0"/>
          <c:cat>
            <c:strRef>
              <c:f>Sheet1!$M$48:$P$48</c:f>
              <c:strCache>
                <c:ptCount val="4"/>
                <c:pt idx="0">
                  <c:v>WHO checklist</c:v>
                </c:pt>
                <c:pt idx="1">
                  <c:v>Applying casts</c:v>
                </c:pt>
                <c:pt idx="2">
                  <c:v>Suture selection</c:v>
                </c:pt>
                <c:pt idx="3">
                  <c:v>Wound healing</c:v>
                </c:pt>
              </c:strCache>
            </c:strRef>
          </c:cat>
          <c:val>
            <c:numRef>
              <c:f>Sheet1!$M$51:$P$51</c:f>
              <c:numCache>
                <c:formatCode>General</c:formatCode>
                <c:ptCount val="4"/>
                <c:pt idx="0">
                  <c:v>4</c:v>
                </c:pt>
                <c:pt idx="1">
                  <c:v>3</c:v>
                </c:pt>
                <c:pt idx="2">
                  <c:v>2</c:v>
                </c:pt>
                <c:pt idx="3">
                  <c:v>6</c:v>
                </c:pt>
              </c:numCache>
            </c:numRef>
          </c:val>
          <c:extLst>
            <c:ext xmlns:c16="http://schemas.microsoft.com/office/drawing/2014/chart" uri="{C3380CC4-5D6E-409C-BE32-E72D297353CC}">
              <c16:uniqueId val="{00000002-F3B8-B244-8CDE-6E3BD6A498C5}"/>
            </c:ext>
          </c:extLst>
        </c:ser>
        <c:ser>
          <c:idx val="3"/>
          <c:order val="3"/>
          <c:tx>
            <c:strRef>
              <c:f>Sheet1!$L$52</c:f>
              <c:strCache>
                <c:ptCount val="1"/>
                <c:pt idx="0">
                  <c:v>Somewhat confident</c:v>
                </c:pt>
              </c:strCache>
            </c:strRef>
          </c:tx>
          <c:spPr>
            <a:solidFill>
              <a:schemeClr val="accent4"/>
            </a:solidFill>
            <a:ln>
              <a:noFill/>
            </a:ln>
            <a:effectLst/>
          </c:spPr>
          <c:invertIfNegative val="0"/>
          <c:cat>
            <c:strRef>
              <c:f>Sheet1!$M$48:$P$48</c:f>
              <c:strCache>
                <c:ptCount val="4"/>
                <c:pt idx="0">
                  <c:v>WHO checklist</c:v>
                </c:pt>
                <c:pt idx="1">
                  <c:v>Applying casts</c:v>
                </c:pt>
                <c:pt idx="2">
                  <c:v>Suture selection</c:v>
                </c:pt>
                <c:pt idx="3">
                  <c:v>Wound healing</c:v>
                </c:pt>
              </c:strCache>
            </c:strRef>
          </c:cat>
          <c:val>
            <c:numRef>
              <c:f>Sheet1!$M$52:$P$52</c:f>
              <c:numCache>
                <c:formatCode>General</c:formatCode>
                <c:ptCount val="4"/>
                <c:pt idx="0">
                  <c:v>4</c:v>
                </c:pt>
                <c:pt idx="1">
                  <c:v>4</c:v>
                </c:pt>
                <c:pt idx="2">
                  <c:v>3</c:v>
                </c:pt>
                <c:pt idx="3">
                  <c:v>7</c:v>
                </c:pt>
              </c:numCache>
            </c:numRef>
          </c:val>
          <c:extLst>
            <c:ext xmlns:c16="http://schemas.microsoft.com/office/drawing/2014/chart" uri="{C3380CC4-5D6E-409C-BE32-E72D297353CC}">
              <c16:uniqueId val="{00000003-F3B8-B244-8CDE-6E3BD6A498C5}"/>
            </c:ext>
          </c:extLst>
        </c:ser>
        <c:ser>
          <c:idx val="4"/>
          <c:order val="4"/>
          <c:tx>
            <c:strRef>
              <c:f>Sheet1!$L$53</c:f>
              <c:strCache>
                <c:ptCount val="1"/>
                <c:pt idx="0">
                  <c:v>Very confident</c:v>
                </c:pt>
              </c:strCache>
            </c:strRef>
          </c:tx>
          <c:spPr>
            <a:solidFill>
              <a:schemeClr val="accent5"/>
            </a:solidFill>
            <a:ln>
              <a:noFill/>
            </a:ln>
            <a:effectLst/>
          </c:spPr>
          <c:invertIfNegative val="0"/>
          <c:cat>
            <c:strRef>
              <c:f>Sheet1!$M$48:$P$48</c:f>
              <c:strCache>
                <c:ptCount val="4"/>
                <c:pt idx="0">
                  <c:v>WHO checklist</c:v>
                </c:pt>
                <c:pt idx="1">
                  <c:v>Applying casts</c:v>
                </c:pt>
                <c:pt idx="2">
                  <c:v>Suture selection</c:v>
                </c:pt>
                <c:pt idx="3">
                  <c:v>Wound healing</c:v>
                </c:pt>
              </c:strCache>
            </c:strRef>
          </c:cat>
          <c:val>
            <c:numRef>
              <c:f>Sheet1!$M$53:$P$53</c:f>
              <c:numCache>
                <c:formatCode>General</c:formatCode>
                <c:ptCount val="4"/>
                <c:pt idx="0">
                  <c:v>4</c:v>
                </c:pt>
                <c:pt idx="1">
                  <c:v>1</c:v>
                </c:pt>
                <c:pt idx="2">
                  <c:v>1</c:v>
                </c:pt>
                <c:pt idx="3">
                  <c:v>1</c:v>
                </c:pt>
              </c:numCache>
            </c:numRef>
          </c:val>
          <c:extLst>
            <c:ext xmlns:c16="http://schemas.microsoft.com/office/drawing/2014/chart" uri="{C3380CC4-5D6E-409C-BE32-E72D297353CC}">
              <c16:uniqueId val="{00000004-F3B8-B244-8CDE-6E3BD6A498C5}"/>
            </c:ext>
          </c:extLst>
        </c:ser>
        <c:dLbls>
          <c:showLegendKey val="0"/>
          <c:showVal val="0"/>
          <c:showCatName val="0"/>
          <c:showSerName val="0"/>
          <c:showPercent val="0"/>
          <c:showBubbleSize val="0"/>
        </c:dLbls>
        <c:gapWidth val="219"/>
        <c:overlap val="-27"/>
        <c:axId val="-2061995024"/>
        <c:axId val="-2001454352"/>
      </c:barChart>
      <c:catAx>
        <c:axId val="-20619950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001454352"/>
        <c:crosses val="autoZero"/>
        <c:auto val="1"/>
        <c:lblAlgn val="ctr"/>
        <c:lblOffset val="100"/>
        <c:noMultiLvlLbl val="0"/>
      </c:catAx>
      <c:valAx>
        <c:axId val="-200145435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06199502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i="1" u="none" baseline="0" dirty="0">
                <a:solidFill>
                  <a:schemeClr val="tx1"/>
                </a:solidFill>
              </a:rPr>
              <a:t>Figure 3: Surgical Skills with Highest Confidence Scores</a:t>
            </a:r>
          </a:p>
        </c:rich>
      </c:tx>
      <c:layout>
        <c:manualLayout>
          <c:xMode val="edge"/>
          <c:yMode val="edge"/>
          <c:x val="1.8012762988792601E-2"/>
          <c:y val="5.0925925925925902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4.5373642877521603E-2"/>
          <c:y val="0.190231481481481"/>
          <c:w val="0.93052017662485997"/>
          <c:h val="0.53396580635753899"/>
        </c:manualLayout>
      </c:layout>
      <c:barChart>
        <c:barDir val="col"/>
        <c:grouping val="clustered"/>
        <c:varyColors val="0"/>
        <c:ser>
          <c:idx val="0"/>
          <c:order val="0"/>
          <c:tx>
            <c:strRef>
              <c:f>Sheet1!$L$68</c:f>
              <c:strCache>
                <c:ptCount val="1"/>
                <c:pt idx="0">
                  <c:v>Very uncertain</c:v>
                </c:pt>
              </c:strCache>
            </c:strRef>
          </c:tx>
          <c:spPr>
            <a:solidFill>
              <a:schemeClr val="accent1"/>
            </a:solidFill>
            <a:ln>
              <a:noFill/>
            </a:ln>
            <a:effectLst/>
          </c:spPr>
          <c:invertIfNegative val="0"/>
          <c:cat>
            <c:strRef>
              <c:f>Sheet1!$M$67:$P$67</c:f>
              <c:strCache>
                <c:ptCount val="4"/>
                <c:pt idx="0">
                  <c:v>Surgical scrub</c:v>
                </c:pt>
                <c:pt idx="1">
                  <c:v>Safe instrument handling</c:v>
                </c:pt>
                <c:pt idx="2">
                  <c:v>IDC insertion</c:v>
                </c:pt>
                <c:pt idx="3">
                  <c:v>Post-op analgesia</c:v>
                </c:pt>
              </c:strCache>
            </c:strRef>
          </c:cat>
          <c:val>
            <c:numRef>
              <c:f>Sheet1!$M$68:$P$68</c:f>
              <c:numCache>
                <c:formatCode>General</c:formatCode>
                <c:ptCount val="4"/>
                <c:pt idx="0">
                  <c:v>0</c:v>
                </c:pt>
                <c:pt idx="1">
                  <c:v>2</c:v>
                </c:pt>
                <c:pt idx="2">
                  <c:v>3</c:v>
                </c:pt>
                <c:pt idx="3">
                  <c:v>2</c:v>
                </c:pt>
              </c:numCache>
            </c:numRef>
          </c:val>
          <c:extLst>
            <c:ext xmlns:c16="http://schemas.microsoft.com/office/drawing/2014/chart" uri="{C3380CC4-5D6E-409C-BE32-E72D297353CC}">
              <c16:uniqueId val="{00000000-C9F9-5F49-8780-92E8AA67CBB9}"/>
            </c:ext>
          </c:extLst>
        </c:ser>
        <c:ser>
          <c:idx val="1"/>
          <c:order val="1"/>
          <c:tx>
            <c:strRef>
              <c:f>Sheet1!$L$69</c:f>
              <c:strCache>
                <c:ptCount val="1"/>
                <c:pt idx="0">
                  <c:v>Somewhat uncertain</c:v>
                </c:pt>
              </c:strCache>
            </c:strRef>
          </c:tx>
          <c:spPr>
            <a:solidFill>
              <a:schemeClr val="accent2"/>
            </a:solidFill>
            <a:ln>
              <a:noFill/>
            </a:ln>
            <a:effectLst/>
          </c:spPr>
          <c:invertIfNegative val="0"/>
          <c:cat>
            <c:strRef>
              <c:f>Sheet1!$M$67:$P$67</c:f>
              <c:strCache>
                <c:ptCount val="4"/>
                <c:pt idx="0">
                  <c:v>Surgical scrub</c:v>
                </c:pt>
                <c:pt idx="1">
                  <c:v>Safe instrument handling</c:v>
                </c:pt>
                <c:pt idx="2">
                  <c:v>IDC insertion</c:v>
                </c:pt>
                <c:pt idx="3">
                  <c:v>Post-op analgesia</c:v>
                </c:pt>
              </c:strCache>
            </c:strRef>
          </c:cat>
          <c:val>
            <c:numRef>
              <c:f>Sheet1!$M$69:$P$69</c:f>
              <c:numCache>
                <c:formatCode>General</c:formatCode>
                <c:ptCount val="4"/>
                <c:pt idx="0">
                  <c:v>2</c:v>
                </c:pt>
                <c:pt idx="1">
                  <c:v>1</c:v>
                </c:pt>
                <c:pt idx="2">
                  <c:v>2</c:v>
                </c:pt>
                <c:pt idx="3">
                  <c:v>3</c:v>
                </c:pt>
              </c:numCache>
            </c:numRef>
          </c:val>
          <c:extLst>
            <c:ext xmlns:c16="http://schemas.microsoft.com/office/drawing/2014/chart" uri="{C3380CC4-5D6E-409C-BE32-E72D297353CC}">
              <c16:uniqueId val="{00000001-C9F9-5F49-8780-92E8AA67CBB9}"/>
            </c:ext>
          </c:extLst>
        </c:ser>
        <c:ser>
          <c:idx val="2"/>
          <c:order val="2"/>
          <c:tx>
            <c:strRef>
              <c:f>Sheet1!$L$70</c:f>
              <c:strCache>
                <c:ptCount val="1"/>
                <c:pt idx="0">
                  <c:v>Neutral</c:v>
                </c:pt>
              </c:strCache>
            </c:strRef>
          </c:tx>
          <c:spPr>
            <a:solidFill>
              <a:schemeClr val="accent3"/>
            </a:solidFill>
            <a:ln>
              <a:noFill/>
            </a:ln>
            <a:effectLst/>
          </c:spPr>
          <c:invertIfNegative val="0"/>
          <c:cat>
            <c:strRef>
              <c:f>Sheet1!$M$67:$P$67</c:f>
              <c:strCache>
                <c:ptCount val="4"/>
                <c:pt idx="0">
                  <c:v>Surgical scrub</c:v>
                </c:pt>
                <c:pt idx="1">
                  <c:v>Safe instrument handling</c:v>
                </c:pt>
                <c:pt idx="2">
                  <c:v>IDC insertion</c:v>
                </c:pt>
                <c:pt idx="3">
                  <c:v>Post-op analgesia</c:v>
                </c:pt>
              </c:strCache>
            </c:strRef>
          </c:cat>
          <c:val>
            <c:numRef>
              <c:f>Sheet1!$M$70:$P$70</c:f>
              <c:numCache>
                <c:formatCode>General</c:formatCode>
                <c:ptCount val="4"/>
                <c:pt idx="0">
                  <c:v>2</c:v>
                </c:pt>
                <c:pt idx="1">
                  <c:v>5</c:v>
                </c:pt>
                <c:pt idx="2">
                  <c:v>0</c:v>
                </c:pt>
                <c:pt idx="3">
                  <c:v>2</c:v>
                </c:pt>
              </c:numCache>
            </c:numRef>
          </c:val>
          <c:extLst>
            <c:ext xmlns:c16="http://schemas.microsoft.com/office/drawing/2014/chart" uri="{C3380CC4-5D6E-409C-BE32-E72D297353CC}">
              <c16:uniqueId val="{00000002-C9F9-5F49-8780-92E8AA67CBB9}"/>
            </c:ext>
          </c:extLst>
        </c:ser>
        <c:ser>
          <c:idx val="3"/>
          <c:order val="3"/>
          <c:tx>
            <c:strRef>
              <c:f>Sheet1!$L$71</c:f>
              <c:strCache>
                <c:ptCount val="1"/>
                <c:pt idx="0">
                  <c:v>Somewhat confident</c:v>
                </c:pt>
              </c:strCache>
            </c:strRef>
          </c:tx>
          <c:spPr>
            <a:solidFill>
              <a:schemeClr val="accent4"/>
            </a:solidFill>
            <a:ln>
              <a:noFill/>
            </a:ln>
            <a:effectLst/>
          </c:spPr>
          <c:invertIfNegative val="0"/>
          <c:cat>
            <c:strRef>
              <c:f>Sheet1!$M$67:$P$67</c:f>
              <c:strCache>
                <c:ptCount val="4"/>
                <c:pt idx="0">
                  <c:v>Surgical scrub</c:v>
                </c:pt>
                <c:pt idx="1">
                  <c:v>Safe instrument handling</c:v>
                </c:pt>
                <c:pt idx="2">
                  <c:v>IDC insertion</c:v>
                </c:pt>
                <c:pt idx="3">
                  <c:v>Post-op analgesia</c:v>
                </c:pt>
              </c:strCache>
            </c:strRef>
          </c:cat>
          <c:val>
            <c:numRef>
              <c:f>Sheet1!$M$71:$P$71</c:f>
              <c:numCache>
                <c:formatCode>General</c:formatCode>
                <c:ptCount val="4"/>
                <c:pt idx="0">
                  <c:v>7</c:v>
                </c:pt>
                <c:pt idx="1">
                  <c:v>8</c:v>
                </c:pt>
                <c:pt idx="2">
                  <c:v>7</c:v>
                </c:pt>
                <c:pt idx="3">
                  <c:v>12</c:v>
                </c:pt>
              </c:numCache>
            </c:numRef>
          </c:val>
          <c:extLst>
            <c:ext xmlns:c16="http://schemas.microsoft.com/office/drawing/2014/chart" uri="{C3380CC4-5D6E-409C-BE32-E72D297353CC}">
              <c16:uniqueId val="{00000003-C9F9-5F49-8780-92E8AA67CBB9}"/>
            </c:ext>
          </c:extLst>
        </c:ser>
        <c:ser>
          <c:idx val="4"/>
          <c:order val="4"/>
          <c:tx>
            <c:strRef>
              <c:f>Sheet1!$L$72</c:f>
              <c:strCache>
                <c:ptCount val="1"/>
                <c:pt idx="0">
                  <c:v>Very confident</c:v>
                </c:pt>
              </c:strCache>
            </c:strRef>
          </c:tx>
          <c:spPr>
            <a:solidFill>
              <a:schemeClr val="accent5"/>
            </a:solidFill>
            <a:ln>
              <a:noFill/>
            </a:ln>
            <a:effectLst/>
          </c:spPr>
          <c:invertIfNegative val="0"/>
          <c:cat>
            <c:strRef>
              <c:f>Sheet1!$M$67:$P$67</c:f>
              <c:strCache>
                <c:ptCount val="4"/>
                <c:pt idx="0">
                  <c:v>Surgical scrub</c:v>
                </c:pt>
                <c:pt idx="1">
                  <c:v>Safe instrument handling</c:v>
                </c:pt>
                <c:pt idx="2">
                  <c:v>IDC insertion</c:v>
                </c:pt>
                <c:pt idx="3">
                  <c:v>Post-op analgesia</c:v>
                </c:pt>
              </c:strCache>
            </c:strRef>
          </c:cat>
          <c:val>
            <c:numRef>
              <c:f>Sheet1!$M$72:$P$72</c:f>
              <c:numCache>
                <c:formatCode>General</c:formatCode>
                <c:ptCount val="4"/>
                <c:pt idx="0">
                  <c:v>14</c:v>
                </c:pt>
                <c:pt idx="1">
                  <c:v>9</c:v>
                </c:pt>
                <c:pt idx="2">
                  <c:v>11</c:v>
                </c:pt>
                <c:pt idx="3">
                  <c:v>6</c:v>
                </c:pt>
              </c:numCache>
            </c:numRef>
          </c:val>
          <c:extLst>
            <c:ext xmlns:c16="http://schemas.microsoft.com/office/drawing/2014/chart" uri="{C3380CC4-5D6E-409C-BE32-E72D297353CC}">
              <c16:uniqueId val="{00000004-C9F9-5F49-8780-92E8AA67CBB9}"/>
            </c:ext>
          </c:extLst>
        </c:ser>
        <c:dLbls>
          <c:showLegendKey val="0"/>
          <c:showVal val="0"/>
          <c:showCatName val="0"/>
          <c:showSerName val="0"/>
          <c:showPercent val="0"/>
          <c:showBubbleSize val="0"/>
        </c:dLbls>
        <c:gapWidth val="219"/>
        <c:overlap val="-27"/>
        <c:axId val="-1989921776"/>
        <c:axId val="-1989943088"/>
      </c:barChart>
      <c:catAx>
        <c:axId val="-19899217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989943088"/>
        <c:crosses val="autoZero"/>
        <c:auto val="1"/>
        <c:lblAlgn val="ctr"/>
        <c:lblOffset val="100"/>
        <c:noMultiLvlLbl val="0"/>
      </c:catAx>
      <c:valAx>
        <c:axId val="-1989943088"/>
        <c:scaling>
          <c:orientation val="minMax"/>
          <c:max val="14"/>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989921776"/>
        <c:crosses val="autoZero"/>
        <c:crossBetween val="between"/>
      </c:valAx>
      <c:spPr>
        <a:noFill/>
        <a:ln>
          <a:noFill/>
        </a:ln>
        <a:effectLst/>
      </c:spPr>
    </c:plotArea>
    <c:legend>
      <c:legendPos val="b"/>
      <c:layout>
        <c:manualLayout>
          <c:xMode val="edge"/>
          <c:yMode val="edge"/>
          <c:x val="0.123310194709606"/>
          <c:y val="0.80613371245261001"/>
          <c:w val="0.74967096742730799"/>
          <c:h val="8.7384806065908399E-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A74DBC-E92D-0848-8F84-6AEC11CE0F21}"/>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AU"/>
          </a:p>
        </p:txBody>
      </p:sp>
      <p:sp>
        <p:nvSpPr>
          <p:cNvPr id="3" name="Subtitle 2">
            <a:extLst>
              <a:ext uri="{FF2B5EF4-FFF2-40B4-BE49-F238E27FC236}">
                <a16:creationId xmlns:a16="http://schemas.microsoft.com/office/drawing/2014/main" id="{40D066B2-0C96-084D-9535-A60DBCA3DD3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AU"/>
          </a:p>
        </p:txBody>
      </p:sp>
      <p:sp>
        <p:nvSpPr>
          <p:cNvPr id="4" name="Date Placeholder 3">
            <a:extLst>
              <a:ext uri="{FF2B5EF4-FFF2-40B4-BE49-F238E27FC236}">
                <a16:creationId xmlns:a16="http://schemas.microsoft.com/office/drawing/2014/main" id="{4C20AE2A-556F-C844-A7B7-A70AAA0A9796}"/>
              </a:ext>
            </a:extLst>
          </p:cNvPr>
          <p:cNvSpPr>
            <a:spLocks noGrp="1"/>
          </p:cNvSpPr>
          <p:nvPr>
            <p:ph type="dt" sz="half" idx="10"/>
          </p:nvPr>
        </p:nvSpPr>
        <p:spPr/>
        <p:txBody>
          <a:bodyPr/>
          <a:lstStyle/>
          <a:p>
            <a:fld id="{7041AAE0-FE54-1B47-982C-6E5CA5611825}" type="datetimeFigureOut">
              <a:rPr lang="en-AU" smtClean="0"/>
              <a:t>9/12/21</a:t>
            </a:fld>
            <a:endParaRPr lang="en-AU"/>
          </a:p>
        </p:txBody>
      </p:sp>
      <p:sp>
        <p:nvSpPr>
          <p:cNvPr id="5" name="Footer Placeholder 4">
            <a:extLst>
              <a:ext uri="{FF2B5EF4-FFF2-40B4-BE49-F238E27FC236}">
                <a16:creationId xmlns:a16="http://schemas.microsoft.com/office/drawing/2014/main" id="{E91102D2-EB0B-9F42-B8B8-424AA65550CC}"/>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D9C8EFD4-B8B1-1843-8557-086749130848}"/>
              </a:ext>
            </a:extLst>
          </p:cNvPr>
          <p:cNvSpPr>
            <a:spLocks noGrp="1"/>
          </p:cNvSpPr>
          <p:nvPr>
            <p:ph type="sldNum" sz="quarter" idx="12"/>
          </p:nvPr>
        </p:nvSpPr>
        <p:spPr/>
        <p:txBody>
          <a:bodyPr/>
          <a:lstStyle/>
          <a:p>
            <a:fld id="{C8112CC2-F5C9-C345-A49B-F4317EDF8B0A}" type="slidenum">
              <a:rPr lang="en-AU" smtClean="0"/>
              <a:t>‹#›</a:t>
            </a:fld>
            <a:endParaRPr lang="en-AU"/>
          </a:p>
        </p:txBody>
      </p:sp>
    </p:spTree>
    <p:extLst>
      <p:ext uri="{BB962C8B-B14F-4D97-AF65-F5344CB8AC3E}">
        <p14:creationId xmlns:p14="http://schemas.microsoft.com/office/powerpoint/2010/main" val="4592363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8C70AD-84AD-D24A-BA9C-AF7DFE366FA6}"/>
              </a:ext>
            </a:extLst>
          </p:cNvPr>
          <p:cNvSpPr>
            <a:spLocks noGrp="1"/>
          </p:cNvSpPr>
          <p:nvPr>
            <p:ph type="title"/>
          </p:nvPr>
        </p:nvSpPr>
        <p:spPr/>
        <p:txBody>
          <a:bodyPr/>
          <a:lstStyle/>
          <a:p>
            <a:r>
              <a:rPr lang="en-GB"/>
              <a:t>Click to edit Master title style</a:t>
            </a:r>
            <a:endParaRPr lang="en-AU"/>
          </a:p>
        </p:txBody>
      </p:sp>
      <p:sp>
        <p:nvSpPr>
          <p:cNvPr id="3" name="Vertical Text Placeholder 2">
            <a:extLst>
              <a:ext uri="{FF2B5EF4-FFF2-40B4-BE49-F238E27FC236}">
                <a16:creationId xmlns:a16="http://schemas.microsoft.com/office/drawing/2014/main" id="{68EB189F-D0DB-624D-BA82-B933F6DCA384}"/>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4" name="Date Placeholder 3">
            <a:extLst>
              <a:ext uri="{FF2B5EF4-FFF2-40B4-BE49-F238E27FC236}">
                <a16:creationId xmlns:a16="http://schemas.microsoft.com/office/drawing/2014/main" id="{B80064E8-9140-7C4C-9C9D-7806EE651DF6}"/>
              </a:ext>
            </a:extLst>
          </p:cNvPr>
          <p:cNvSpPr>
            <a:spLocks noGrp="1"/>
          </p:cNvSpPr>
          <p:nvPr>
            <p:ph type="dt" sz="half" idx="10"/>
          </p:nvPr>
        </p:nvSpPr>
        <p:spPr/>
        <p:txBody>
          <a:bodyPr/>
          <a:lstStyle/>
          <a:p>
            <a:fld id="{7041AAE0-FE54-1B47-982C-6E5CA5611825}" type="datetimeFigureOut">
              <a:rPr lang="en-AU" smtClean="0"/>
              <a:t>9/12/21</a:t>
            </a:fld>
            <a:endParaRPr lang="en-AU"/>
          </a:p>
        </p:txBody>
      </p:sp>
      <p:sp>
        <p:nvSpPr>
          <p:cNvPr id="5" name="Footer Placeholder 4">
            <a:extLst>
              <a:ext uri="{FF2B5EF4-FFF2-40B4-BE49-F238E27FC236}">
                <a16:creationId xmlns:a16="http://schemas.microsoft.com/office/drawing/2014/main" id="{A42098B7-2A9E-3745-BDCF-11BC9FB81FFE}"/>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D4755CAC-6CC5-7E47-9438-AE8F8DC15EF2}"/>
              </a:ext>
            </a:extLst>
          </p:cNvPr>
          <p:cNvSpPr>
            <a:spLocks noGrp="1"/>
          </p:cNvSpPr>
          <p:nvPr>
            <p:ph type="sldNum" sz="quarter" idx="12"/>
          </p:nvPr>
        </p:nvSpPr>
        <p:spPr/>
        <p:txBody>
          <a:bodyPr/>
          <a:lstStyle/>
          <a:p>
            <a:fld id="{C8112CC2-F5C9-C345-A49B-F4317EDF8B0A}" type="slidenum">
              <a:rPr lang="en-AU" smtClean="0"/>
              <a:t>‹#›</a:t>
            </a:fld>
            <a:endParaRPr lang="en-AU"/>
          </a:p>
        </p:txBody>
      </p:sp>
    </p:spTree>
    <p:extLst>
      <p:ext uri="{BB962C8B-B14F-4D97-AF65-F5344CB8AC3E}">
        <p14:creationId xmlns:p14="http://schemas.microsoft.com/office/powerpoint/2010/main" val="29040439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D826B5D-7762-7845-8995-A664185B72F1}"/>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AU"/>
          </a:p>
        </p:txBody>
      </p:sp>
      <p:sp>
        <p:nvSpPr>
          <p:cNvPr id="3" name="Vertical Text Placeholder 2">
            <a:extLst>
              <a:ext uri="{FF2B5EF4-FFF2-40B4-BE49-F238E27FC236}">
                <a16:creationId xmlns:a16="http://schemas.microsoft.com/office/drawing/2014/main" id="{B0AFED30-3585-A74C-B22F-93296E0B2561}"/>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4" name="Date Placeholder 3">
            <a:extLst>
              <a:ext uri="{FF2B5EF4-FFF2-40B4-BE49-F238E27FC236}">
                <a16:creationId xmlns:a16="http://schemas.microsoft.com/office/drawing/2014/main" id="{6DF2F3B4-A655-F143-8E06-53882BF52B6C}"/>
              </a:ext>
            </a:extLst>
          </p:cNvPr>
          <p:cNvSpPr>
            <a:spLocks noGrp="1"/>
          </p:cNvSpPr>
          <p:nvPr>
            <p:ph type="dt" sz="half" idx="10"/>
          </p:nvPr>
        </p:nvSpPr>
        <p:spPr/>
        <p:txBody>
          <a:bodyPr/>
          <a:lstStyle/>
          <a:p>
            <a:fld id="{7041AAE0-FE54-1B47-982C-6E5CA5611825}" type="datetimeFigureOut">
              <a:rPr lang="en-AU" smtClean="0"/>
              <a:t>9/12/21</a:t>
            </a:fld>
            <a:endParaRPr lang="en-AU"/>
          </a:p>
        </p:txBody>
      </p:sp>
      <p:sp>
        <p:nvSpPr>
          <p:cNvPr id="5" name="Footer Placeholder 4">
            <a:extLst>
              <a:ext uri="{FF2B5EF4-FFF2-40B4-BE49-F238E27FC236}">
                <a16:creationId xmlns:a16="http://schemas.microsoft.com/office/drawing/2014/main" id="{D665D2BA-E799-794E-BF18-4B0E58CB55AB}"/>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C1F90A7A-89FA-0840-88F1-63F29CCA81A6}"/>
              </a:ext>
            </a:extLst>
          </p:cNvPr>
          <p:cNvSpPr>
            <a:spLocks noGrp="1"/>
          </p:cNvSpPr>
          <p:nvPr>
            <p:ph type="sldNum" sz="quarter" idx="12"/>
          </p:nvPr>
        </p:nvSpPr>
        <p:spPr/>
        <p:txBody>
          <a:bodyPr/>
          <a:lstStyle/>
          <a:p>
            <a:fld id="{C8112CC2-F5C9-C345-A49B-F4317EDF8B0A}" type="slidenum">
              <a:rPr lang="en-AU" smtClean="0"/>
              <a:t>‹#›</a:t>
            </a:fld>
            <a:endParaRPr lang="en-AU"/>
          </a:p>
        </p:txBody>
      </p:sp>
    </p:spTree>
    <p:extLst>
      <p:ext uri="{BB962C8B-B14F-4D97-AF65-F5344CB8AC3E}">
        <p14:creationId xmlns:p14="http://schemas.microsoft.com/office/powerpoint/2010/main" val="6687702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6421B9-81A0-DF4C-B86A-DADCDC9D0809}"/>
              </a:ext>
            </a:extLst>
          </p:cNvPr>
          <p:cNvSpPr>
            <a:spLocks noGrp="1"/>
          </p:cNvSpPr>
          <p:nvPr>
            <p:ph type="title"/>
          </p:nvPr>
        </p:nvSpPr>
        <p:spPr/>
        <p:txBody>
          <a:bodyPr/>
          <a:lstStyle/>
          <a:p>
            <a:r>
              <a:rPr lang="en-GB"/>
              <a:t>Click to edit Master title style</a:t>
            </a:r>
            <a:endParaRPr lang="en-AU"/>
          </a:p>
        </p:txBody>
      </p:sp>
      <p:sp>
        <p:nvSpPr>
          <p:cNvPr id="3" name="Content Placeholder 2">
            <a:extLst>
              <a:ext uri="{FF2B5EF4-FFF2-40B4-BE49-F238E27FC236}">
                <a16:creationId xmlns:a16="http://schemas.microsoft.com/office/drawing/2014/main" id="{5C16FF4F-C3E1-CB48-8918-5416E4DA4B86}"/>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4" name="Date Placeholder 3">
            <a:extLst>
              <a:ext uri="{FF2B5EF4-FFF2-40B4-BE49-F238E27FC236}">
                <a16:creationId xmlns:a16="http://schemas.microsoft.com/office/drawing/2014/main" id="{C10E6C71-0DE3-0B45-A40E-7F7541CC6B96}"/>
              </a:ext>
            </a:extLst>
          </p:cNvPr>
          <p:cNvSpPr>
            <a:spLocks noGrp="1"/>
          </p:cNvSpPr>
          <p:nvPr>
            <p:ph type="dt" sz="half" idx="10"/>
          </p:nvPr>
        </p:nvSpPr>
        <p:spPr/>
        <p:txBody>
          <a:bodyPr/>
          <a:lstStyle/>
          <a:p>
            <a:fld id="{7041AAE0-FE54-1B47-982C-6E5CA5611825}" type="datetimeFigureOut">
              <a:rPr lang="en-AU" smtClean="0"/>
              <a:t>9/12/21</a:t>
            </a:fld>
            <a:endParaRPr lang="en-AU"/>
          </a:p>
        </p:txBody>
      </p:sp>
      <p:sp>
        <p:nvSpPr>
          <p:cNvPr id="5" name="Footer Placeholder 4">
            <a:extLst>
              <a:ext uri="{FF2B5EF4-FFF2-40B4-BE49-F238E27FC236}">
                <a16:creationId xmlns:a16="http://schemas.microsoft.com/office/drawing/2014/main" id="{D01E9BBA-E8AF-5441-8537-99C53FDE524A}"/>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C009BB2A-41BE-3C4F-A78F-83935AE5BA37}"/>
              </a:ext>
            </a:extLst>
          </p:cNvPr>
          <p:cNvSpPr>
            <a:spLocks noGrp="1"/>
          </p:cNvSpPr>
          <p:nvPr>
            <p:ph type="sldNum" sz="quarter" idx="12"/>
          </p:nvPr>
        </p:nvSpPr>
        <p:spPr/>
        <p:txBody>
          <a:bodyPr/>
          <a:lstStyle/>
          <a:p>
            <a:fld id="{C8112CC2-F5C9-C345-A49B-F4317EDF8B0A}" type="slidenum">
              <a:rPr lang="en-AU" smtClean="0"/>
              <a:t>‹#›</a:t>
            </a:fld>
            <a:endParaRPr lang="en-AU"/>
          </a:p>
        </p:txBody>
      </p:sp>
    </p:spTree>
    <p:extLst>
      <p:ext uri="{BB962C8B-B14F-4D97-AF65-F5344CB8AC3E}">
        <p14:creationId xmlns:p14="http://schemas.microsoft.com/office/powerpoint/2010/main" val="30037495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00B7B6-531E-D242-8A25-BAD78CA19222}"/>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AU"/>
          </a:p>
        </p:txBody>
      </p:sp>
      <p:sp>
        <p:nvSpPr>
          <p:cNvPr id="3" name="Text Placeholder 2">
            <a:extLst>
              <a:ext uri="{FF2B5EF4-FFF2-40B4-BE49-F238E27FC236}">
                <a16:creationId xmlns:a16="http://schemas.microsoft.com/office/drawing/2014/main" id="{A1DC6E2E-69E8-AE42-A721-36E47E20F95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E44D1F1A-D080-8A47-AA1B-CD82F06385EE}"/>
              </a:ext>
            </a:extLst>
          </p:cNvPr>
          <p:cNvSpPr>
            <a:spLocks noGrp="1"/>
          </p:cNvSpPr>
          <p:nvPr>
            <p:ph type="dt" sz="half" idx="10"/>
          </p:nvPr>
        </p:nvSpPr>
        <p:spPr/>
        <p:txBody>
          <a:bodyPr/>
          <a:lstStyle/>
          <a:p>
            <a:fld id="{7041AAE0-FE54-1B47-982C-6E5CA5611825}" type="datetimeFigureOut">
              <a:rPr lang="en-AU" smtClean="0"/>
              <a:t>9/12/21</a:t>
            </a:fld>
            <a:endParaRPr lang="en-AU"/>
          </a:p>
        </p:txBody>
      </p:sp>
      <p:sp>
        <p:nvSpPr>
          <p:cNvPr id="5" name="Footer Placeholder 4">
            <a:extLst>
              <a:ext uri="{FF2B5EF4-FFF2-40B4-BE49-F238E27FC236}">
                <a16:creationId xmlns:a16="http://schemas.microsoft.com/office/drawing/2014/main" id="{3A9D10AA-B194-804F-9326-094F0F500F51}"/>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831E4329-B7A4-C244-83D7-3833C1797686}"/>
              </a:ext>
            </a:extLst>
          </p:cNvPr>
          <p:cNvSpPr>
            <a:spLocks noGrp="1"/>
          </p:cNvSpPr>
          <p:nvPr>
            <p:ph type="sldNum" sz="quarter" idx="12"/>
          </p:nvPr>
        </p:nvSpPr>
        <p:spPr/>
        <p:txBody>
          <a:bodyPr/>
          <a:lstStyle/>
          <a:p>
            <a:fld id="{C8112CC2-F5C9-C345-A49B-F4317EDF8B0A}" type="slidenum">
              <a:rPr lang="en-AU" smtClean="0"/>
              <a:t>‹#›</a:t>
            </a:fld>
            <a:endParaRPr lang="en-AU"/>
          </a:p>
        </p:txBody>
      </p:sp>
    </p:spTree>
    <p:extLst>
      <p:ext uri="{BB962C8B-B14F-4D97-AF65-F5344CB8AC3E}">
        <p14:creationId xmlns:p14="http://schemas.microsoft.com/office/powerpoint/2010/main" val="35583146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7CBFD-3405-6540-ADC0-1AB80DEDA030}"/>
              </a:ext>
            </a:extLst>
          </p:cNvPr>
          <p:cNvSpPr>
            <a:spLocks noGrp="1"/>
          </p:cNvSpPr>
          <p:nvPr>
            <p:ph type="title"/>
          </p:nvPr>
        </p:nvSpPr>
        <p:spPr/>
        <p:txBody>
          <a:bodyPr/>
          <a:lstStyle/>
          <a:p>
            <a:r>
              <a:rPr lang="en-GB"/>
              <a:t>Click to edit Master title style</a:t>
            </a:r>
            <a:endParaRPr lang="en-AU"/>
          </a:p>
        </p:txBody>
      </p:sp>
      <p:sp>
        <p:nvSpPr>
          <p:cNvPr id="3" name="Content Placeholder 2">
            <a:extLst>
              <a:ext uri="{FF2B5EF4-FFF2-40B4-BE49-F238E27FC236}">
                <a16:creationId xmlns:a16="http://schemas.microsoft.com/office/drawing/2014/main" id="{5A873303-27B5-194D-82E2-DF32C6F2EF4F}"/>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4" name="Content Placeholder 3">
            <a:extLst>
              <a:ext uri="{FF2B5EF4-FFF2-40B4-BE49-F238E27FC236}">
                <a16:creationId xmlns:a16="http://schemas.microsoft.com/office/drawing/2014/main" id="{B30CA176-73F3-614B-AD38-B884E7FD5C26}"/>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5" name="Date Placeholder 4">
            <a:extLst>
              <a:ext uri="{FF2B5EF4-FFF2-40B4-BE49-F238E27FC236}">
                <a16:creationId xmlns:a16="http://schemas.microsoft.com/office/drawing/2014/main" id="{D6F8E04E-25DC-ED4B-AD59-ECAE0986F05F}"/>
              </a:ext>
            </a:extLst>
          </p:cNvPr>
          <p:cNvSpPr>
            <a:spLocks noGrp="1"/>
          </p:cNvSpPr>
          <p:nvPr>
            <p:ph type="dt" sz="half" idx="10"/>
          </p:nvPr>
        </p:nvSpPr>
        <p:spPr/>
        <p:txBody>
          <a:bodyPr/>
          <a:lstStyle/>
          <a:p>
            <a:fld id="{7041AAE0-FE54-1B47-982C-6E5CA5611825}" type="datetimeFigureOut">
              <a:rPr lang="en-AU" smtClean="0"/>
              <a:t>9/12/21</a:t>
            </a:fld>
            <a:endParaRPr lang="en-AU"/>
          </a:p>
        </p:txBody>
      </p:sp>
      <p:sp>
        <p:nvSpPr>
          <p:cNvPr id="6" name="Footer Placeholder 5">
            <a:extLst>
              <a:ext uri="{FF2B5EF4-FFF2-40B4-BE49-F238E27FC236}">
                <a16:creationId xmlns:a16="http://schemas.microsoft.com/office/drawing/2014/main" id="{8FD6E96E-1ED3-E145-99E3-8209EB0C8F3A}"/>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F6658C24-7E6D-0E44-8431-19D18405EDB4}"/>
              </a:ext>
            </a:extLst>
          </p:cNvPr>
          <p:cNvSpPr>
            <a:spLocks noGrp="1"/>
          </p:cNvSpPr>
          <p:nvPr>
            <p:ph type="sldNum" sz="quarter" idx="12"/>
          </p:nvPr>
        </p:nvSpPr>
        <p:spPr/>
        <p:txBody>
          <a:bodyPr/>
          <a:lstStyle/>
          <a:p>
            <a:fld id="{C8112CC2-F5C9-C345-A49B-F4317EDF8B0A}" type="slidenum">
              <a:rPr lang="en-AU" smtClean="0"/>
              <a:t>‹#›</a:t>
            </a:fld>
            <a:endParaRPr lang="en-AU"/>
          </a:p>
        </p:txBody>
      </p:sp>
    </p:spTree>
    <p:extLst>
      <p:ext uri="{BB962C8B-B14F-4D97-AF65-F5344CB8AC3E}">
        <p14:creationId xmlns:p14="http://schemas.microsoft.com/office/powerpoint/2010/main" val="22760959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F2A12A-39FD-4C43-9AA8-A8BF7AD0D8D6}"/>
              </a:ext>
            </a:extLst>
          </p:cNvPr>
          <p:cNvSpPr>
            <a:spLocks noGrp="1"/>
          </p:cNvSpPr>
          <p:nvPr>
            <p:ph type="title"/>
          </p:nvPr>
        </p:nvSpPr>
        <p:spPr>
          <a:xfrm>
            <a:off x="839788" y="365125"/>
            <a:ext cx="10515600" cy="1325563"/>
          </a:xfrm>
        </p:spPr>
        <p:txBody>
          <a:bodyPr/>
          <a:lstStyle/>
          <a:p>
            <a:r>
              <a:rPr lang="en-GB"/>
              <a:t>Click to edit Master title style</a:t>
            </a:r>
            <a:endParaRPr lang="en-AU"/>
          </a:p>
        </p:txBody>
      </p:sp>
      <p:sp>
        <p:nvSpPr>
          <p:cNvPr id="3" name="Text Placeholder 2">
            <a:extLst>
              <a:ext uri="{FF2B5EF4-FFF2-40B4-BE49-F238E27FC236}">
                <a16:creationId xmlns:a16="http://schemas.microsoft.com/office/drawing/2014/main" id="{EDD7D28B-2006-E14E-9513-BF7930E24B4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AF90435B-A6FB-374E-ACBA-B34EC0CC522B}"/>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5" name="Text Placeholder 4">
            <a:extLst>
              <a:ext uri="{FF2B5EF4-FFF2-40B4-BE49-F238E27FC236}">
                <a16:creationId xmlns:a16="http://schemas.microsoft.com/office/drawing/2014/main" id="{81DF2F7A-9AAD-EB4A-BB65-0744E3E1769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B0271726-1AF7-9D4A-8380-0FC1ECC768E5}"/>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7" name="Date Placeholder 6">
            <a:extLst>
              <a:ext uri="{FF2B5EF4-FFF2-40B4-BE49-F238E27FC236}">
                <a16:creationId xmlns:a16="http://schemas.microsoft.com/office/drawing/2014/main" id="{C2F0805F-0D5F-EE49-90FC-EE3B7764A157}"/>
              </a:ext>
            </a:extLst>
          </p:cNvPr>
          <p:cNvSpPr>
            <a:spLocks noGrp="1"/>
          </p:cNvSpPr>
          <p:nvPr>
            <p:ph type="dt" sz="half" idx="10"/>
          </p:nvPr>
        </p:nvSpPr>
        <p:spPr/>
        <p:txBody>
          <a:bodyPr/>
          <a:lstStyle/>
          <a:p>
            <a:fld id="{7041AAE0-FE54-1B47-982C-6E5CA5611825}" type="datetimeFigureOut">
              <a:rPr lang="en-AU" smtClean="0"/>
              <a:t>9/12/21</a:t>
            </a:fld>
            <a:endParaRPr lang="en-AU"/>
          </a:p>
        </p:txBody>
      </p:sp>
      <p:sp>
        <p:nvSpPr>
          <p:cNvPr id="8" name="Footer Placeholder 7">
            <a:extLst>
              <a:ext uri="{FF2B5EF4-FFF2-40B4-BE49-F238E27FC236}">
                <a16:creationId xmlns:a16="http://schemas.microsoft.com/office/drawing/2014/main" id="{35F271B9-8543-8A49-94C8-6A730EC51B9E}"/>
              </a:ext>
            </a:extLst>
          </p:cNvPr>
          <p:cNvSpPr>
            <a:spLocks noGrp="1"/>
          </p:cNvSpPr>
          <p:nvPr>
            <p:ph type="ftr" sz="quarter" idx="11"/>
          </p:nvPr>
        </p:nvSpPr>
        <p:spPr/>
        <p:txBody>
          <a:bodyPr/>
          <a:lstStyle/>
          <a:p>
            <a:endParaRPr lang="en-AU"/>
          </a:p>
        </p:txBody>
      </p:sp>
      <p:sp>
        <p:nvSpPr>
          <p:cNvPr id="9" name="Slide Number Placeholder 8">
            <a:extLst>
              <a:ext uri="{FF2B5EF4-FFF2-40B4-BE49-F238E27FC236}">
                <a16:creationId xmlns:a16="http://schemas.microsoft.com/office/drawing/2014/main" id="{1D353111-C710-1B4A-8CDE-7369EAFF92FB}"/>
              </a:ext>
            </a:extLst>
          </p:cNvPr>
          <p:cNvSpPr>
            <a:spLocks noGrp="1"/>
          </p:cNvSpPr>
          <p:nvPr>
            <p:ph type="sldNum" sz="quarter" idx="12"/>
          </p:nvPr>
        </p:nvSpPr>
        <p:spPr/>
        <p:txBody>
          <a:bodyPr/>
          <a:lstStyle/>
          <a:p>
            <a:fld id="{C8112CC2-F5C9-C345-A49B-F4317EDF8B0A}" type="slidenum">
              <a:rPr lang="en-AU" smtClean="0"/>
              <a:t>‹#›</a:t>
            </a:fld>
            <a:endParaRPr lang="en-AU"/>
          </a:p>
        </p:txBody>
      </p:sp>
    </p:spTree>
    <p:extLst>
      <p:ext uri="{BB962C8B-B14F-4D97-AF65-F5344CB8AC3E}">
        <p14:creationId xmlns:p14="http://schemas.microsoft.com/office/powerpoint/2010/main" val="1440603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CF5A3C-D49E-2749-B17E-09A438110D3A}"/>
              </a:ext>
            </a:extLst>
          </p:cNvPr>
          <p:cNvSpPr>
            <a:spLocks noGrp="1"/>
          </p:cNvSpPr>
          <p:nvPr>
            <p:ph type="title"/>
          </p:nvPr>
        </p:nvSpPr>
        <p:spPr/>
        <p:txBody>
          <a:bodyPr/>
          <a:lstStyle/>
          <a:p>
            <a:r>
              <a:rPr lang="en-GB"/>
              <a:t>Click to edit Master title style</a:t>
            </a:r>
            <a:endParaRPr lang="en-AU"/>
          </a:p>
        </p:txBody>
      </p:sp>
      <p:sp>
        <p:nvSpPr>
          <p:cNvPr id="3" name="Date Placeholder 2">
            <a:extLst>
              <a:ext uri="{FF2B5EF4-FFF2-40B4-BE49-F238E27FC236}">
                <a16:creationId xmlns:a16="http://schemas.microsoft.com/office/drawing/2014/main" id="{2A747B64-92CE-4E4F-9DF4-54E203A99255}"/>
              </a:ext>
            </a:extLst>
          </p:cNvPr>
          <p:cNvSpPr>
            <a:spLocks noGrp="1"/>
          </p:cNvSpPr>
          <p:nvPr>
            <p:ph type="dt" sz="half" idx="10"/>
          </p:nvPr>
        </p:nvSpPr>
        <p:spPr/>
        <p:txBody>
          <a:bodyPr/>
          <a:lstStyle/>
          <a:p>
            <a:fld id="{7041AAE0-FE54-1B47-982C-6E5CA5611825}" type="datetimeFigureOut">
              <a:rPr lang="en-AU" smtClean="0"/>
              <a:t>9/12/21</a:t>
            </a:fld>
            <a:endParaRPr lang="en-AU"/>
          </a:p>
        </p:txBody>
      </p:sp>
      <p:sp>
        <p:nvSpPr>
          <p:cNvPr id="4" name="Footer Placeholder 3">
            <a:extLst>
              <a:ext uri="{FF2B5EF4-FFF2-40B4-BE49-F238E27FC236}">
                <a16:creationId xmlns:a16="http://schemas.microsoft.com/office/drawing/2014/main" id="{61C09920-7C69-0946-862C-C7815513C415}"/>
              </a:ext>
            </a:extLst>
          </p:cNvPr>
          <p:cNvSpPr>
            <a:spLocks noGrp="1"/>
          </p:cNvSpPr>
          <p:nvPr>
            <p:ph type="ftr" sz="quarter" idx="11"/>
          </p:nvPr>
        </p:nvSpPr>
        <p:spPr/>
        <p:txBody>
          <a:bodyPr/>
          <a:lstStyle/>
          <a:p>
            <a:endParaRPr lang="en-AU"/>
          </a:p>
        </p:txBody>
      </p:sp>
      <p:sp>
        <p:nvSpPr>
          <p:cNvPr id="5" name="Slide Number Placeholder 4">
            <a:extLst>
              <a:ext uri="{FF2B5EF4-FFF2-40B4-BE49-F238E27FC236}">
                <a16:creationId xmlns:a16="http://schemas.microsoft.com/office/drawing/2014/main" id="{B14CEA56-1657-F842-9ABB-03D5A2146EEB}"/>
              </a:ext>
            </a:extLst>
          </p:cNvPr>
          <p:cNvSpPr>
            <a:spLocks noGrp="1"/>
          </p:cNvSpPr>
          <p:nvPr>
            <p:ph type="sldNum" sz="quarter" idx="12"/>
          </p:nvPr>
        </p:nvSpPr>
        <p:spPr/>
        <p:txBody>
          <a:bodyPr/>
          <a:lstStyle/>
          <a:p>
            <a:fld id="{C8112CC2-F5C9-C345-A49B-F4317EDF8B0A}" type="slidenum">
              <a:rPr lang="en-AU" smtClean="0"/>
              <a:t>‹#›</a:t>
            </a:fld>
            <a:endParaRPr lang="en-AU"/>
          </a:p>
        </p:txBody>
      </p:sp>
    </p:spTree>
    <p:extLst>
      <p:ext uri="{BB962C8B-B14F-4D97-AF65-F5344CB8AC3E}">
        <p14:creationId xmlns:p14="http://schemas.microsoft.com/office/powerpoint/2010/main" val="33975289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3A13A40-8114-2645-A26F-DA1A097EA813}"/>
              </a:ext>
            </a:extLst>
          </p:cNvPr>
          <p:cNvSpPr>
            <a:spLocks noGrp="1"/>
          </p:cNvSpPr>
          <p:nvPr>
            <p:ph type="dt" sz="half" idx="10"/>
          </p:nvPr>
        </p:nvSpPr>
        <p:spPr/>
        <p:txBody>
          <a:bodyPr/>
          <a:lstStyle/>
          <a:p>
            <a:fld id="{7041AAE0-FE54-1B47-982C-6E5CA5611825}" type="datetimeFigureOut">
              <a:rPr lang="en-AU" smtClean="0"/>
              <a:t>9/12/21</a:t>
            </a:fld>
            <a:endParaRPr lang="en-AU"/>
          </a:p>
        </p:txBody>
      </p:sp>
      <p:sp>
        <p:nvSpPr>
          <p:cNvPr id="3" name="Footer Placeholder 2">
            <a:extLst>
              <a:ext uri="{FF2B5EF4-FFF2-40B4-BE49-F238E27FC236}">
                <a16:creationId xmlns:a16="http://schemas.microsoft.com/office/drawing/2014/main" id="{E0163DB5-2176-794D-9805-D3E5E31BB286}"/>
              </a:ext>
            </a:extLst>
          </p:cNvPr>
          <p:cNvSpPr>
            <a:spLocks noGrp="1"/>
          </p:cNvSpPr>
          <p:nvPr>
            <p:ph type="ftr" sz="quarter" idx="11"/>
          </p:nvPr>
        </p:nvSpPr>
        <p:spPr/>
        <p:txBody>
          <a:bodyPr/>
          <a:lstStyle/>
          <a:p>
            <a:endParaRPr lang="en-AU"/>
          </a:p>
        </p:txBody>
      </p:sp>
      <p:sp>
        <p:nvSpPr>
          <p:cNvPr id="4" name="Slide Number Placeholder 3">
            <a:extLst>
              <a:ext uri="{FF2B5EF4-FFF2-40B4-BE49-F238E27FC236}">
                <a16:creationId xmlns:a16="http://schemas.microsoft.com/office/drawing/2014/main" id="{B1F156E6-85B5-B440-90CC-BF4DBB25370D}"/>
              </a:ext>
            </a:extLst>
          </p:cNvPr>
          <p:cNvSpPr>
            <a:spLocks noGrp="1"/>
          </p:cNvSpPr>
          <p:nvPr>
            <p:ph type="sldNum" sz="quarter" idx="12"/>
          </p:nvPr>
        </p:nvSpPr>
        <p:spPr/>
        <p:txBody>
          <a:bodyPr/>
          <a:lstStyle/>
          <a:p>
            <a:fld id="{C8112CC2-F5C9-C345-A49B-F4317EDF8B0A}" type="slidenum">
              <a:rPr lang="en-AU" smtClean="0"/>
              <a:t>‹#›</a:t>
            </a:fld>
            <a:endParaRPr lang="en-AU"/>
          </a:p>
        </p:txBody>
      </p:sp>
    </p:spTree>
    <p:extLst>
      <p:ext uri="{BB962C8B-B14F-4D97-AF65-F5344CB8AC3E}">
        <p14:creationId xmlns:p14="http://schemas.microsoft.com/office/powerpoint/2010/main" val="40601847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E9DDD3-DF44-7941-A50E-9AB8482269E2}"/>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AU"/>
          </a:p>
        </p:txBody>
      </p:sp>
      <p:sp>
        <p:nvSpPr>
          <p:cNvPr id="3" name="Content Placeholder 2">
            <a:extLst>
              <a:ext uri="{FF2B5EF4-FFF2-40B4-BE49-F238E27FC236}">
                <a16:creationId xmlns:a16="http://schemas.microsoft.com/office/drawing/2014/main" id="{E080FEED-181A-D34D-8B9F-AA40FC34983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4" name="Text Placeholder 3">
            <a:extLst>
              <a:ext uri="{FF2B5EF4-FFF2-40B4-BE49-F238E27FC236}">
                <a16:creationId xmlns:a16="http://schemas.microsoft.com/office/drawing/2014/main" id="{24C8F722-588A-CA4C-B17D-8CC85F680B0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E1BEB044-FFB6-0946-8389-6AD592E372AC}"/>
              </a:ext>
            </a:extLst>
          </p:cNvPr>
          <p:cNvSpPr>
            <a:spLocks noGrp="1"/>
          </p:cNvSpPr>
          <p:nvPr>
            <p:ph type="dt" sz="half" idx="10"/>
          </p:nvPr>
        </p:nvSpPr>
        <p:spPr/>
        <p:txBody>
          <a:bodyPr/>
          <a:lstStyle/>
          <a:p>
            <a:fld id="{7041AAE0-FE54-1B47-982C-6E5CA5611825}" type="datetimeFigureOut">
              <a:rPr lang="en-AU" smtClean="0"/>
              <a:t>9/12/21</a:t>
            </a:fld>
            <a:endParaRPr lang="en-AU"/>
          </a:p>
        </p:txBody>
      </p:sp>
      <p:sp>
        <p:nvSpPr>
          <p:cNvPr id="6" name="Footer Placeholder 5">
            <a:extLst>
              <a:ext uri="{FF2B5EF4-FFF2-40B4-BE49-F238E27FC236}">
                <a16:creationId xmlns:a16="http://schemas.microsoft.com/office/drawing/2014/main" id="{28398C0B-E510-2C4B-96C1-961D57051DDF}"/>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2873092F-A950-E046-A861-F8A4C064C288}"/>
              </a:ext>
            </a:extLst>
          </p:cNvPr>
          <p:cNvSpPr>
            <a:spLocks noGrp="1"/>
          </p:cNvSpPr>
          <p:nvPr>
            <p:ph type="sldNum" sz="quarter" idx="12"/>
          </p:nvPr>
        </p:nvSpPr>
        <p:spPr/>
        <p:txBody>
          <a:bodyPr/>
          <a:lstStyle/>
          <a:p>
            <a:fld id="{C8112CC2-F5C9-C345-A49B-F4317EDF8B0A}" type="slidenum">
              <a:rPr lang="en-AU" smtClean="0"/>
              <a:t>‹#›</a:t>
            </a:fld>
            <a:endParaRPr lang="en-AU"/>
          </a:p>
        </p:txBody>
      </p:sp>
    </p:spTree>
    <p:extLst>
      <p:ext uri="{BB962C8B-B14F-4D97-AF65-F5344CB8AC3E}">
        <p14:creationId xmlns:p14="http://schemas.microsoft.com/office/powerpoint/2010/main" val="24335681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CE408B-8F65-FA40-A598-C928485622B4}"/>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AU"/>
          </a:p>
        </p:txBody>
      </p:sp>
      <p:sp>
        <p:nvSpPr>
          <p:cNvPr id="3" name="Picture Placeholder 2">
            <a:extLst>
              <a:ext uri="{FF2B5EF4-FFF2-40B4-BE49-F238E27FC236}">
                <a16:creationId xmlns:a16="http://schemas.microsoft.com/office/drawing/2014/main" id="{7B53DD66-7D6A-4647-9C68-B7915D8C5D2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a:extLst>
              <a:ext uri="{FF2B5EF4-FFF2-40B4-BE49-F238E27FC236}">
                <a16:creationId xmlns:a16="http://schemas.microsoft.com/office/drawing/2014/main" id="{623D5093-1A13-AD4B-99DA-C2262631E7C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6D9851D9-EE6E-1D4F-89EE-3799314213A6}"/>
              </a:ext>
            </a:extLst>
          </p:cNvPr>
          <p:cNvSpPr>
            <a:spLocks noGrp="1"/>
          </p:cNvSpPr>
          <p:nvPr>
            <p:ph type="dt" sz="half" idx="10"/>
          </p:nvPr>
        </p:nvSpPr>
        <p:spPr/>
        <p:txBody>
          <a:bodyPr/>
          <a:lstStyle/>
          <a:p>
            <a:fld id="{7041AAE0-FE54-1B47-982C-6E5CA5611825}" type="datetimeFigureOut">
              <a:rPr lang="en-AU" smtClean="0"/>
              <a:t>9/12/21</a:t>
            </a:fld>
            <a:endParaRPr lang="en-AU"/>
          </a:p>
        </p:txBody>
      </p:sp>
      <p:sp>
        <p:nvSpPr>
          <p:cNvPr id="6" name="Footer Placeholder 5">
            <a:extLst>
              <a:ext uri="{FF2B5EF4-FFF2-40B4-BE49-F238E27FC236}">
                <a16:creationId xmlns:a16="http://schemas.microsoft.com/office/drawing/2014/main" id="{0F3233A2-74CA-534F-ADEB-D3D61D577753}"/>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BE98EEF0-8E3C-FB49-B488-7D2BEF9F54CB}"/>
              </a:ext>
            </a:extLst>
          </p:cNvPr>
          <p:cNvSpPr>
            <a:spLocks noGrp="1"/>
          </p:cNvSpPr>
          <p:nvPr>
            <p:ph type="sldNum" sz="quarter" idx="12"/>
          </p:nvPr>
        </p:nvSpPr>
        <p:spPr/>
        <p:txBody>
          <a:bodyPr/>
          <a:lstStyle/>
          <a:p>
            <a:fld id="{C8112CC2-F5C9-C345-A49B-F4317EDF8B0A}" type="slidenum">
              <a:rPr lang="en-AU" smtClean="0"/>
              <a:t>‹#›</a:t>
            </a:fld>
            <a:endParaRPr lang="en-AU"/>
          </a:p>
        </p:txBody>
      </p:sp>
    </p:spTree>
    <p:extLst>
      <p:ext uri="{BB962C8B-B14F-4D97-AF65-F5344CB8AC3E}">
        <p14:creationId xmlns:p14="http://schemas.microsoft.com/office/powerpoint/2010/main" val="33339942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C97CFAD-726C-5D4A-9213-FDDD9B41421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AU"/>
          </a:p>
        </p:txBody>
      </p:sp>
      <p:sp>
        <p:nvSpPr>
          <p:cNvPr id="3" name="Text Placeholder 2">
            <a:extLst>
              <a:ext uri="{FF2B5EF4-FFF2-40B4-BE49-F238E27FC236}">
                <a16:creationId xmlns:a16="http://schemas.microsoft.com/office/drawing/2014/main" id="{7D30B07E-475B-5C47-A075-93C94A1DE44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4" name="Date Placeholder 3">
            <a:extLst>
              <a:ext uri="{FF2B5EF4-FFF2-40B4-BE49-F238E27FC236}">
                <a16:creationId xmlns:a16="http://schemas.microsoft.com/office/drawing/2014/main" id="{03E0BB31-1962-CE4A-9A96-8353DB8C639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41AAE0-FE54-1B47-982C-6E5CA5611825}" type="datetimeFigureOut">
              <a:rPr lang="en-AU" smtClean="0"/>
              <a:t>9/12/21</a:t>
            </a:fld>
            <a:endParaRPr lang="en-AU"/>
          </a:p>
        </p:txBody>
      </p:sp>
      <p:sp>
        <p:nvSpPr>
          <p:cNvPr id="5" name="Footer Placeholder 4">
            <a:extLst>
              <a:ext uri="{FF2B5EF4-FFF2-40B4-BE49-F238E27FC236}">
                <a16:creationId xmlns:a16="http://schemas.microsoft.com/office/drawing/2014/main" id="{5451786F-2527-0A48-BEC1-BB5CD7C9EA1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a:extLst>
              <a:ext uri="{FF2B5EF4-FFF2-40B4-BE49-F238E27FC236}">
                <a16:creationId xmlns:a16="http://schemas.microsoft.com/office/drawing/2014/main" id="{6C156C1F-DFFF-2145-80A3-C8430D6F2EE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112CC2-F5C9-C345-A49B-F4317EDF8B0A}" type="slidenum">
              <a:rPr lang="en-AU" smtClean="0"/>
              <a:t>‹#›</a:t>
            </a:fld>
            <a:endParaRPr lang="en-AU"/>
          </a:p>
        </p:txBody>
      </p:sp>
    </p:spTree>
    <p:extLst>
      <p:ext uri="{BB962C8B-B14F-4D97-AF65-F5344CB8AC3E}">
        <p14:creationId xmlns:p14="http://schemas.microsoft.com/office/powerpoint/2010/main" val="29825240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8">
            <a:extLst>
              <a:ext uri="{FF2B5EF4-FFF2-40B4-BE49-F238E27FC236}">
                <a16:creationId xmlns:a16="http://schemas.microsoft.com/office/drawing/2014/main" id="{AD35AE2F-5E3A-49D9-8DE1-8A333BA408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2">
            <a:extLst>
              <a:ext uri="{FF2B5EF4-FFF2-40B4-BE49-F238E27FC236}">
                <a16:creationId xmlns:a16="http://schemas.microsoft.com/office/drawing/2014/main" id="{82FE63F1-474D-4640-8DC6-43EFA29877D5}"/>
              </a:ext>
            </a:extLst>
          </p:cNvPr>
          <p:cNvPicPr>
            <a:picLocks noChangeAspect="1" noChangeArrowheads="1"/>
          </p:cNvPicPr>
          <p:nvPr/>
        </p:nvPicPr>
        <p:blipFill rotWithShape="1">
          <a:blip r:embed="rId2">
            <a:alphaModFix/>
            <a:extLst>
              <a:ext uri="{28A0092B-C50C-407E-A947-70E740481C1C}">
                <a14:useLocalDpi xmlns:a14="http://schemas.microsoft.com/office/drawing/2010/main" val="0"/>
              </a:ext>
            </a:extLst>
          </a:blip>
          <a:srcRect r="25"/>
          <a:stretch/>
        </p:blipFill>
        <p:spPr bwMode="auto">
          <a:xfrm>
            <a:off x="20" y="10"/>
            <a:ext cx="12188930" cy="6857990"/>
          </a:xfrm>
          <a:prstGeom prst="rect">
            <a:avLst/>
          </a:prstGeom>
          <a:noFill/>
          <a:effectLst>
            <a:outerShdw blurRad="50800" dist="50800" dir="5400000" algn="ctr" rotWithShape="0">
              <a:srgbClr val="000000"/>
            </a:outerShdw>
            <a:softEdge rad="0"/>
          </a:effectLst>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F9DBDEE0-C7DE-4A46-9CA3-F8F03ED3A85B}"/>
              </a:ext>
            </a:extLst>
          </p:cNvPr>
          <p:cNvSpPr>
            <a:spLocks noGrp="1"/>
          </p:cNvSpPr>
          <p:nvPr>
            <p:ph type="ctrTitle"/>
          </p:nvPr>
        </p:nvSpPr>
        <p:spPr>
          <a:xfrm>
            <a:off x="1524000" y="2661586"/>
            <a:ext cx="9144000" cy="1524017"/>
          </a:xfrm>
          <a:solidFill>
            <a:schemeClr val="tx1">
              <a:alpha val="78285"/>
            </a:schemeClr>
          </a:solidFill>
        </p:spPr>
        <p:txBody>
          <a:bodyPr anchor="ctr">
            <a:normAutofit/>
          </a:bodyPr>
          <a:lstStyle/>
          <a:p>
            <a:r>
              <a:rPr lang="en-AU" sz="4400" dirty="0">
                <a:solidFill>
                  <a:schemeClr val="bg1"/>
                </a:solidFill>
                <a:latin typeface="Times New Roman" panose="02020603050405020304" pitchFamily="18" charset="0"/>
                <a:cs typeface="Times New Roman" panose="02020603050405020304" pitchFamily="18" charset="0"/>
              </a:rPr>
              <a:t>A Surgical Skills Logbook for JMOs: </a:t>
            </a:r>
            <a:br>
              <a:rPr lang="en-AU" sz="4400" dirty="0">
                <a:solidFill>
                  <a:schemeClr val="bg1"/>
                </a:solidFill>
                <a:latin typeface="Times New Roman" panose="02020603050405020304" pitchFamily="18" charset="0"/>
                <a:cs typeface="Times New Roman" panose="02020603050405020304" pitchFamily="18" charset="0"/>
              </a:rPr>
            </a:br>
            <a:r>
              <a:rPr lang="en-AU" sz="4400" dirty="0">
                <a:solidFill>
                  <a:schemeClr val="bg1"/>
                </a:solidFill>
                <a:latin typeface="Times New Roman" panose="02020603050405020304" pitchFamily="18" charset="0"/>
                <a:cs typeface="Times New Roman" panose="02020603050405020304" pitchFamily="18" charset="0"/>
              </a:rPr>
              <a:t>A Quality Improvement initiative</a:t>
            </a:r>
          </a:p>
        </p:txBody>
      </p:sp>
      <p:sp>
        <p:nvSpPr>
          <p:cNvPr id="3" name="Subtitle 2">
            <a:extLst>
              <a:ext uri="{FF2B5EF4-FFF2-40B4-BE49-F238E27FC236}">
                <a16:creationId xmlns:a16="http://schemas.microsoft.com/office/drawing/2014/main" id="{0870BDD5-A793-7045-A471-A479A005AE41}"/>
              </a:ext>
            </a:extLst>
          </p:cNvPr>
          <p:cNvSpPr>
            <a:spLocks noGrp="1"/>
          </p:cNvSpPr>
          <p:nvPr>
            <p:ph type="subTitle" idx="1"/>
          </p:nvPr>
        </p:nvSpPr>
        <p:spPr>
          <a:xfrm>
            <a:off x="1524000" y="4727448"/>
            <a:ext cx="9144000" cy="1084909"/>
          </a:xfrm>
          <a:solidFill>
            <a:schemeClr val="tx1">
              <a:alpha val="78285"/>
            </a:schemeClr>
          </a:solidFill>
        </p:spPr>
        <p:txBody>
          <a:bodyPr anchor="ctr">
            <a:normAutofit/>
          </a:bodyPr>
          <a:lstStyle/>
          <a:p>
            <a:r>
              <a:rPr lang="en-AU" dirty="0">
                <a:solidFill>
                  <a:schemeClr val="bg1"/>
                </a:solidFill>
                <a:latin typeface="Times New Roman" panose="02020603050405020304" pitchFamily="18" charset="0"/>
                <a:cs typeface="Times New Roman" panose="02020603050405020304" pitchFamily="18" charset="0"/>
              </a:rPr>
              <a:t>Avinesh Chelliah </a:t>
            </a:r>
            <a:r>
              <a:rPr lang="en-AU" sz="1400" dirty="0" err="1">
                <a:solidFill>
                  <a:schemeClr val="bg1"/>
                </a:solidFill>
                <a:latin typeface="Times New Roman" panose="02020603050405020304" pitchFamily="18" charset="0"/>
                <a:cs typeface="Times New Roman" panose="02020603050405020304" pitchFamily="18" charset="0"/>
              </a:rPr>
              <a:t>BMed</a:t>
            </a:r>
            <a:r>
              <a:rPr lang="en-AU" sz="1400" dirty="0">
                <a:solidFill>
                  <a:schemeClr val="bg1"/>
                </a:solidFill>
                <a:latin typeface="Times New Roman" panose="02020603050405020304" pitchFamily="18" charset="0"/>
                <a:cs typeface="Times New Roman" panose="02020603050405020304" pitchFamily="18" charset="0"/>
              </a:rPr>
              <a:t> MD</a:t>
            </a:r>
          </a:p>
          <a:p>
            <a:r>
              <a:rPr lang="en-AU" sz="1400" dirty="0">
                <a:solidFill>
                  <a:schemeClr val="bg1"/>
                </a:solidFill>
                <a:latin typeface="Times New Roman" panose="02020603050405020304" pitchFamily="18" charset="0"/>
                <a:cs typeface="Times New Roman" panose="02020603050405020304" pitchFamily="18" charset="0"/>
              </a:rPr>
              <a:t>Surgical SRMO, Prince of Wales Hospital</a:t>
            </a:r>
          </a:p>
          <a:p>
            <a:r>
              <a:rPr lang="en-AU" sz="1200" dirty="0">
                <a:solidFill>
                  <a:schemeClr val="bg1"/>
                </a:solidFill>
                <a:latin typeface="Times New Roman" panose="02020603050405020304" pitchFamily="18" charset="0"/>
                <a:cs typeface="Times New Roman" panose="02020603050405020304" pitchFamily="18" charset="0"/>
              </a:rPr>
              <a:t>Eastern and Greater Southern Surgical Skills Training Network</a:t>
            </a:r>
          </a:p>
        </p:txBody>
      </p:sp>
      <p:sp>
        <p:nvSpPr>
          <p:cNvPr id="11" name="Rectangle 2">
            <a:extLst>
              <a:ext uri="{FF2B5EF4-FFF2-40B4-BE49-F238E27FC236}">
                <a16:creationId xmlns:a16="http://schemas.microsoft.com/office/drawing/2014/main" id="{98072727-1E1A-4B8C-8839-AAB69FA2EC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974206" y="4368623"/>
            <a:ext cx="4243589" cy="18288"/>
          </a:xfrm>
          <a:custGeom>
            <a:avLst/>
            <a:gdLst>
              <a:gd name="connsiteX0" fmla="*/ 0 w 4243589"/>
              <a:gd name="connsiteY0" fmla="*/ 0 h 18288"/>
              <a:gd name="connsiteX1" fmla="*/ 478919 w 4243589"/>
              <a:gd name="connsiteY1" fmla="*/ 0 h 18288"/>
              <a:gd name="connsiteX2" fmla="*/ 957839 w 4243589"/>
              <a:gd name="connsiteY2" fmla="*/ 0 h 18288"/>
              <a:gd name="connsiteX3" fmla="*/ 1521630 w 4243589"/>
              <a:gd name="connsiteY3" fmla="*/ 0 h 18288"/>
              <a:gd name="connsiteX4" fmla="*/ 2212729 w 4243589"/>
              <a:gd name="connsiteY4" fmla="*/ 0 h 18288"/>
              <a:gd name="connsiteX5" fmla="*/ 2734084 w 4243589"/>
              <a:gd name="connsiteY5" fmla="*/ 0 h 18288"/>
              <a:gd name="connsiteX6" fmla="*/ 3255439 w 4243589"/>
              <a:gd name="connsiteY6" fmla="*/ 0 h 18288"/>
              <a:gd name="connsiteX7" fmla="*/ 4243589 w 4243589"/>
              <a:gd name="connsiteY7" fmla="*/ 0 h 18288"/>
              <a:gd name="connsiteX8" fmla="*/ 4243589 w 4243589"/>
              <a:gd name="connsiteY8" fmla="*/ 18288 h 18288"/>
              <a:gd name="connsiteX9" fmla="*/ 3594926 w 4243589"/>
              <a:gd name="connsiteY9" fmla="*/ 18288 h 18288"/>
              <a:gd name="connsiteX10" fmla="*/ 3073571 w 4243589"/>
              <a:gd name="connsiteY10" fmla="*/ 18288 h 18288"/>
              <a:gd name="connsiteX11" fmla="*/ 2552216 w 4243589"/>
              <a:gd name="connsiteY11" fmla="*/ 18288 h 18288"/>
              <a:gd name="connsiteX12" fmla="*/ 1903553 w 4243589"/>
              <a:gd name="connsiteY12" fmla="*/ 18288 h 18288"/>
              <a:gd name="connsiteX13" fmla="*/ 1212454 w 4243589"/>
              <a:gd name="connsiteY13" fmla="*/ 18288 h 18288"/>
              <a:gd name="connsiteX14" fmla="*/ 733535 w 4243589"/>
              <a:gd name="connsiteY14" fmla="*/ 18288 h 18288"/>
              <a:gd name="connsiteX15" fmla="*/ 0 w 4243589"/>
              <a:gd name="connsiteY15" fmla="*/ 18288 h 18288"/>
              <a:gd name="connsiteX16" fmla="*/ 0 w 4243589"/>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18288" fill="none" extrusionOk="0">
                <a:moveTo>
                  <a:pt x="0" y="0"/>
                </a:moveTo>
                <a:cubicBezTo>
                  <a:pt x="213395" y="-21006"/>
                  <a:pt x="307421" y="-18116"/>
                  <a:pt x="478919" y="0"/>
                </a:cubicBezTo>
                <a:cubicBezTo>
                  <a:pt x="650417" y="18116"/>
                  <a:pt x="831092" y="-21237"/>
                  <a:pt x="957839" y="0"/>
                </a:cubicBezTo>
                <a:cubicBezTo>
                  <a:pt x="1084586" y="21237"/>
                  <a:pt x="1301682" y="25124"/>
                  <a:pt x="1521630" y="0"/>
                </a:cubicBezTo>
                <a:cubicBezTo>
                  <a:pt x="1741578" y="-25124"/>
                  <a:pt x="1970269" y="-29139"/>
                  <a:pt x="2212729" y="0"/>
                </a:cubicBezTo>
                <a:cubicBezTo>
                  <a:pt x="2455189" y="29139"/>
                  <a:pt x="2558847" y="-4796"/>
                  <a:pt x="2734084" y="0"/>
                </a:cubicBezTo>
                <a:cubicBezTo>
                  <a:pt x="2909321" y="4796"/>
                  <a:pt x="3097217" y="-13409"/>
                  <a:pt x="3255439" y="0"/>
                </a:cubicBezTo>
                <a:cubicBezTo>
                  <a:pt x="3413662" y="13409"/>
                  <a:pt x="3979999" y="-10121"/>
                  <a:pt x="4243589" y="0"/>
                </a:cubicBezTo>
                <a:cubicBezTo>
                  <a:pt x="4244484" y="8974"/>
                  <a:pt x="4243043" y="9359"/>
                  <a:pt x="4243589" y="18288"/>
                </a:cubicBezTo>
                <a:cubicBezTo>
                  <a:pt x="4058777" y="31246"/>
                  <a:pt x="3910348" y="3158"/>
                  <a:pt x="3594926" y="18288"/>
                </a:cubicBezTo>
                <a:cubicBezTo>
                  <a:pt x="3279504" y="33418"/>
                  <a:pt x="3319955" y="-3977"/>
                  <a:pt x="3073571" y="18288"/>
                </a:cubicBezTo>
                <a:cubicBezTo>
                  <a:pt x="2827187" y="40553"/>
                  <a:pt x="2767387" y="1863"/>
                  <a:pt x="2552216" y="18288"/>
                </a:cubicBezTo>
                <a:cubicBezTo>
                  <a:pt x="2337046" y="34713"/>
                  <a:pt x="2181871" y="19527"/>
                  <a:pt x="1903553" y="18288"/>
                </a:cubicBezTo>
                <a:cubicBezTo>
                  <a:pt x="1625235" y="17049"/>
                  <a:pt x="1557672" y="24174"/>
                  <a:pt x="1212454" y="18288"/>
                </a:cubicBezTo>
                <a:cubicBezTo>
                  <a:pt x="867236" y="12402"/>
                  <a:pt x="874382" y="15627"/>
                  <a:pt x="733535" y="18288"/>
                </a:cubicBezTo>
                <a:cubicBezTo>
                  <a:pt x="592688" y="20949"/>
                  <a:pt x="183477" y="14753"/>
                  <a:pt x="0" y="18288"/>
                </a:cubicBezTo>
                <a:cubicBezTo>
                  <a:pt x="-229" y="14222"/>
                  <a:pt x="509" y="5816"/>
                  <a:pt x="0" y="0"/>
                </a:cubicBezTo>
                <a:close/>
              </a:path>
              <a:path w="4243589" h="18288" stroke="0" extrusionOk="0">
                <a:moveTo>
                  <a:pt x="0" y="0"/>
                </a:moveTo>
                <a:cubicBezTo>
                  <a:pt x="143690" y="16630"/>
                  <a:pt x="266667" y="14847"/>
                  <a:pt x="521355" y="0"/>
                </a:cubicBezTo>
                <a:cubicBezTo>
                  <a:pt x="776043" y="-14847"/>
                  <a:pt x="814491" y="-17363"/>
                  <a:pt x="1000275" y="0"/>
                </a:cubicBezTo>
                <a:cubicBezTo>
                  <a:pt x="1186059" y="17363"/>
                  <a:pt x="1352504" y="-23507"/>
                  <a:pt x="1521630" y="0"/>
                </a:cubicBezTo>
                <a:cubicBezTo>
                  <a:pt x="1690756" y="23507"/>
                  <a:pt x="1889525" y="5871"/>
                  <a:pt x="2127857" y="0"/>
                </a:cubicBezTo>
                <a:cubicBezTo>
                  <a:pt x="2366189" y="-5871"/>
                  <a:pt x="2620628" y="-27997"/>
                  <a:pt x="2776520" y="0"/>
                </a:cubicBezTo>
                <a:cubicBezTo>
                  <a:pt x="2932412" y="27997"/>
                  <a:pt x="3131683" y="-25073"/>
                  <a:pt x="3467618" y="0"/>
                </a:cubicBezTo>
                <a:cubicBezTo>
                  <a:pt x="3803553" y="25073"/>
                  <a:pt x="4017371" y="3071"/>
                  <a:pt x="4243589" y="0"/>
                </a:cubicBezTo>
                <a:cubicBezTo>
                  <a:pt x="4243134" y="6162"/>
                  <a:pt x="4243492" y="11775"/>
                  <a:pt x="4243589" y="18288"/>
                </a:cubicBezTo>
                <a:cubicBezTo>
                  <a:pt x="4017834" y="-5779"/>
                  <a:pt x="3834586" y="13376"/>
                  <a:pt x="3594926" y="18288"/>
                </a:cubicBezTo>
                <a:cubicBezTo>
                  <a:pt x="3355266" y="23200"/>
                  <a:pt x="3204179" y="2869"/>
                  <a:pt x="2903827" y="18288"/>
                </a:cubicBezTo>
                <a:cubicBezTo>
                  <a:pt x="2603475" y="33707"/>
                  <a:pt x="2526187" y="46187"/>
                  <a:pt x="2212729" y="18288"/>
                </a:cubicBezTo>
                <a:cubicBezTo>
                  <a:pt x="1899271" y="-9611"/>
                  <a:pt x="1966289" y="29692"/>
                  <a:pt x="1733809" y="18288"/>
                </a:cubicBezTo>
                <a:cubicBezTo>
                  <a:pt x="1501329" y="6884"/>
                  <a:pt x="1343612" y="12492"/>
                  <a:pt x="1085146" y="18288"/>
                </a:cubicBezTo>
                <a:cubicBezTo>
                  <a:pt x="826680" y="24084"/>
                  <a:pt x="778184" y="35607"/>
                  <a:pt x="521355" y="18288"/>
                </a:cubicBezTo>
                <a:cubicBezTo>
                  <a:pt x="264526" y="969"/>
                  <a:pt x="120277" y="4268"/>
                  <a:pt x="0" y="18288"/>
                </a:cubicBezTo>
                <a:cubicBezTo>
                  <a:pt x="766" y="10800"/>
                  <a:pt x="-457" y="8180"/>
                  <a:pt x="0" y="0"/>
                </a:cubicBezTo>
                <a:close/>
              </a:path>
            </a:pathLst>
          </a:custGeom>
          <a:solidFill>
            <a:srgbClr val="FFFFFF">
              <a:alpha val="75000"/>
            </a:srgbClr>
          </a:solidFill>
          <a:ln w="44450" cap="rnd">
            <a:solidFill>
              <a:srgbClr val="FFFFFF">
                <a:alpha val="75000"/>
              </a:srgb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6">
            <a:extLst>
              <a:ext uri="{FF2B5EF4-FFF2-40B4-BE49-F238E27FC236}">
                <a16:creationId xmlns:a16="http://schemas.microsoft.com/office/drawing/2014/main" id="{79EB4626-023C-436D-9F57-9EB4608090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838200" y="720953"/>
            <a:ext cx="10515600" cy="5416094"/>
          </a:xfrm>
          <a:custGeom>
            <a:avLst/>
            <a:gdLst>
              <a:gd name="connsiteX0" fmla="*/ 0 w 10515600"/>
              <a:gd name="connsiteY0" fmla="*/ 902700 h 5416094"/>
              <a:gd name="connsiteX1" fmla="*/ 902700 w 10515600"/>
              <a:gd name="connsiteY1" fmla="*/ 0 h 5416094"/>
              <a:gd name="connsiteX2" fmla="*/ 1746919 w 10515600"/>
              <a:gd name="connsiteY2" fmla="*/ 0 h 5416094"/>
              <a:gd name="connsiteX3" fmla="*/ 2329833 w 10515600"/>
              <a:gd name="connsiteY3" fmla="*/ 0 h 5416094"/>
              <a:gd name="connsiteX4" fmla="*/ 2825644 w 10515600"/>
              <a:gd name="connsiteY4" fmla="*/ 0 h 5416094"/>
              <a:gd name="connsiteX5" fmla="*/ 3582762 w 10515600"/>
              <a:gd name="connsiteY5" fmla="*/ 0 h 5416094"/>
              <a:gd name="connsiteX6" fmla="*/ 4165675 w 10515600"/>
              <a:gd name="connsiteY6" fmla="*/ 0 h 5416094"/>
              <a:gd name="connsiteX7" fmla="*/ 5009894 w 10515600"/>
              <a:gd name="connsiteY7" fmla="*/ 0 h 5416094"/>
              <a:gd name="connsiteX8" fmla="*/ 5505706 w 10515600"/>
              <a:gd name="connsiteY8" fmla="*/ 0 h 5416094"/>
              <a:gd name="connsiteX9" fmla="*/ 6349925 w 10515600"/>
              <a:gd name="connsiteY9" fmla="*/ 0 h 5416094"/>
              <a:gd name="connsiteX10" fmla="*/ 6758634 w 10515600"/>
              <a:gd name="connsiteY10" fmla="*/ 0 h 5416094"/>
              <a:gd name="connsiteX11" fmla="*/ 7428650 w 10515600"/>
              <a:gd name="connsiteY11" fmla="*/ 0 h 5416094"/>
              <a:gd name="connsiteX12" fmla="*/ 8098665 w 10515600"/>
              <a:gd name="connsiteY12" fmla="*/ 0 h 5416094"/>
              <a:gd name="connsiteX13" fmla="*/ 8681579 w 10515600"/>
              <a:gd name="connsiteY13" fmla="*/ 0 h 5416094"/>
              <a:gd name="connsiteX14" fmla="*/ 9612900 w 10515600"/>
              <a:gd name="connsiteY14" fmla="*/ 0 h 5416094"/>
              <a:gd name="connsiteX15" fmla="*/ 10515600 w 10515600"/>
              <a:gd name="connsiteY15" fmla="*/ 902700 h 5416094"/>
              <a:gd name="connsiteX16" fmla="*/ 10515600 w 10515600"/>
              <a:gd name="connsiteY16" fmla="*/ 1504482 h 5416094"/>
              <a:gd name="connsiteX17" fmla="*/ 10515600 w 10515600"/>
              <a:gd name="connsiteY17" fmla="*/ 2178479 h 5416094"/>
              <a:gd name="connsiteX18" fmla="*/ 10515600 w 10515600"/>
              <a:gd name="connsiteY18" fmla="*/ 2780261 h 5416094"/>
              <a:gd name="connsiteX19" fmla="*/ 10515600 w 10515600"/>
              <a:gd name="connsiteY19" fmla="*/ 3273722 h 5416094"/>
              <a:gd name="connsiteX20" fmla="*/ 10515600 w 10515600"/>
              <a:gd name="connsiteY20" fmla="*/ 3803291 h 5416094"/>
              <a:gd name="connsiteX21" fmla="*/ 10515600 w 10515600"/>
              <a:gd name="connsiteY21" fmla="*/ 4513394 h 5416094"/>
              <a:gd name="connsiteX22" fmla="*/ 9612900 w 10515600"/>
              <a:gd name="connsiteY22" fmla="*/ 5416094 h 5416094"/>
              <a:gd name="connsiteX23" fmla="*/ 9117089 w 10515600"/>
              <a:gd name="connsiteY23" fmla="*/ 5416094 h 5416094"/>
              <a:gd name="connsiteX24" fmla="*/ 8708379 w 10515600"/>
              <a:gd name="connsiteY24" fmla="*/ 5416094 h 5416094"/>
              <a:gd name="connsiteX25" fmla="*/ 8299670 w 10515600"/>
              <a:gd name="connsiteY25" fmla="*/ 5416094 h 5416094"/>
              <a:gd name="connsiteX26" fmla="*/ 7629654 w 10515600"/>
              <a:gd name="connsiteY26" fmla="*/ 5416094 h 5416094"/>
              <a:gd name="connsiteX27" fmla="*/ 7133843 w 10515600"/>
              <a:gd name="connsiteY27" fmla="*/ 5416094 h 5416094"/>
              <a:gd name="connsiteX28" fmla="*/ 6376726 w 10515600"/>
              <a:gd name="connsiteY28" fmla="*/ 5416094 h 5416094"/>
              <a:gd name="connsiteX29" fmla="*/ 5880914 w 10515600"/>
              <a:gd name="connsiteY29" fmla="*/ 5416094 h 5416094"/>
              <a:gd name="connsiteX30" fmla="*/ 5123797 w 10515600"/>
              <a:gd name="connsiteY30" fmla="*/ 5416094 h 5416094"/>
              <a:gd name="connsiteX31" fmla="*/ 4715088 w 10515600"/>
              <a:gd name="connsiteY31" fmla="*/ 5416094 h 5416094"/>
              <a:gd name="connsiteX32" fmla="*/ 3957970 w 10515600"/>
              <a:gd name="connsiteY32" fmla="*/ 5416094 h 5416094"/>
              <a:gd name="connsiteX33" fmla="*/ 3462159 w 10515600"/>
              <a:gd name="connsiteY33" fmla="*/ 5416094 h 5416094"/>
              <a:gd name="connsiteX34" fmla="*/ 3053449 w 10515600"/>
              <a:gd name="connsiteY34" fmla="*/ 5416094 h 5416094"/>
              <a:gd name="connsiteX35" fmla="*/ 2557638 w 10515600"/>
              <a:gd name="connsiteY35" fmla="*/ 5416094 h 5416094"/>
              <a:gd name="connsiteX36" fmla="*/ 1800521 w 10515600"/>
              <a:gd name="connsiteY36" fmla="*/ 5416094 h 5416094"/>
              <a:gd name="connsiteX37" fmla="*/ 902700 w 10515600"/>
              <a:gd name="connsiteY37" fmla="*/ 5416094 h 5416094"/>
              <a:gd name="connsiteX38" fmla="*/ 0 w 10515600"/>
              <a:gd name="connsiteY38" fmla="*/ 4513394 h 5416094"/>
              <a:gd name="connsiteX39" fmla="*/ 0 w 10515600"/>
              <a:gd name="connsiteY39" fmla="*/ 3911612 h 5416094"/>
              <a:gd name="connsiteX40" fmla="*/ 0 w 10515600"/>
              <a:gd name="connsiteY40" fmla="*/ 3309829 h 5416094"/>
              <a:gd name="connsiteX41" fmla="*/ 0 w 10515600"/>
              <a:gd name="connsiteY41" fmla="*/ 2780261 h 5416094"/>
              <a:gd name="connsiteX42" fmla="*/ 0 w 10515600"/>
              <a:gd name="connsiteY42" fmla="*/ 2106265 h 5416094"/>
              <a:gd name="connsiteX43" fmla="*/ 0 w 10515600"/>
              <a:gd name="connsiteY43" fmla="*/ 1504482 h 5416094"/>
              <a:gd name="connsiteX44" fmla="*/ 0 w 10515600"/>
              <a:gd name="connsiteY44" fmla="*/ 902700 h 54160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Lst>
            <a:rect l="l" t="t" r="r" b="b"/>
            <a:pathLst>
              <a:path w="10515600" h="5416094" extrusionOk="0">
                <a:moveTo>
                  <a:pt x="0" y="902700"/>
                </a:moveTo>
                <a:cubicBezTo>
                  <a:pt x="-57306" y="368805"/>
                  <a:pt x="305054" y="37193"/>
                  <a:pt x="902700" y="0"/>
                </a:cubicBezTo>
                <a:cubicBezTo>
                  <a:pt x="1280419" y="-35006"/>
                  <a:pt x="1407743" y="-35339"/>
                  <a:pt x="1746919" y="0"/>
                </a:cubicBezTo>
                <a:cubicBezTo>
                  <a:pt x="2086095" y="35339"/>
                  <a:pt x="2146539" y="-12333"/>
                  <a:pt x="2329833" y="0"/>
                </a:cubicBezTo>
                <a:cubicBezTo>
                  <a:pt x="2513127" y="12333"/>
                  <a:pt x="2706706" y="12952"/>
                  <a:pt x="2825644" y="0"/>
                </a:cubicBezTo>
                <a:cubicBezTo>
                  <a:pt x="2944582" y="-12952"/>
                  <a:pt x="3420817" y="-27100"/>
                  <a:pt x="3582762" y="0"/>
                </a:cubicBezTo>
                <a:cubicBezTo>
                  <a:pt x="3744707" y="27100"/>
                  <a:pt x="4023584" y="-9167"/>
                  <a:pt x="4165675" y="0"/>
                </a:cubicBezTo>
                <a:cubicBezTo>
                  <a:pt x="4307766" y="9167"/>
                  <a:pt x="4770188" y="27031"/>
                  <a:pt x="5009894" y="0"/>
                </a:cubicBezTo>
                <a:cubicBezTo>
                  <a:pt x="5249600" y="-27031"/>
                  <a:pt x="5349881" y="-194"/>
                  <a:pt x="5505706" y="0"/>
                </a:cubicBezTo>
                <a:cubicBezTo>
                  <a:pt x="5661531" y="194"/>
                  <a:pt x="6129254" y="-29363"/>
                  <a:pt x="6349925" y="0"/>
                </a:cubicBezTo>
                <a:cubicBezTo>
                  <a:pt x="6570596" y="29363"/>
                  <a:pt x="6581199" y="-14617"/>
                  <a:pt x="6758634" y="0"/>
                </a:cubicBezTo>
                <a:cubicBezTo>
                  <a:pt x="6936069" y="14617"/>
                  <a:pt x="7246491" y="25675"/>
                  <a:pt x="7428650" y="0"/>
                </a:cubicBezTo>
                <a:cubicBezTo>
                  <a:pt x="7610809" y="-25675"/>
                  <a:pt x="7825190" y="-17078"/>
                  <a:pt x="8098665" y="0"/>
                </a:cubicBezTo>
                <a:cubicBezTo>
                  <a:pt x="8372141" y="17078"/>
                  <a:pt x="8559625" y="-21568"/>
                  <a:pt x="8681579" y="0"/>
                </a:cubicBezTo>
                <a:cubicBezTo>
                  <a:pt x="8803533" y="21568"/>
                  <a:pt x="9307226" y="-46066"/>
                  <a:pt x="9612900" y="0"/>
                </a:cubicBezTo>
                <a:cubicBezTo>
                  <a:pt x="10119954" y="-10560"/>
                  <a:pt x="10418674" y="366684"/>
                  <a:pt x="10515600" y="902700"/>
                </a:cubicBezTo>
                <a:cubicBezTo>
                  <a:pt x="10494548" y="1140809"/>
                  <a:pt x="10524881" y="1252168"/>
                  <a:pt x="10515600" y="1504482"/>
                </a:cubicBezTo>
                <a:cubicBezTo>
                  <a:pt x="10506319" y="1756796"/>
                  <a:pt x="10494309" y="1995078"/>
                  <a:pt x="10515600" y="2178479"/>
                </a:cubicBezTo>
                <a:cubicBezTo>
                  <a:pt x="10536891" y="2361880"/>
                  <a:pt x="10522845" y="2487483"/>
                  <a:pt x="10515600" y="2780261"/>
                </a:cubicBezTo>
                <a:cubicBezTo>
                  <a:pt x="10508355" y="3073039"/>
                  <a:pt x="10533694" y="3138252"/>
                  <a:pt x="10515600" y="3273722"/>
                </a:cubicBezTo>
                <a:cubicBezTo>
                  <a:pt x="10497506" y="3409192"/>
                  <a:pt x="10514952" y="3569910"/>
                  <a:pt x="10515600" y="3803291"/>
                </a:cubicBezTo>
                <a:cubicBezTo>
                  <a:pt x="10516248" y="4036672"/>
                  <a:pt x="10499126" y="4317688"/>
                  <a:pt x="10515600" y="4513394"/>
                </a:cubicBezTo>
                <a:cubicBezTo>
                  <a:pt x="10585499" y="4997151"/>
                  <a:pt x="10115437" y="5453981"/>
                  <a:pt x="9612900" y="5416094"/>
                </a:cubicBezTo>
                <a:cubicBezTo>
                  <a:pt x="9473271" y="5418358"/>
                  <a:pt x="9316384" y="5423764"/>
                  <a:pt x="9117089" y="5416094"/>
                </a:cubicBezTo>
                <a:cubicBezTo>
                  <a:pt x="8917794" y="5408424"/>
                  <a:pt x="8902141" y="5433256"/>
                  <a:pt x="8708379" y="5416094"/>
                </a:cubicBezTo>
                <a:cubicBezTo>
                  <a:pt x="8514617" y="5398933"/>
                  <a:pt x="8454700" y="5422387"/>
                  <a:pt x="8299670" y="5416094"/>
                </a:cubicBezTo>
                <a:cubicBezTo>
                  <a:pt x="8144640" y="5409801"/>
                  <a:pt x="7907022" y="5398388"/>
                  <a:pt x="7629654" y="5416094"/>
                </a:cubicBezTo>
                <a:cubicBezTo>
                  <a:pt x="7352286" y="5433800"/>
                  <a:pt x="7244777" y="5409877"/>
                  <a:pt x="7133843" y="5416094"/>
                </a:cubicBezTo>
                <a:cubicBezTo>
                  <a:pt x="7022909" y="5422311"/>
                  <a:pt x="6748865" y="5379753"/>
                  <a:pt x="6376726" y="5416094"/>
                </a:cubicBezTo>
                <a:cubicBezTo>
                  <a:pt x="6004587" y="5452435"/>
                  <a:pt x="5991442" y="5438860"/>
                  <a:pt x="5880914" y="5416094"/>
                </a:cubicBezTo>
                <a:cubicBezTo>
                  <a:pt x="5770386" y="5393328"/>
                  <a:pt x="5294303" y="5440618"/>
                  <a:pt x="5123797" y="5416094"/>
                </a:cubicBezTo>
                <a:cubicBezTo>
                  <a:pt x="4953291" y="5391570"/>
                  <a:pt x="4828705" y="5430421"/>
                  <a:pt x="4715088" y="5416094"/>
                </a:cubicBezTo>
                <a:cubicBezTo>
                  <a:pt x="4601471" y="5401767"/>
                  <a:pt x="4227806" y="5381491"/>
                  <a:pt x="3957970" y="5416094"/>
                </a:cubicBezTo>
                <a:cubicBezTo>
                  <a:pt x="3688134" y="5450697"/>
                  <a:pt x="3670638" y="5425309"/>
                  <a:pt x="3462159" y="5416094"/>
                </a:cubicBezTo>
                <a:cubicBezTo>
                  <a:pt x="3253680" y="5406879"/>
                  <a:pt x="3167443" y="5432031"/>
                  <a:pt x="3053449" y="5416094"/>
                </a:cubicBezTo>
                <a:cubicBezTo>
                  <a:pt x="2939455" y="5400158"/>
                  <a:pt x="2701485" y="5433995"/>
                  <a:pt x="2557638" y="5416094"/>
                </a:cubicBezTo>
                <a:cubicBezTo>
                  <a:pt x="2413791" y="5398193"/>
                  <a:pt x="2168647" y="5424510"/>
                  <a:pt x="1800521" y="5416094"/>
                </a:cubicBezTo>
                <a:cubicBezTo>
                  <a:pt x="1432395" y="5407678"/>
                  <a:pt x="1261364" y="5454497"/>
                  <a:pt x="902700" y="5416094"/>
                </a:cubicBezTo>
                <a:cubicBezTo>
                  <a:pt x="519468" y="5419760"/>
                  <a:pt x="63003" y="5077223"/>
                  <a:pt x="0" y="4513394"/>
                </a:cubicBezTo>
                <a:cubicBezTo>
                  <a:pt x="-20265" y="4243495"/>
                  <a:pt x="27650" y="4053844"/>
                  <a:pt x="0" y="3911612"/>
                </a:cubicBezTo>
                <a:cubicBezTo>
                  <a:pt x="-27650" y="3769380"/>
                  <a:pt x="24988" y="3469350"/>
                  <a:pt x="0" y="3309829"/>
                </a:cubicBezTo>
                <a:cubicBezTo>
                  <a:pt x="-24988" y="3150308"/>
                  <a:pt x="-16973" y="2933511"/>
                  <a:pt x="0" y="2780261"/>
                </a:cubicBezTo>
                <a:cubicBezTo>
                  <a:pt x="16973" y="2627011"/>
                  <a:pt x="-11552" y="2315258"/>
                  <a:pt x="0" y="2106265"/>
                </a:cubicBezTo>
                <a:cubicBezTo>
                  <a:pt x="11552" y="1897272"/>
                  <a:pt x="-9167" y="1726905"/>
                  <a:pt x="0" y="1504482"/>
                </a:cubicBezTo>
                <a:cubicBezTo>
                  <a:pt x="9167" y="1282059"/>
                  <a:pt x="10972" y="1160784"/>
                  <a:pt x="0" y="902700"/>
                </a:cubicBezTo>
                <a:close/>
              </a:path>
            </a:pathLst>
          </a:custGeom>
          <a:noFill/>
          <a:ln w="47625" cap="rnd">
            <a:solidFill>
              <a:srgbClr val="FFFFFF">
                <a:alpha val="80000"/>
              </a:srgbClr>
            </a:solidFill>
            <a:round/>
            <a:extLst>
              <a:ext uri="{C807C97D-BFC1-408E-A445-0C87EB9F89A2}">
                <ask:lineSketchStyleProps xmlns:ask="http://schemas.microsoft.com/office/drawing/2018/sketchyshapes" sd="1219033472">
                  <a:prstGeom prst="round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92502723"/>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04812C46-200A-4DEB-A05E-3ED6C68C23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9"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26,224 Surgical Team Stock Photos, Pictures &amp;amp; Royalty-Free Images - iStock">
            <a:extLst>
              <a:ext uri="{FF2B5EF4-FFF2-40B4-BE49-F238E27FC236}">
                <a16:creationId xmlns:a16="http://schemas.microsoft.com/office/drawing/2014/main" id="{561111CB-567D-4448-88BB-C30419FAE2D7}"/>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5882" b="-1"/>
          <a:stretch/>
        </p:blipFill>
        <p:spPr bwMode="auto">
          <a:xfrm>
            <a:off x="2522356" y="10"/>
            <a:ext cx="9669642" cy="6857990"/>
          </a:xfrm>
          <a:prstGeom prst="rect">
            <a:avLst/>
          </a:prstGeom>
          <a:noFill/>
          <a:extLst>
            <a:ext uri="{909E8E84-426E-40DD-AFC4-6F175D3DCCD1}">
              <a14:hiddenFill xmlns:a14="http://schemas.microsoft.com/office/drawing/2010/main">
                <a:solidFill>
                  <a:srgbClr val="FFFFFF"/>
                </a:solidFill>
              </a14:hiddenFill>
            </a:ext>
          </a:extLst>
        </p:spPr>
      </p:pic>
      <p:sp>
        <p:nvSpPr>
          <p:cNvPr id="73" name="Rectangle 72">
            <a:extLst>
              <a:ext uri="{FF2B5EF4-FFF2-40B4-BE49-F238E27FC236}">
                <a16:creationId xmlns:a16="http://schemas.microsoft.com/office/drawing/2014/main" id="{D1EA859B-E555-4109-94F3-6700E046E0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7390263"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A26BA10F-0860-7344-BDFC-A42655603B8C}"/>
              </a:ext>
            </a:extLst>
          </p:cNvPr>
          <p:cNvSpPr>
            <a:spLocks noGrp="1"/>
          </p:cNvSpPr>
          <p:nvPr>
            <p:ph type="title"/>
          </p:nvPr>
        </p:nvSpPr>
        <p:spPr>
          <a:xfrm>
            <a:off x="756314" y="774559"/>
            <a:ext cx="3822189" cy="1899912"/>
          </a:xfrm>
        </p:spPr>
        <p:txBody>
          <a:bodyPr>
            <a:noAutofit/>
          </a:bodyPr>
          <a:lstStyle/>
          <a:p>
            <a:r>
              <a:rPr lang="en-AU" sz="3200" dirty="0"/>
              <a:t>Issue:</a:t>
            </a:r>
            <a:br>
              <a:rPr lang="en-AU" sz="3200" dirty="0"/>
            </a:br>
            <a:br>
              <a:rPr lang="en-AU" sz="1400" dirty="0"/>
            </a:br>
            <a:r>
              <a:rPr lang="en-AU" sz="3200" dirty="0"/>
              <a:t>JMO education on surgical rotations is highly variable in both volume and quality.</a:t>
            </a:r>
          </a:p>
        </p:txBody>
      </p:sp>
      <p:sp>
        <p:nvSpPr>
          <p:cNvPr id="3" name="Content Placeholder 2">
            <a:extLst>
              <a:ext uri="{FF2B5EF4-FFF2-40B4-BE49-F238E27FC236}">
                <a16:creationId xmlns:a16="http://schemas.microsoft.com/office/drawing/2014/main" id="{CFC4A9C4-CF9C-FF4B-8C0E-EDFF255486DE}"/>
              </a:ext>
            </a:extLst>
          </p:cNvPr>
          <p:cNvSpPr>
            <a:spLocks noGrp="1"/>
          </p:cNvSpPr>
          <p:nvPr>
            <p:ph idx="1"/>
          </p:nvPr>
        </p:nvSpPr>
        <p:spPr>
          <a:xfrm>
            <a:off x="756314" y="3330054"/>
            <a:ext cx="3822189" cy="2511188"/>
          </a:xfrm>
        </p:spPr>
        <p:txBody>
          <a:bodyPr>
            <a:normAutofit/>
          </a:bodyPr>
          <a:lstStyle/>
          <a:p>
            <a:pPr>
              <a:buFont typeface="+mj-lt"/>
              <a:buAutoNum type="arabicPeriod"/>
            </a:pPr>
            <a:r>
              <a:rPr lang="en-AU" sz="2000" dirty="0"/>
              <a:t>Procedural skills require time and resources to practice</a:t>
            </a:r>
          </a:p>
          <a:p>
            <a:pPr>
              <a:buFont typeface="+mj-lt"/>
              <a:buAutoNum type="arabicPeriod"/>
            </a:pPr>
            <a:r>
              <a:rPr lang="en-AU" sz="2000" dirty="0"/>
              <a:t>High inpatient turnover = higher administrative burden for JMOs</a:t>
            </a:r>
          </a:p>
          <a:p>
            <a:pPr>
              <a:buFont typeface="+mj-lt"/>
              <a:buAutoNum type="arabicPeriod"/>
            </a:pPr>
            <a:r>
              <a:rPr lang="en-AU" sz="2000" dirty="0"/>
              <a:t>Operating theatre schedules for registrars and consultants</a:t>
            </a:r>
          </a:p>
        </p:txBody>
      </p:sp>
      <p:sp>
        <p:nvSpPr>
          <p:cNvPr id="4" name="TextBox 3">
            <a:extLst>
              <a:ext uri="{FF2B5EF4-FFF2-40B4-BE49-F238E27FC236}">
                <a16:creationId xmlns:a16="http://schemas.microsoft.com/office/drawing/2014/main" id="{741E09F0-0D39-114D-9984-AC1FB3193CAA}"/>
              </a:ext>
            </a:extLst>
          </p:cNvPr>
          <p:cNvSpPr txBox="1"/>
          <p:nvPr/>
        </p:nvSpPr>
        <p:spPr>
          <a:xfrm>
            <a:off x="756311" y="5703289"/>
            <a:ext cx="3822189" cy="646331"/>
          </a:xfrm>
          <a:prstGeom prst="rect">
            <a:avLst/>
          </a:prstGeom>
          <a:noFill/>
        </p:spPr>
        <p:txBody>
          <a:bodyPr wrap="square" rtlCol="0">
            <a:spAutoFit/>
          </a:bodyPr>
          <a:lstStyle/>
          <a:p>
            <a:r>
              <a:rPr lang="en-AU" dirty="0"/>
              <a:t>“I spent 10 weeks on surgery and only went to theatres on my last day.”</a:t>
            </a:r>
          </a:p>
        </p:txBody>
      </p:sp>
    </p:spTree>
    <p:extLst>
      <p:ext uri="{BB962C8B-B14F-4D97-AF65-F5344CB8AC3E}">
        <p14:creationId xmlns:p14="http://schemas.microsoft.com/office/powerpoint/2010/main" val="11640573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9218" name="Picture 2" descr="Young Dentist With Magnifier Glasses and Digital Tablet Working in Dental Clinic Young Dentist With Magnifier Glasses and Digital Tablet Working in Dental Clinic surgical team reading stock pictures, royalty-free photos &amp; images">
            <a:extLst>
              <a:ext uri="{FF2B5EF4-FFF2-40B4-BE49-F238E27FC236}">
                <a16:creationId xmlns:a16="http://schemas.microsoft.com/office/drawing/2014/main" id="{821A82D1-6EA8-BC4E-927F-4F24D089F009}"/>
              </a:ext>
            </a:extLst>
          </p:cNvPr>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b="15746"/>
          <a:stretch/>
        </p:blipFill>
        <p:spPr bwMode="auto">
          <a:xfrm>
            <a:off x="20" y="1282"/>
            <a:ext cx="12191980" cy="6856718"/>
          </a:xfrm>
          <a:prstGeom prst="rect">
            <a:avLst/>
          </a:prstGeom>
          <a:noFill/>
          <a:extLst>
            <a:ext uri="{909E8E84-426E-40DD-AFC4-6F175D3DCCD1}">
              <a14:hiddenFill xmlns:a14="http://schemas.microsoft.com/office/drawing/2010/main">
                <a:solidFill>
                  <a:srgbClr val="FFFFFF"/>
                </a:solidFill>
              </a14:hiddenFill>
            </a:ext>
          </a:extLst>
        </p:spPr>
      </p:pic>
      <p:sp>
        <p:nvSpPr>
          <p:cNvPr id="6" name="Title 1">
            <a:extLst>
              <a:ext uri="{FF2B5EF4-FFF2-40B4-BE49-F238E27FC236}">
                <a16:creationId xmlns:a16="http://schemas.microsoft.com/office/drawing/2014/main" id="{708ED793-B58E-3545-9002-EB6EDCAD7D9F}"/>
              </a:ext>
            </a:extLst>
          </p:cNvPr>
          <p:cNvSpPr>
            <a:spLocks noGrp="1"/>
          </p:cNvSpPr>
          <p:nvPr>
            <p:ph type="title"/>
          </p:nvPr>
        </p:nvSpPr>
        <p:spPr>
          <a:xfrm>
            <a:off x="614149" y="242294"/>
            <a:ext cx="4844955" cy="3063875"/>
          </a:xfrm>
          <a:solidFill>
            <a:schemeClr val="bg1">
              <a:alpha val="73613"/>
            </a:schemeClr>
          </a:solidFill>
        </p:spPr>
        <p:txBody>
          <a:bodyPr>
            <a:noAutofit/>
          </a:bodyPr>
          <a:lstStyle/>
          <a:p>
            <a:pPr marL="188913"/>
            <a:r>
              <a:rPr lang="en-AU" sz="3200" dirty="0"/>
              <a:t>Intervention:</a:t>
            </a:r>
            <a:br>
              <a:rPr lang="en-AU" sz="3200" dirty="0"/>
            </a:br>
            <a:br>
              <a:rPr lang="en-AU" sz="2000" dirty="0"/>
            </a:br>
            <a:r>
              <a:rPr lang="en-GB" sz="3200" dirty="0"/>
              <a:t>A logbook of surgical skills, to help JMOs identify and attain learning goals for a surgical rotation</a:t>
            </a:r>
            <a:r>
              <a:rPr lang="en-AU" sz="3200" dirty="0"/>
              <a:t>.</a:t>
            </a:r>
          </a:p>
        </p:txBody>
      </p:sp>
    </p:spTree>
    <p:extLst>
      <p:ext uri="{BB962C8B-B14F-4D97-AF65-F5344CB8AC3E}">
        <p14:creationId xmlns:p14="http://schemas.microsoft.com/office/powerpoint/2010/main" val="11490628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04812C46-200A-4DEB-A05E-3ED6C68C23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194" name="Picture 2" descr="Veterinarian with clipboard standing by colleague Young veterinarian holding clipboard by colleague in hospital. Male and female doctors are wearing scrubs. Surgeons are standing in operating room. surgical team reading stock pictures, royalty-free photos &amp; images">
            <a:extLst>
              <a:ext uri="{FF2B5EF4-FFF2-40B4-BE49-F238E27FC236}">
                <a16:creationId xmlns:a16="http://schemas.microsoft.com/office/drawing/2014/main" id="{61980517-AD79-C04B-9BC3-F255ABBFA7B3}"/>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5882" b="-1"/>
          <a:stretch/>
        </p:blipFill>
        <p:spPr bwMode="auto">
          <a:xfrm>
            <a:off x="-1160061" y="10"/>
            <a:ext cx="9669642" cy="6857990"/>
          </a:xfrm>
          <a:prstGeom prst="rect">
            <a:avLst/>
          </a:prstGeom>
          <a:noFill/>
          <a:extLst>
            <a:ext uri="{909E8E84-426E-40DD-AFC4-6F175D3DCCD1}">
              <a14:hiddenFill xmlns:a14="http://schemas.microsoft.com/office/drawing/2010/main">
                <a:solidFill>
                  <a:srgbClr val="FFFFFF"/>
                </a:solidFill>
              </a14:hiddenFill>
            </a:ext>
          </a:extLst>
        </p:spPr>
      </p:pic>
      <p:sp>
        <p:nvSpPr>
          <p:cNvPr id="73" name="Rectangle 72">
            <a:extLst>
              <a:ext uri="{FF2B5EF4-FFF2-40B4-BE49-F238E27FC236}">
                <a16:creationId xmlns:a16="http://schemas.microsoft.com/office/drawing/2014/main" id="{D1EA859B-E555-4109-94F3-6700E046E0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125019" y="0"/>
            <a:ext cx="7066978"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Content Placeholder 2">
            <a:extLst>
              <a:ext uri="{FF2B5EF4-FFF2-40B4-BE49-F238E27FC236}">
                <a16:creationId xmlns:a16="http://schemas.microsoft.com/office/drawing/2014/main" id="{3054B5B9-7514-7043-A15A-A7F0E06FBB23}"/>
              </a:ext>
            </a:extLst>
          </p:cNvPr>
          <p:cNvSpPr txBox="1">
            <a:spLocks/>
          </p:cNvSpPr>
          <p:nvPr/>
        </p:nvSpPr>
        <p:spPr>
          <a:xfrm>
            <a:off x="6092954" y="259308"/>
            <a:ext cx="5873084" cy="6414448"/>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AU" sz="3200" dirty="0"/>
              <a:t>Method:</a:t>
            </a:r>
            <a:br>
              <a:rPr lang="en-AU" sz="3200" dirty="0"/>
            </a:br>
            <a:endParaRPr lang="en-AU" sz="1600" dirty="0"/>
          </a:p>
          <a:p>
            <a:pPr marL="498475" indent="-498475">
              <a:buFont typeface="+mj-lt"/>
              <a:buAutoNum type="arabicPeriod"/>
            </a:pPr>
            <a:r>
              <a:rPr lang="en-AU" sz="3000" dirty="0"/>
              <a:t>Shortlisted skills from existing resources:</a:t>
            </a:r>
          </a:p>
          <a:p>
            <a:pPr marL="890588" indent="-311150"/>
            <a:r>
              <a:rPr lang="en-AU" sz="2400" i="1" dirty="0"/>
              <a:t>Australian Curriculum Framework for Junior Doctors,</a:t>
            </a:r>
            <a:r>
              <a:rPr lang="en-AU" sz="2400" dirty="0"/>
              <a:t> CPMEC</a:t>
            </a:r>
          </a:p>
          <a:p>
            <a:pPr marL="890588" indent="-311150"/>
            <a:r>
              <a:rPr lang="en-AU" sz="2400" i="1" dirty="0" err="1"/>
              <a:t>JDocs</a:t>
            </a:r>
            <a:r>
              <a:rPr lang="en-AU" sz="2400" i="1" dirty="0"/>
              <a:t> Framework,</a:t>
            </a:r>
            <a:r>
              <a:rPr lang="en-AU" sz="2400" dirty="0"/>
              <a:t> RACS</a:t>
            </a:r>
          </a:p>
          <a:p>
            <a:pPr marL="890588" indent="-311150"/>
            <a:r>
              <a:rPr lang="en-AU" sz="2400" i="1" dirty="0"/>
              <a:t>Essential Surgical Skills,</a:t>
            </a:r>
            <a:r>
              <a:rPr lang="en-AU" sz="2400" dirty="0"/>
              <a:t> RACS</a:t>
            </a:r>
            <a:br>
              <a:rPr lang="en-AU" sz="2400" dirty="0"/>
            </a:br>
            <a:endParaRPr lang="en-AU" sz="1200" i="1" dirty="0"/>
          </a:p>
          <a:p>
            <a:pPr marL="514350" indent="-514350">
              <a:buFont typeface="+mj-lt"/>
              <a:buAutoNum type="arabicPeriod" startAt="2"/>
            </a:pPr>
            <a:r>
              <a:rPr lang="en-AU" sz="3000" dirty="0"/>
              <a:t>A5 Logbook structured according to procedural and non-procedural skills</a:t>
            </a:r>
          </a:p>
          <a:p>
            <a:pPr marL="514350" indent="-514350">
              <a:buFont typeface="+mj-lt"/>
              <a:buAutoNum type="arabicPeriod" startAt="2"/>
            </a:pPr>
            <a:r>
              <a:rPr lang="en-AU" sz="3000" dirty="0"/>
              <a:t>Endorsed by HETI and circulated to NSW interns via Prevocational Training Networks / JMO Managers</a:t>
            </a:r>
          </a:p>
        </p:txBody>
      </p:sp>
    </p:spTree>
    <p:extLst>
      <p:ext uri="{BB962C8B-B14F-4D97-AF65-F5344CB8AC3E}">
        <p14:creationId xmlns:p14="http://schemas.microsoft.com/office/powerpoint/2010/main" val="25290723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F3FB7F3D-9E42-C34E-A6DB-CA080F5037D8}"/>
              </a:ext>
            </a:extLst>
          </p:cNvPr>
          <p:cNvPicPr>
            <a:picLocks noChangeAspect="1"/>
          </p:cNvPicPr>
          <p:nvPr/>
        </p:nvPicPr>
        <p:blipFill>
          <a:blip r:embed="rId2"/>
          <a:stretch>
            <a:fillRect/>
          </a:stretch>
        </p:blipFill>
        <p:spPr>
          <a:xfrm>
            <a:off x="-7588" y="549000"/>
            <a:ext cx="4073040" cy="5760000"/>
          </a:xfrm>
          <a:prstGeom prst="rect">
            <a:avLst/>
          </a:prstGeom>
        </p:spPr>
      </p:pic>
      <p:pic>
        <p:nvPicPr>
          <p:cNvPr id="5" name="Picture 4">
            <a:extLst>
              <a:ext uri="{FF2B5EF4-FFF2-40B4-BE49-F238E27FC236}">
                <a16:creationId xmlns:a16="http://schemas.microsoft.com/office/drawing/2014/main" id="{D9284C03-12F5-AD4B-8FD9-27DFF9A5F8AD}"/>
              </a:ext>
            </a:extLst>
          </p:cNvPr>
          <p:cNvPicPr>
            <a:picLocks noChangeAspect="1"/>
          </p:cNvPicPr>
          <p:nvPr/>
        </p:nvPicPr>
        <p:blipFill>
          <a:blip r:embed="rId3"/>
          <a:stretch>
            <a:fillRect/>
          </a:stretch>
        </p:blipFill>
        <p:spPr>
          <a:xfrm>
            <a:off x="4058884" y="549000"/>
            <a:ext cx="4067666" cy="5760000"/>
          </a:xfrm>
          <a:prstGeom prst="rect">
            <a:avLst/>
          </a:prstGeom>
        </p:spPr>
      </p:pic>
      <p:pic>
        <p:nvPicPr>
          <p:cNvPr id="6" name="Picture 5">
            <a:extLst>
              <a:ext uri="{FF2B5EF4-FFF2-40B4-BE49-F238E27FC236}">
                <a16:creationId xmlns:a16="http://schemas.microsoft.com/office/drawing/2014/main" id="{045E14FA-3355-A94D-8BE2-6D90D4E90594}"/>
              </a:ext>
            </a:extLst>
          </p:cNvPr>
          <p:cNvPicPr>
            <a:picLocks noChangeAspect="1"/>
          </p:cNvPicPr>
          <p:nvPr/>
        </p:nvPicPr>
        <p:blipFill>
          <a:blip r:embed="rId4"/>
          <a:stretch>
            <a:fillRect/>
          </a:stretch>
        </p:blipFill>
        <p:spPr>
          <a:xfrm>
            <a:off x="7968523" y="549000"/>
            <a:ext cx="4080632" cy="5760000"/>
          </a:xfrm>
          <a:prstGeom prst="rect">
            <a:avLst/>
          </a:prstGeom>
        </p:spPr>
      </p:pic>
    </p:spTree>
    <p:extLst>
      <p:ext uri="{BB962C8B-B14F-4D97-AF65-F5344CB8AC3E}">
        <p14:creationId xmlns:p14="http://schemas.microsoft.com/office/powerpoint/2010/main" val="15805051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F13C74B1-5B17-4795-BED0-7140497B44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78744CF-70AE-4048-8721-2047C922234D}"/>
              </a:ext>
            </a:extLst>
          </p:cNvPr>
          <p:cNvSpPr>
            <a:spLocks noGrp="1"/>
          </p:cNvSpPr>
          <p:nvPr>
            <p:ph type="title"/>
          </p:nvPr>
        </p:nvSpPr>
        <p:spPr>
          <a:xfrm>
            <a:off x="640080" y="325369"/>
            <a:ext cx="4368602" cy="1956841"/>
          </a:xfrm>
        </p:spPr>
        <p:txBody>
          <a:bodyPr anchor="b">
            <a:normAutofit/>
          </a:bodyPr>
          <a:lstStyle/>
          <a:p>
            <a:r>
              <a:rPr lang="en-AU" sz="5400" dirty="0"/>
              <a:t>Intended Evaluation</a:t>
            </a:r>
          </a:p>
        </p:txBody>
      </p:sp>
      <p:sp>
        <p:nvSpPr>
          <p:cNvPr id="73" name="sketchy line">
            <a:extLst>
              <a:ext uri="{FF2B5EF4-FFF2-40B4-BE49-F238E27FC236}">
                <a16:creationId xmlns:a16="http://schemas.microsoft.com/office/drawing/2014/main" id="{D4974D33-8DC5-464E-8C6D-BE58F0669C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80" y="2586994"/>
            <a:ext cx="3474720" cy="18288"/>
          </a:xfrm>
          <a:custGeom>
            <a:avLst/>
            <a:gdLst>
              <a:gd name="connsiteX0" fmla="*/ 0 w 3474720"/>
              <a:gd name="connsiteY0" fmla="*/ 0 h 18288"/>
              <a:gd name="connsiteX1" fmla="*/ 694944 w 3474720"/>
              <a:gd name="connsiteY1" fmla="*/ 0 h 18288"/>
              <a:gd name="connsiteX2" fmla="*/ 1355141 w 3474720"/>
              <a:gd name="connsiteY2" fmla="*/ 0 h 18288"/>
              <a:gd name="connsiteX3" fmla="*/ 2015338 w 3474720"/>
              <a:gd name="connsiteY3" fmla="*/ 0 h 18288"/>
              <a:gd name="connsiteX4" fmla="*/ 2779776 w 3474720"/>
              <a:gd name="connsiteY4" fmla="*/ 0 h 18288"/>
              <a:gd name="connsiteX5" fmla="*/ 3474720 w 3474720"/>
              <a:gd name="connsiteY5" fmla="*/ 0 h 18288"/>
              <a:gd name="connsiteX6" fmla="*/ 3474720 w 3474720"/>
              <a:gd name="connsiteY6" fmla="*/ 18288 h 18288"/>
              <a:gd name="connsiteX7" fmla="*/ 2779776 w 3474720"/>
              <a:gd name="connsiteY7" fmla="*/ 18288 h 18288"/>
              <a:gd name="connsiteX8" fmla="*/ 2189074 w 3474720"/>
              <a:gd name="connsiteY8" fmla="*/ 18288 h 18288"/>
              <a:gd name="connsiteX9" fmla="*/ 1528877 w 3474720"/>
              <a:gd name="connsiteY9" fmla="*/ 18288 h 18288"/>
              <a:gd name="connsiteX10" fmla="*/ 868680 w 3474720"/>
              <a:gd name="connsiteY10" fmla="*/ 18288 h 18288"/>
              <a:gd name="connsiteX11" fmla="*/ 0 w 3474720"/>
              <a:gd name="connsiteY11" fmla="*/ 18288 h 18288"/>
              <a:gd name="connsiteX12" fmla="*/ 0 w 3474720"/>
              <a:gd name="connsiteY12"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474720" h="18288" fill="none" extrusionOk="0">
                <a:moveTo>
                  <a:pt x="0" y="0"/>
                </a:moveTo>
                <a:cubicBezTo>
                  <a:pt x="224454" y="-14544"/>
                  <a:pt x="495407" y="26540"/>
                  <a:pt x="694944" y="0"/>
                </a:cubicBezTo>
                <a:cubicBezTo>
                  <a:pt x="894481" y="-26540"/>
                  <a:pt x="1130063" y="24713"/>
                  <a:pt x="1355141" y="0"/>
                </a:cubicBezTo>
                <a:cubicBezTo>
                  <a:pt x="1580219" y="-24713"/>
                  <a:pt x="1820099" y="26695"/>
                  <a:pt x="2015338" y="0"/>
                </a:cubicBezTo>
                <a:cubicBezTo>
                  <a:pt x="2210577" y="-26695"/>
                  <a:pt x="2402045" y="165"/>
                  <a:pt x="2779776" y="0"/>
                </a:cubicBezTo>
                <a:cubicBezTo>
                  <a:pt x="3157507" y="-165"/>
                  <a:pt x="3286859" y="-15571"/>
                  <a:pt x="3474720" y="0"/>
                </a:cubicBezTo>
                <a:cubicBezTo>
                  <a:pt x="3474286" y="7551"/>
                  <a:pt x="3474253" y="9822"/>
                  <a:pt x="3474720" y="18288"/>
                </a:cubicBezTo>
                <a:cubicBezTo>
                  <a:pt x="3233904" y="29845"/>
                  <a:pt x="2945134" y="-5256"/>
                  <a:pt x="2779776" y="18288"/>
                </a:cubicBezTo>
                <a:cubicBezTo>
                  <a:pt x="2614418" y="41832"/>
                  <a:pt x="2339768" y="22709"/>
                  <a:pt x="2189074" y="18288"/>
                </a:cubicBezTo>
                <a:cubicBezTo>
                  <a:pt x="2038380" y="13867"/>
                  <a:pt x="1817434" y="-4947"/>
                  <a:pt x="1528877" y="18288"/>
                </a:cubicBezTo>
                <a:cubicBezTo>
                  <a:pt x="1240320" y="41523"/>
                  <a:pt x="1042447" y="37198"/>
                  <a:pt x="868680" y="18288"/>
                </a:cubicBezTo>
                <a:cubicBezTo>
                  <a:pt x="694913" y="-622"/>
                  <a:pt x="233232" y="44909"/>
                  <a:pt x="0" y="18288"/>
                </a:cubicBezTo>
                <a:cubicBezTo>
                  <a:pt x="60" y="11696"/>
                  <a:pt x="66" y="3758"/>
                  <a:pt x="0" y="0"/>
                </a:cubicBezTo>
                <a:close/>
              </a:path>
              <a:path w="3474720" h="18288" stroke="0" extrusionOk="0">
                <a:moveTo>
                  <a:pt x="0" y="0"/>
                </a:moveTo>
                <a:cubicBezTo>
                  <a:pt x="202328" y="-14716"/>
                  <a:pt x="332722" y="-11499"/>
                  <a:pt x="625450" y="0"/>
                </a:cubicBezTo>
                <a:cubicBezTo>
                  <a:pt x="918178" y="11499"/>
                  <a:pt x="1096688" y="5123"/>
                  <a:pt x="1389888" y="0"/>
                </a:cubicBezTo>
                <a:cubicBezTo>
                  <a:pt x="1683088" y="-5123"/>
                  <a:pt x="1835981" y="-14038"/>
                  <a:pt x="1980590" y="0"/>
                </a:cubicBezTo>
                <a:cubicBezTo>
                  <a:pt x="2125199" y="14038"/>
                  <a:pt x="2396099" y="-7203"/>
                  <a:pt x="2571293" y="0"/>
                </a:cubicBezTo>
                <a:cubicBezTo>
                  <a:pt x="2746487" y="7203"/>
                  <a:pt x="3041609" y="-12036"/>
                  <a:pt x="3474720" y="0"/>
                </a:cubicBezTo>
                <a:cubicBezTo>
                  <a:pt x="3474638" y="4406"/>
                  <a:pt x="3474631" y="9982"/>
                  <a:pt x="3474720" y="18288"/>
                </a:cubicBezTo>
                <a:cubicBezTo>
                  <a:pt x="3324873" y="21876"/>
                  <a:pt x="3136771" y="12587"/>
                  <a:pt x="2814523" y="18288"/>
                </a:cubicBezTo>
                <a:cubicBezTo>
                  <a:pt x="2492275" y="23989"/>
                  <a:pt x="2294402" y="47111"/>
                  <a:pt x="2154326" y="18288"/>
                </a:cubicBezTo>
                <a:cubicBezTo>
                  <a:pt x="2014250" y="-10535"/>
                  <a:pt x="1820317" y="33903"/>
                  <a:pt x="1494130" y="18288"/>
                </a:cubicBezTo>
                <a:cubicBezTo>
                  <a:pt x="1167943" y="2673"/>
                  <a:pt x="948432" y="14868"/>
                  <a:pt x="729691" y="18288"/>
                </a:cubicBezTo>
                <a:cubicBezTo>
                  <a:pt x="510950" y="21708"/>
                  <a:pt x="264032" y="24354"/>
                  <a:pt x="0" y="18288"/>
                </a:cubicBezTo>
                <a:cubicBezTo>
                  <a:pt x="189" y="14288"/>
                  <a:pt x="-703" y="3747"/>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2863741219">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9BDD9D79-598E-CB41-BE31-348F08809DB7}"/>
              </a:ext>
            </a:extLst>
          </p:cNvPr>
          <p:cNvSpPr>
            <a:spLocks noGrp="1"/>
          </p:cNvSpPr>
          <p:nvPr>
            <p:ph idx="1"/>
          </p:nvPr>
        </p:nvSpPr>
        <p:spPr>
          <a:xfrm>
            <a:off x="640080" y="2872899"/>
            <a:ext cx="4670097" cy="3320668"/>
          </a:xfrm>
        </p:spPr>
        <p:txBody>
          <a:bodyPr>
            <a:normAutofit/>
          </a:bodyPr>
          <a:lstStyle/>
          <a:p>
            <a:r>
              <a:rPr lang="en-AU" sz="2400" dirty="0"/>
              <a:t>Objective assessment of learning not feasible</a:t>
            </a:r>
          </a:p>
          <a:p>
            <a:r>
              <a:rPr lang="en-AU" sz="2400" dirty="0"/>
              <a:t>Survey in Logbook linked via QR code</a:t>
            </a:r>
            <a:r>
              <a:rPr lang="en-AU" sz="2400"/>
              <a:t>, measuring:</a:t>
            </a:r>
            <a:endParaRPr lang="en-AU" sz="2400" dirty="0"/>
          </a:p>
          <a:p>
            <a:pPr lvl="1"/>
            <a:r>
              <a:rPr lang="en-AU" sz="2000" dirty="0"/>
              <a:t>Frequency of teaching</a:t>
            </a:r>
          </a:p>
          <a:p>
            <a:pPr lvl="1"/>
            <a:r>
              <a:rPr lang="en-AU" sz="2000" dirty="0"/>
              <a:t>Type of teaching (level of teacher, formal vs informal)</a:t>
            </a:r>
          </a:p>
          <a:p>
            <a:pPr lvl="1"/>
            <a:r>
              <a:rPr lang="en-AU" sz="2000" dirty="0"/>
              <a:t>JMO satisfaction with teaching</a:t>
            </a:r>
          </a:p>
          <a:p>
            <a:pPr lvl="1"/>
            <a:r>
              <a:rPr lang="en-AU" sz="2000" dirty="0"/>
              <a:t>Confidence in surgical skills</a:t>
            </a:r>
          </a:p>
        </p:txBody>
      </p:sp>
      <p:pic>
        <p:nvPicPr>
          <p:cNvPr id="4098" name="Picture 2" descr="Surgeons working in operating room  surgical team stock pictures, royalty-free photos &amp; images">
            <a:extLst>
              <a:ext uri="{FF2B5EF4-FFF2-40B4-BE49-F238E27FC236}">
                <a16:creationId xmlns:a16="http://schemas.microsoft.com/office/drawing/2014/main" id="{2B38921C-E84D-7A47-8636-368DAEEA1BC9}"/>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1402" r="11645" b="-1"/>
          <a:stretch/>
        </p:blipFill>
        <p:spPr bwMode="auto">
          <a:xfrm>
            <a:off x="5311702" y="10"/>
            <a:ext cx="6878775" cy="6857990"/>
          </a:xfrm>
          <a:custGeom>
            <a:avLst/>
            <a:gdLst/>
            <a:ahLst/>
            <a:cxnLst/>
            <a:rect l="l" t="t" r="r" b="b"/>
            <a:pathLst>
              <a:path w="6878775" h="6858000">
                <a:moveTo>
                  <a:pt x="1102973" y="0"/>
                </a:moveTo>
                <a:lnTo>
                  <a:pt x="1160688" y="0"/>
                </a:lnTo>
                <a:lnTo>
                  <a:pt x="983189" y="331786"/>
                </a:lnTo>
                <a:cubicBezTo>
                  <a:pt x="914866" y="469145"/>
                  <a:pt x="850355" y="608712"/>
                  <a:pt x="789261" y="750263"/>
                </a:cubicBezTo>
                <a:cubicBezTo>
                  <a:pt x="774307" y="784928"/>
                  <a:pt x="759992" y="819849"/>
                  <a:pt x="745295" y="854514"/>
                </a:cubicBezTo>
                <a:cubicBezTo>
                  <a:pt x="756682" y="845393"/>
                  <a:pt x="765489" y="833492"/>
                  <a:pt x="770857" y="819975"/>
                </a:cubicBezTo>
                <a:cubicBezTo>
                  <a:pt x="879943" y="589569"/>
                  <a:pt x="999605" y="365513"/>
                  <a:pt x="1131329" y="148742"/>
                </a:cubicBezTo>
                <a:lnTo>
                  <a:pt x="1227589" y="0"/>
                </a:lnTo>
                <a:lnTo>
                  <a:pt x="6878775" y="0"/>
                </a:lnTo>
                <a:lnTo>
                  <a:pt x="6878775" y="6858000"/>
                </a:lnTo>
                <a:lnTo>
                  <a:pt x="713521" y="6858000"/>
                </a:lnTo>
                <a:lnTo>
                  <a:pt x="625642" y="6670527"/>
                </a:lnTo>
                <a:cubicBezTo>
                  <a:pt x="507232" y="6398531"/>
                  <a:pt x="403083" y="6118381"/>
                  <a:pt x="312785" y="5830359"/>
                </a:cubicBezTo>
                <a:cubicBezTo>
                  <a:pt x="278149" y="5719759"/>
                  <a:pt x="248879" y="5607635"/>
                  <a:pt x="212198" y="5480401"/>
                </a:cubicBezTo>
                <a:cubicBezTo>
                  <a:pt x="212208" y="5491601"/>
                  <a:pt x="212803" y="5502788"/>
                  <a:pt x="213988" y="5513923"/>
                </a:cubicBezTo>
                <a:cubicBezTo>
                  <a:pt x="264089" y="5723695"/>
                  <a:pt x="307290" y="5935370"/>
                  <a:pt x="365826" y="6142729"/>
                </a:cubicBezTo>
                <a:cubicBezTo>
                  <a:pt x="433152" y="6380817"/>
                  <a:pt x="510068" y="6614016"/>
                  <a:pt x="597975" y="6841549"/>
                </a:cubicBezTo>
                <a:lnTo>
                  <a:pt x="604824" y="6858000"/>
                </a:lnTo>
                <a:lnTo>
                  <a:pt x="552056" y="6858000"/>
                </a:lnTo>
                <a:lnTo>
                  <a:pt x="539576" y="6828295"/>
                </a:lnTo>
                <a:cubicBezTo>
                  <a:pt x="380597" y="6414594"/>
                  <a:pt x="260223" y="5988893"/>
                  <a:pt x="171555" y="5552906"/>
                </a:cubicBezTo>
                <a:cubicBezTo>
                  <a:pt x="91163" y="5157998"/>
                  <a:pt x="43746" y="4758899"/>
                  <a:pt x="12305" y="4357388"/>
                </a:cubicBezTo>
                <a:cubicBezTo>
                  <a:pt x="-14281" y="4013908"/>
                  <a:pt x="4507" y="3672965"/>
                  <a:pt x="46684" y="3331516"/>
                </a:cubicBezTo>
                <a:cubicBezTo>
                  <a:pt x="127203" y="2664286"/>
                  <a:pt x="277819" y="2007265"/>
                  <a:pt x="496065" y="1371196"/>
                </a:cubicBezTo>
                <a:cubicBezTo>
                  <a:pt x="636273" y="966066"/>
                  <a:pt x="800445" y="573253"/>
                  <a:pt x="995723" y="196614"/>
                </a:cubicBezTo>
                <a:close/>
              </a:path>
            </a:pathLst>
          </a:cu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456900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AC4A30-EEE8-B247-B701-5B113058B302}"/>
              </a:ext>
            </a:extLst>
          </p:cNvPr>
          <p:cNvSpPr>
            <a:spLocks noGrp="1"/>
          </p:cNvSpPr>
          <p:nvPr>
            <p:ph type="title"/>
          </p:nvPr>
        </p:nvSpPr>
        <p:spPr/>
        <p:txBody>
          <a:bodyPr/>
          <a:lstStyle/>
          <a:p>
            <a:endParaRPr lang="en-AU"/>
          </a:p>
        </p:txBody>
      </p:sp>
      <p:sp>
        <p:nvSpPr>
          <p:cNvPr id="3" name="Content Placeholder 2">
            <a:extLst>
              <a:ext uri="{FF2B5EF4-FFF2-40B4-BE49-F238E27FC236}">
                <a16:creationId xmlns:a16="http://schemas.microsoft.com/office/drawing/2014/main" id="{3164191A-0AB4-BE4A-83D2-193DA21706CE}"/>
              </a:ext>
            </a:extLst>
          </p:cNvPr>
          <p:cNvSpPr>
            <a:spLocks noGrp="1"/>
          </p:cNvSpPr>
          <p:nvPr>
            <p:ph idx="1"/>
          </p:nvPr>
        </p:nvSpPr>
        <p:spPr/>
        <p:txBody>
          <a:bodyPr/>
          <a:lstStyle/>
          <a:p>
            <a:endParaRPr lang="en-AU"/>
          </a:p>
        </p:txBody>
      </p:sp>
      <p:pic>
        <p:nvPicPr>
          <p:cNvPr id="4" name="Picture 3">
            <a:extLst>
              <a:ext uri="{FF2B5EF4-FFF2-40B4-BE49-F238E27FC236}">
                <a16:creationId xmlns:a16="http://schemas.microsoft.com/office/drawing/2014/main" id="{DAB77CC7-37E0-DC4B-B045-13D5A7CF423B}"/>
              </a:ext>
            </a:extLst>
          </p:cNvPr>
          <p:cNvPicPr>
            <a:picLocks noChangeAspect="1"/>
          </p:cNvPicPr>
          <p:nvPr/>
        </p:nvPicPr>
        <p:blipFill>
          <a:blip r:embed="rId2"/>
          <a:stretch>
            <a:fillRect/>
          </a:stretch>
        </p:blipFill>
        <p:spPr>
          <a:xfrm>
            <a:off x="0" y="1134676"/>
            <a:ext cx="12192000" cy="4588647"/>
          </a:xfrm>
          <a:prstGeom prst="rect">
            <a:avLst/>
          </a:prstGeom>
        </p:spPr>
      </p:pic>
    </p:spTree>
    <p:extLst>
      <p:ext uri="{BB962C8B-B14F-4D97-AF65-F5344CB8AC3E}">
        <p14:creationId xmlns:p14="http://schemas.microsoft.com/office/powerpoint/2010/main" val="27079984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a:extLst>
              <a:ext uri="{FF2B5EF4-FFF2-40B4-BE49-F238E27FC236}">
                <a16:creationId xmlns:a16="http://schemas.microsoft.com/office/drawing/2014/main" id="{712FF176-B959-CE4B-974D-800FB99664D0}"/>
              </a:ext>
            </a:extLst>
          </p:cNvPr>
          <p:cNvGraphicFramePr/>
          <p:nvPr>
            <p:extLst>
              <p:ext uri="{D42A27DB-BD31-4B8C-83A1-F6EECF244321}">
                <p14:modId xmlns:p14="http://schemas.microsoft.com/office/powerpoint/2010/main" val="2943375704"/>
              </p:ext>
            </p:extLst>
          </p:nvPr>
        </p:nvGraphicFramePr>
        <p:xfrm>
          <a:off x="1119265" y="86193"/>
          <a:ext cx="9953469" cy="2998033"/>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Chart 4">
            <a:extLst>
              <a:ext uri="{FF2B5EF4-FFF2-40B4-BE49-F238E27FC236}">
                <a16:creationId xmlns:a16="http://schemas.microsoft.com/office/drawing/2014/main" id="{5F0A6009-DB7C-B841-8D2E-CC048CB67D88}"/>
              </a:ext>
            </a:extLst>
          </p:cNvPr>
          <p:cNvGraphicFramePr/>
          <p:nvPr>
            <p:extLst>
              <p:ext uri="{D42A27DB-BD31-4B8C-83A1-F6EECF244321}">
                <p14:modId xmlns:p14="http://schemas.microsoft.com/office/powerpoint/2010/main" val="1828909073"/>
              </p:ext>
            </p:extLst>
          </p:nvPr>
        </p:nvGraphicFramePr>
        <p:xfrm>
          <a:off x="1119266" y="3241621"/>
          <a:ext cx="9953468" cy="377294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4464759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04812C46-200A-4DEB-A05E-3ED6C68C23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122" name="Picture 2" descr="Surgical excellence at it’s best Shot of two surgeons analyzing a patient’s medical scans during surgery surgical team stock pictures, royalty-free photos &amp; images">
            <a:extLst>
              <a:ext uri="{FF2B5EF4-FFF2-40B4-BE49-F238E27FC236}">
                <a16:creationId xmlns:a16="http://schemas.microsoft.com/office/drawing/2014/main" id="{8AFD82E1-1C95-F743-B982-E67DC6E48F9F}"/>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872" r="6594"/>
          <a:stretch/>
        </p:blipFill>
        <p:spPr bwMode="auto">
          <a:xfrm flipH="1">
            <a:off x="-1049312" y="0"/>
            <a:ext cx="9593704" cy="6857990"/>
          </a:xfrm>
          <a:prstGeom prst="rect">
            <a:avLst/>
          </a:prstGeom>
          <a:noFill/>
          <a:extLst>
            <a:ext uri="{909E8E84-426E-40DD-AFC4-6F175D3DCCD1}">
              <a14:hiddenFill xmlns:a14="http://schemas.microsoft.com/office/drawing/2010/main">
                <a:solidFill>
                  <a:srgbClr val="FFFFFF"/>
                </a:solidFill>
              </a14:hiddenFill>
            </a:ext>
          </a:extLst>
        </p:spPr>
      </p:pic>
      <p:sp>
        <p:nvSpPr>
          <p:cNvPr id="73" name="Rectangle 72">
            <a:extLst>
              <a:ext uri="{FF2B5EF4-FFF2-40B4-BE49-F238E27FC236}">
                <a16:creationId xmlns:a16="http://schemas.microsoft.com/office/drawing/2014/main" id="{D1EA859B-E555-4109-94F3-6700E046E0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125019" y="0"/>
            <a:ext cx="7066978"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CAEABBE0-4B46-B14A-A3EB-5C694E6ACFA4}"/>
              </a:ext>
            </a:extLst>
          </p:cNvPr>
          <p:cNvSpPr>
            <a:spLocks noGrp="1"/>
          </p:cNvSpPr>
          <p:nvPr>
            <p:ph type="title"/>
          </p:nvPr>
        </p:nvSpPr>
        <p:spPr>
          <a:xfrm>
            <a:off x="7315124" y="614597"/>
            <a:ext cx="3717708" cy="864068"/>
          </a:xfrm>
        </p:spPr>
        <p:txBody>
          <a:bodyPr>
            <a:normAutofit/>
          </a:bodyPr>
          <a:lstStyle/>
          <a:p>
            <a:r>
              <a:rPr lang="en-AU" sz="4000" dirty="0"/>
              <a:t>Conclusions</a:t>
            </a:r>
          </a:p>
        </p:txBody>
      </p:sp>
      <p:sp>
        <p:nvSpPr>
          <p:cNvPr id="3" name="Content Placeholder 2">
            <a:extLst>
              <a:ext uri="{FF2B5EF4-FFF2-40B4-BE49-F238E27FC236}">
                <a16:creationId xmlns:a16="http://schemas.microsoft.com/office/drawing/2014/main" id="{98CD40FD-DFB8-414A-BA1F-18A2760A156B}"/>
              </a:ext>
            </a:extLst>
          </p:cNvPr>
          <p:cNvSpPr>
            <a:spLocks noGrp="1"/>
          </p:cNvSpPr>
          <p:nvPr>
            <p:ph idx="1"/>
          </p:nvPr>
        </p:nvSpPr>
        <p:spPr>
          <a:xfrm>
            <a:off x="7216038" y="1768840"/>
            <a:ext cx="4648899" cy="4438104"/>
          </a:xfrm>
        </p:spPr>
        <p:txBody>
          <a:bodyPr>
            <a:normAutofit/>
          </a:bodyPr>
          <a:lstStyle/>
          <a:p>
            <a:r>
              <a:rPr lang="en-AU" sz="2400" dirty="0"/>
              <a:t>Survey response rates restricted the external validity and reliability of results.</a:t>
            </a:r>
          </a:p>
          <a:p>
            <a:r>
              <a:rPr lang="en-AU" sz="2400" dirty="0"/>
              <a:t>Nevertheless, a logbook of learning objectives may help JMOs identify and attain learning goals during surgical rotations.</a:t>
            </a:r>
          </a:p>
          <a:p>
            <a:r>
              <a:rPr lang="en-AU" sz="2400" dirty="0"/>
              <a:t>Surgical supervisors may also use the logbook to assess JMO performance and guide teaching.</a:t>
            </a:r>
          </a:p>
        </p:txBody>
      </p:sp>
    </p:spTree>
    <p:extLst>
      <p:ext uri="{BB962C8B-B14F-4D97-AF65-F5344CB8AC3E}">
        <p14:creationId xmlns:p14="http://schemas.microsoft.com/office/powerpoint/2010/main" val="419234834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495</TotalTime>
  <Words>271</Words>
  <Application>Microsoft Macintosh PowerPoint</Application>
  <PresentationFormat>Widescreen</PresentationFormat>
  <Paragraphs>30</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Times New Roman</vt:lpstr>
      <vt:lpstr>Office Theme</vt:lpstr>
      <vt:lpstr>A Surgical Skills Logbook for JMOs:  A Quality Improvement initiative</vt:lpstr>
      <vt:lpstr>Issue:  JMO education on surgical rotations is highly variable in both volume and quality.</vt:lpstr>
      <vt:lpstr>Intervention:  A logbook of surgical skills, to help JMOs identify and attain learning goals for a surgical rotation.</vt:lpstr>
      <vt:lpstr>PowerPoint Presentation</vt:lpstr>
      <vt:lpstr>PowerPoint Presentation</vt:lpstr>
      <vt:lpstr>Intended Evaluation</vt:lpstr>
      <vt:lpstr>PowerPoint Presentation</vt:lpstr>
      <vt:lpstr>PowerPoint Presentation</vt:lpstr>
      <vt:lpstr>Conclusions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Surgical Skills Logbook for JMOs:  A Quality Improvement initiative</dc:title>
  <dc:creator>Avinesh Chelliah</dc:creator>
  <cp:lastModifiedBy>Avinesh Chelliah</cp:lastModifiedBy>
  <cp:revision>10</cp:revision>
  <dcterms:created xsi:type="dcterms:W3CDTF">2021-12-08T05:30:40Z</dcterms:created>
  <dcterms:modified xsi:type="dcterms:W3CDTF">2021-12-09T04:10:08Z</dcterms:modified>
</cp:coreProperties>
</file>