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3"/>
  </p:notesMasterIdLst>
  <p:sldIdLst>
    <p:sldId id="256" r:id="rId2"/>
    <p:sldId id="259" r:id="rId3"/>
    <p:sldId id="258" r:id="rId4"/>
    <p:sldId id="261" r:id="rId5"/>
    <p:sldId id="257" r:id="rId6"/>
    <p:sldId id="266" r:id="rId7"/>
    <p:sldId id="262" r:id="rId8"/>
    <p:sldId id="263" r:id="rId9"/>
    <p:sldId id="265" r:id="rId10"/>
    <p:sldId id="268" r:id="rId11"/>
    <p:sldId id="267" r:id="rId12"/>
    <p:sldId id="280" r:id="rId13"/>
    <p:sldId id="281" r:id="rId14"/>
    <p:sldId id="264" r:id="rId15"/>
    <p:sldId id="278" r:id="rId16"/>
    <p:sldId id="277" r:id="rId17"/>
    <p:sldId id="276" r:id="rId18"/>
    <p:sldId id="269" r:id="rId19"/>
    <p:sldId id="284" r:id="rId20"/>
    <p:sldId id="283" r:id="rId21"/>
    <p:sldId id="271" r:id="rId22"/>
    <p:sldId id="272" r:id="rId23"/>
    <p:sldId id="285" r:id="rId24"/>
    <p:sldId id="286" r:id="rId25"/>
    <p:sldId id="287" r:id="rId26"/>
    <p:sldId id="288" r:id="rId27"/>
    <p:sldId id="289" r:id="rId28"/>
    <p:sldId id="291" r:id="rId29"/>
    <p:sldId id="290" r:id="rId30"/>
    <p:sldId id="292" r:id="rId31"/>
    <p:sldId id="273" r:id="rId32"/>
    <p:sldId id="297" r:id="rId33"/>
    <p:sldId id="296" r:id="rId34"/>
    <p:sldId id="298" r:id="rId35"/>
    <p:sldId id="275" r:id="rId36"/>
    <p:sldId id="274" r:id="rId37"/>
    <p:sldId id="293" r:id="rId38"/>
    <p:sldId id="299" r:id="rId39"/>
    <p:sldId id="300" r:id="rId40"/>
    <p:sldId id="294" r:id="rId41"/>
    <p:sldId id="29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4" autoAdjust="0"/>
  </p:normalViewPr>
  <p:slideViewPr>
    <p:cSldViewPr snapToGrid="0">
      <p:cViewPr varScale="1">
        <p:scale>
          <a:sx n="96" d="100"/>
          <a:sy n="96" d="100"/>
        </p:scale>
        <p:origin x="11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7D9B8-08D9-0B49-859D-80E5F2DB40F1}" type="doc">
      <dgm:prSet loTypeId="urn:microsoft.com/office/officeart/2005/8/layout/hProcess4" loCatId="" qsTypeId="urn:microsoft.com/office/officeart/2005/8/quickstyle/simple1" qsCatId="simple" csTypeId="urn:microsoft.com/office/officeart/2005/8/colors/accent1_2" csCatId="accent1" phldr="1"/>
      <dgm:spPr/>
    </dgm:pt>
    <dgm:pt modelId="{5FC067E2-D35E-DA48-BD50-9A2E3CEEB9F4}">
      <dgm:prSet phldrT="[Text]" custT="1"/>
      <dgm:spPr/>
      <dgm:t>
        <a:bodyPr/>
        <a:lstStyle/>
        <a:p>
          <a:r>
            <a:rPr lang="en-US" sz="3200" dirty="0"/>
            <a:t>SIRS</a:t>
          </a:r>
          <a:endParaRPr lang="en-US" sz="1800" dirty="0"/>
        </a:p>
      </dgm:t>
    </dgm:pt>
    <dgm:pt modelId="{3D9E0B0B-7CAE-1549-BA0F-0E8AEFD9E731}" type="parTrans" cxnId="{1C13A843-8AF9-0440-A4A2-5CEAFF501262}">
      <dgm:prSet/>
      <dgm:spPr/>
      <dgm:t>
        <a:bodyPr/>
        <a:lstStyle/>
        <a:p>
          <a:endParaRPr lang="en-US"/>
        </a:p>
      </dgm:t>
    </dgm:pt>
    <dgm:pt modelId="{536B9494-594C-CD45-9642-FF1379A3BCCE}" type="sibTrans" cxnId="{1C13A843-8AF9-0440-A4A2-5CEAFF501262}">
      <dgm:prSet/>
      <dgm:spPr/>
      <dgm:t>
        <a:bodyPr/>
        <a:lstStyle/>
        <a:p>
          <a:endParaRPr lang="en-US"/>
        </a:p>
      </dgm:t>
    </dgm:pt>
    <dgm:pt modelId="{0DEB5C4C-5855-504D-A9B6-836BAB5FD34A}">
      <dgm:prSet phldrT="[Text]" custT="1"/>
      <dgm:spPr/>
      <dgm:t>
        <a:bodyPr/>
        <a:lstStyle/>
        <a:p>
          <a:r>
            <a:rPr lang="en-US" sz="3200" dirty="0"/>
            <a:t>Sepsis</a:t>
          </a:r>
          <a:r>
            <a:rPr lang="en-US" sz="1800" dirty="0"/>
            <a:t> </a:t>
          </a:r>
        </a:p>
      </dgm:t>
    </dgm:pt>
    <dgm:pt modelId="{15B50A0D-3FED-DE48-A022-AB78F4DB2420}" type="parTrans" cxnId="{7DA2A572-25BD-6442-91C2-F50A12D7B37A}">
      <dgm:prSet/>
      <dgm:spPr/>
      <dgm:t>
        <a:bodyPr/>
        <a:lstStyle/>
        <a:p>
          <a:endParaRPr lang="en-US"/>
        </a:p>
      </dgm:t>
    </dgm:pt>
    <dgm:pt modelId="{F2504B31-87BA-9E48-B7C5-5610CBF75643}" type="sibTrans" cxnId="{7DA2A572-25BD-6442-91C2-F50A12D7B37A}">
      <dgm:prSet/>
      <dgm:spPr/>
      <dgm:t>
        <a:bodyPr/>
        <a:lstStyle/>
        <a:p>
          <a:endParaRPr lang="en-US"/>
        </a:p>
      </dgm:t>
    </dgm:pt>
    <dgm:pt modelId="{DF2AF1CB-9220-7543-B5FD-27875AC0FEF7}">
      <dgm:prSet phldrT="[Text]" custT="1"/>
      <dgm:spPr/>
      <dgm:t>
        <a:bodyPr/>
        <a:lstStyle/>
        <a:p>
          <a:r>
            <a:rPr lang="en-US" sz="3200" dirty="0"/>
            <a:t>Severe Sepsis</a:t>
          </a:r>
        </a:p>
      </dgm:t>
    </dgm:pt>
    <dgm:pt modelId="{6331259F-F966-A849-8C04-19B32251A6BA}" type="parTrans" cxnId="{21FC2299-928B-164C-B31F-882E2DB21912}">
      <dgm:prSet/>
      <dgm:spPr/>
      <dgm:t>
        <a:bodyPr/>
        <a:lstStyle/>
        <a:p>
          <a:endParaRPr lang="en-US"/>
        </a:p>
      </dgm:t>
    </dgm:pt>
    <dgm:pt modelId="{6C306DCD-01DB-764E-923F-6EEF43339F6E}" type="sibTrans" cxnId="{21FC2299-928B-164C-B31F-882E2DB21912}">
      <dgm:prSet/>
      <dgm:spPr/>
      <dgm:t>
        <a:bodyPr/>
        <a:lstStyle/>
        <a:p>
          <a:endParaRPr lang="en-US"/>
        </a:p>
      </dgm:t>
    </dgm:pt>
    <dgm:pt modelId="{AD728B25-6586-8C40-80E8-B11380365267}">
      <dgm:prSet phldrT="[Text]" custT="1"/>
      <dgm:spPr/>
      <dgm:t>
        <a:bodyPr/>
        <a:lstStyle/>
        <a:p>
          <a:r>
            <a:rPr lang="en-US" sz="3200" dirty="0"/>
            <a:t>Septic Shock</a:t>
          </a:r>
        </a:p>
      </dgm:t>
    </dgm:pt>
    <dgm:pt modelId="{975CCDC4-7CCC-1344-BDFD-51F04437518B}" type="parTrans" cxnId="{EE7C100A-ECD6-7B48-BEC3-4229940D24AE}">
      <dgm:prSet/>
      <dgm:spPr/>
      <dgm:t>
        <a:bodyPr/>
        <a:lstStyle/>
        <a:p>
          <a:endParaRPr lang="en-US"/>
        </a:p>
      </dgm:t>
    </dgm:pt>
    <dgm:pt modelId="{424BA9DB-812E-4A45-A258-1126ACC8BB7B}" type="sibTrans" cxnId="{EE7C100A-ECD6-7B48-BEC3-4229940D24AE}">
      <dgm:prSet/>
      <dgm:spPr/>
      <dgm:t>
        <a:bodyPr/>
        <a:lstStyle/>
        <a:p>
          <a:endParaRPr lang="en-US"/>
        </a:p>
      </dgm:t>
    </dgm:pt>
    <dgm:pt modelId="{2E7881D0-A716-3B4F-9691-5921FB0DA5BE}">
      <dgm:prSet phldrT="[Text]"/>
      <dgm:spPr/>
      <dgm:t>
        <a:bodyPr/>
        <a:lstStyle/>
        <a:p>
          <a:r>
            <a:rPr lang="en-US" dirty="0"/>
            <a:t>HR&gt;100</a:t>
          </a:r>
        </a:p>
      </dgm:t>
    </dgm:pt>
    <dgm:pt modelId="{C72325EE-FD38-F745-88F2-50454BE8396B}" type="parTrans" cxnId="{E3BF7F0F-991D-B04C-918E-E6E1CD9D2675}">
      <dgm:prSet/>
      <dgm:spPr/>
      <dgm:t>
        <a:bodyPr/>
        <a:lstStyle/>
        <a:p>
          <a:endParaRPr lang="en-US"/>
        </a:p>
      </dgm:t>
    </dgm:pt>
    <dgm:pt modelId="{B9793662-5FE1-2F4E-A6C2-31D571120E69}" type="sibTrans" cxnId="{E3BF7F0F-991D-B04C-918E-E6E1CD9D2675}">
      <dgm:prSet/>
      <dgm:spPr/>
      <dgm:t>
        <a:bodyPr/>
        <a:lstStyle/>
        <a:p>
          <a:endParaRPr lang="en-US"/>
        </a:p>
      </dgm:t>
    </dgm:pt>
    <dgm:pt modelId="{2D99258C-6850-D44A-A4D9-50A2912BD8E4}">
      <dgm:prSet phldrT="[Text]"/>
      <dgm:spPr/>
      <dgm:t>
        <a:bodyPr/>
        <a:lstStyle/>
        <a:p>
          <a:r>
            <a:rPr lang="en-US" dirty="0"/>
            <a:t>RR&gt;20</a:t>
          </a:r>
        </a:p>
      </dgm:t>
    </dgm:pt>
    <dgm:pt modelId="{00EDE2E1-1B7C-F544-9EBB-7BB02037DF42}" type="parTrans" cxnId="{F284AD3D-712C-5240-92B1-63C10EF0AABD}">
      <dgm:prSet/>
      <dgm:spPr/>
      <dgm:t>
        <a:bodyPr/>
        <a:lstStyle/>
        <a:p>
          <a:endParaRPr lang="en-US"/>
        </a:p>
      </dgm:t>
    </dgm:pt>
    <dgm:pt modelId="{6646FCDA-BC86-C141-9388-D32F6CBF38FB}" type="sibTrans" cxnId="{F284AD3D-712C-5240-92B1-63C10EF0AABD}">
      <dgm:prSet/>
      <dgm:spPr/>
      <dgm:t>
        <a:bodyPr/>
        <a:lstStyle/>
        <a:p>
          <a:endParaRPr lang="en-US"/>
        </a:p>
      </dgm:t>
    </dgm:pt>
    <dgm:pt modelId="{006BCAC3-492D-624F-82E9-717970DD1939}">
      <dgm:prSet phldrT="[Text]"/>
      <dgm:spPr/>
      <dgm:t>
        <a:bodyPr/>
        <a:lstStyle/>
        <a:p>
          <a:r>
            <a:rPr lang="en-US" dirty="0"/>
            <a:t>T &gt; 38 or &lt; 35.5 F</a:t>
          </a:r>
        </a:p>
      </dgm:t>
    </dgm:pt>
    <dgm:pt modelId="{78BB1EEB-7DC4-DC4F-B275-4511FE6F2E57}" type="parTrans" cxnId="{51AF197B-6EA2-AC43-970F-E64665B8F216}">
      <dgm:prSet/>
      <dgm:spPr/>
      <dgm:t>
        <a:bodyPr/>
        <a:lstStyle/>
        <a:p>
          <a:endParaRPr lang="en-US"/>
        </a:p>
      </dgm:t>
    </dgm:pt>
    <dgm:pt modelId="{B2C70D0F-3A85-D942-B75A-D780DE940040}" type="sibTrans" cxnId="{51AF197B-6EA2-AC43-970F-E64665B8F216}">
      <dgm:prSet/>
      <dgm:spPr/>
      <dgm:t>
        <a:bodyPr/>
        <a:lstStyle/>
        <a:p>
          <a:endParaRPr lang="en-US"/>
        </a:p>
      </dgm:t>
    </dgm:pt>
    <dgm:pt modelId="{1C4DD6FE-9A50-0146-B39D-B2B206971AE4}">
      <dgm:prSet phldrT="[Text]"/>
      <dgm:spPr/>
      <dgm:t>
        <a:bodyPr/>
        <a:lstStyle/>
        <a:p>
          <a:r>
            <a:rPr lang="en-US" dirty="0"/>
            <a:t>Abnormal WBC count</a:t>
          </a:r>
        </a:p>
      </dgm:t>
    </dgm:pt>
    <dgm:pt modelId="{CE96D057-8592-DF47-9882-71EC44DF204E}" type="parTrans" cxnId="{8EECF244-2F6A-5340-AC4E-60B45E3CC046}">
      <dgm:prSet/>
      <dgm:spPr/>
      <dgm:t>
        <a:bodyPr/>
        <a:lstStyle/>
        <a:p>
          <a:endParaRPr lang="en-US"/>
        </a:p>
      </dgm:t>
    </dgm:pt>
    <dgm:pt modelId="{8905ABBC-187D-E940-B290-4461FE2CD91A}" type="sibTrans" cxnId="{8EECF244-2F6A-5340-AC4E-60B45E3CC046}">
      <dgm:prSet/>
      <dgm:spPr/>
      <dgm:t>
        <a:bodyPr/>
        <a:lstStyle/>
        <a:p>
          <a:endParaRPr lang="en-US"/>
        </a:p>
      </dgm:t>
    </dgm:pt>
    <dgm:pt modelId="{6835D6FF-4581-294B-BCA6-A8A7E00CFF0A}">
      <dgm:prSet phldrT="[Text]"/>
      <dgm:spPr/>
      <dgm:t>
        <a:bodyPr/>
        <a:lstStyle/>
        <a:p>
          <a:r>
            <a:rPr lang="en-US" dirty="0"/>
            <a:t>Low pCO</a:t>
          </a:r>
          <a:r>
            <a:rPr lang="en-US" baseline="-25000" dirty="0"/>
            <a:t>2</a:t>
          </a:r>
          <a:r>
            <a:rPr lang="en-US" dirty="0"/>
            <a:t> </a:t>
          </a:r>
        </a:p>
      </dgm:t>
    </dgm:pt>
    <dgm:pt modelId="{430EA6C7-A8DD-9543-AB07-A1D97CE3A805}" type="parTrans" cxnId="{AF668B6B-3DC6-F04A-B39C-DE9CCB5DF7BC}">
      <dgm:prSet/>
      <dgm:spPr/>
      <dgm:t>
        <a:bodyPr/>
        <a:lstStyle/>
        <a:p>
          <a:endParaRPr lang="en-US"/>
        </a:p>
      </dgm:t>
    </dgm:pt>
    <dgm:pt modelId="{72FB6808-1318-3845-AA41-23A2EACB53E3}" type="sibTrans" cxnId="{AF668B6B-3DC6-F04A-B39C-DE9CCB5DF7BC}">
      <dgm:prSet/>
      <dgm:spPr/>
      <dgm:t>
        <a:bodyPr/>
        <a:lstStyle/>
        <a:p>
          <a:endParaRPr lang="en-US"/>
        </a:p>
      </dgm:t>
    </dgm:pt>
    <dgm:pt modelId="{B69CFCA4-5EB6-F14E-8160-512BDC45744B}">
      <dgm:prSet phldrT="[Text]" custT="1"/>
      <dgm:spPr/>
      <dgm:t>
        <a:bodyPr/>
        <a:lstStyle/>
        <a:p>
          <a:pPr algn="ctr">
            <a:buFontTx/>
            <a:buNone/>
          </a:pPr>
          <a:r>
            <a:rPr lang="en-US" sz="1900" dirty="0"/>
            <a:t>2 SIRS criteria</a:t>
          </a:r>
        </a:p>
      </dgm:t>
    </dgm:pt>
    <dgm:pt modelId="{259C8116-D7D0-5F42-BF16-76F1046D3461}" type="parTrans" cxnId="{420E4293-E795-754A-82CE-0FF39B3C71E3}">
      <dgm:prSet/>
      <dgm:spPr/>
      <dgm:t>
        <a:bodyPr/>
        <a:lstStyle/>
        <a:p>
          <a:endParaRPr lang="en-US"/>
        </a:p>
      </dgm:t>
    </dgm:pt>
    <dgm:pt modelId="{36237144-A6AC-7E42-A77B-033EA73A7549}" type="sibTrans" cxnId="{420E4293-E795-754A-82CE-0FF39B3C71E3}">
      <dgm:prSet/>
      <dgm:spPr/>
      <dgm:t>
        <a:bodyPr/>
        <a:lstStyle/>
        <a:p>
          <a:endParaRPr lang="en-US"/>
        </a:p>
      </dgm:t>
    </dgm:pt>
    <dgm:pt modelId="{AFD89585-A7BD-9B43-97E6-CB73F296DFBA}">
      <dgm:prSet phldrT="[Text]" custT="1"/>
      <dgm:spPr/>
      <dgm:t>
        <a:bodyPr/>
        <a:lstStyle/>
        <a:p>
          <a:pPr algn="ctr">
            <a:buFontTx/>
            <a:buNone/>
          </a:pPr>
          <a:r>
            <a:rPr lang="en-US" sz="1900" dirty="0"/>
            <a:t>Infection</a:t>
          </a:r>
        </a:p>
      </dgm:t>
    </dgm:pt>
    <dgm:pt modelId="{2528F9B0-BA4E-174E-83EB-DF2AE8FCEB9A}" type="parTrans" cxnId="{D0DF5522-3C19-A743-9BDE-B610AC60F58C}">
      <dgm:prSet/>
      <dgm:spPr/>
      <dgm:t>
        <a:bodyPr/>
        <a:lstStyle/>
        <a:p>
          <a:endParaRPr lang="en-US"/>
        </a:p>
      </dgm:t>
    </dgm:pt>
    <dgm:pt modelId="{BA3FEE34-6FB4-C741-95A6-84D026FBA6EF}" type="sibTrans" cxnId="{D0DF5522-3C19-A743-9BDE-B610AC60F58C}">
      <dgm:prSet/>
      <dgm:spPr/>
      <dgm:t>
        <a:bodyPr/>
        <a:lstStyle/>
        <a:p>
          <a:endParaRPr lang="en-US"/>
        </a:p>
      </dgm:t>
    </dgm:pt>
    <dgm:pt modelId="{61670D67-79FB-4F4F-8B63-189CA1D7F7C6}">
      <dgm:prSet phldrT="[Text]" custT="1"/>
      <dgm:spPr/>
      <dgm:t>
        <a:bodyPr/>
        <a:lstStyle/>
        <a:p>
          <a:pPr algn="ctr">
            <a:buFontTx/>
            <a:buNone/>
          </a:pPr>
          <a:r>
            <a:rPr lang="en-US" sz="1900" dirty="0"/>
            <a:t>+</a:t>
          </a:r>
        </a:p>
      </dgm:t>
    </dgm:pt>
    <dgm:pt modelId="{61B7D07B-CEEB-9F4A-8636-DAAECBB6E6F8}" type="parTrans" cxnId="{1599C3E4-8065-6E41-B404-EB8E73EBDC5B}">
      <dgm:prSet/>
      <dgm:spPr/>
      <dgm:t>
        <a:bodyPr/>
        <a:lstStyle/>
        <a:p>
          <a:endParaRPr lang="en-US"/>
        </a:p>
      </dgm:t>
    </dgm:pt>
    <dgm:pt modelId="{A8CA29E6-8662-3446-8ECF-684111AB78A8}" type="sibTrans" cxnId="{1599C3E4-8065-6E41-B404-EB8E73EBDC5B}">
      <dgm:prSet/>
      <dgm:spPr/>
      <dgm:t>
        <a:bodyPr/>
        <a:lstStyle/>
        <a:p>
          <a:endParaRPr lang="en-US"/>
        </a:p>
      </dgm:t>
    </dgm:pt>
    <dgm:pt modelId="{90CD658B-77C2-E34B-82B2-914B048CCAD5}">
      <dgm:prSet custT="1"/>
      <dgm:spPr/>
      <dgm:t>
        <a:bodyPr/>
        <a:lstStyle/>
        <a:p>
          <a:pPr algn="ctr">
            <a:buFontTx/>
            <a:buNone/>
          </a:pPr>
          <a:r>
            <a:rPr lang="en-US" sz="1900" dirty="0"/>
            <a:t>Sepsis </a:t>
          </a:r>
        </a:p>
      </dgm:t>
    </dgm:pt>
    <dgm:pt modelId="{675780B5-ACD8-EA44-9AE6-0783014079AA}" type="parTrans" cxnId="{43759E96-3C6F-F04E-BCD8-77ED7C3491AF}">
      <dgm:prSet/>
      <dgm:spPr/>
      <dgm:t>
        <a:bodyPr/>
        <a:lstStyle/>
        <a:p>
          <a:endParaRPr lang="en-US"/>
        </a:p>
      </dgm:t>
    </dgm:pt>
    <dgm:pt modelId="{6293A525-3F73-A942-BB2D-0861BFBF9E48}" type="sibTrans" cxnId="{43759E96-3C6F-F04E-BCD8-77ED7C3491AF}">
      <dgm:prSet/>
      <dgm:spPr/>
      <dgm:t>
        <a:bodyPr/>
        <a:lstStyle/>
        <a:p>
          <a:endParaRPr lang="en-US"/>
        </a:p>
      </dgm:t>
    </dgm:pt>
    <dgm:pt modelId="{1A3B8B98-A712-1F43-8CC1-593A3781A63B}">
      <dgm:prSet custT="1"/>
      <dgm:spPr/>
      <dgm:t>
        <a:bodyPr/>
        <a:lstStyle/>
        <a:p>
          <a:pPr algn="ctr">
            <a:buFontTx/>
            <a:buNone/>
          </a:pPr>
          <a:r>
            <a:rPr lang="en-US" sz="1900" dirty="0"/>
            <a:t>+</a:t>
          </a:r>
        </a:p>
      </dgm:t>
    </dgm:pt>
    <dgm:pt modelId="{F0E8BC91-8613-6D47-873D-A3CFB9AFA76A}" type="parTrans" cxnId="{DC38A2B1-EE06-3145-A52C-30AAAC8F22E6}">
      <dgm:prSet/>
      <dgm:spPr/>
      <dgm:t>
        <a:bodyPr/>
        <a:lstStyle/>
        <a:p>
          <a:endParaRPr lang="en-US"/>
        </a:p>
      </dgm:t>
    </dgm:pt>
    <dgm:pt modelId="{5FFDEA82-B03B-8C4A-9974-1DE6A7A20597}" type="sibTrans" cxnId="{DC38A2B1-EE06-3145-A52C-30AAAC8F22E6}">
      <dgm:prSet/>
      <dgm:spPr/>
      <dgm:t>
        <a:bodyPr/>
        <a:lstStyle/>
        <a:p>
          <a:endParaRPr lang="en-US"/>
        </a:p>
      </dgm:t>
    </dgm:pt>
    <dgm:pt modelId="{6B7A261D-13F2-194C-B077-49753BA9754E}">
      <dgm:prSet custT="1"/>
      <dgm:spPr/>
      <dgm:t>
        <a:bodyPr/>
        <a:lstStyle/>
        <a:p>
          <a:pPr algn="ctr">
            <a:buFontTx/>
            <a:buNone/>
          </a:pPr>
          <a:r>
            <a:rPr lang="en-US" sz="1900" dirty="0"/>
            <a:t>-Hypotension </a:t>
          </a:r>
        </a:p>
      </dgm:t>
    </dgm:pt>
    <dgm:pt modelId="{50DC3092-7172-C64D-8F53-4005AD75F92C}" type="parTrans" cxnId="{38A57C45-DC1E-9B41-84FA-6202C70F97F9}">
      <dgm:prSet/>
      <dgm:spPr/>
      <dgm:t>
        <a:bodyPr/>
        <a:lstStyle/>
        <a:p>
          <a:endParaRPr lang="en-US"/>
        </a:p>
      </dgm:t>
    </dgm:pt>
    <dgm:pt modelId="{4571850F-9AD6-944B-A2FC-2935C68D1267}" type="sibTrans" cxnId="{38A57C45-DC1E-9B41-84FA-6202C70F97F9}">
      <dgm:prSet/>
      <dgm:spPr/>
      <dgm:t>
        <a:bodyPr/>
        <a:lstStyle/>
        <a:p>
          <a:endParaRPr lang="en-US"/>
        </a:p>
      </dgm:t>
    </dgm:pt>
    <dgm:pt modelId="{414D1870-1784-9841-8788-D5A11A003580}">
      <dgm:prSet custT="1"/>
      <dgm:spPr/>
      <dgm:t>
        <a:bodyPr/>
        <a:lstStyle/>
        <a:p>
          <a:pPr algn="ctr">
            <a:buFontTx/>
            <a:buNone/>
          </a:pPr>
          <a:r>
            <a:rPr lang="en-US" sz="1900" dirty="0"/>
            <a:t>-End organ damage</a:t>
          </a:r>
        </a:p>
      </dgm:t>
    </dgm:pt>
    <dgm:pt modelId="{4CA559A1-F3D1-034B-A8C3-38E18741BF29}" type="parTrans" cxnId="{78AB6374-38F2-AB49-BA3B-D870DD3C81F9}">
      <dgm:prSet/>
      <dgm:spPr/>
      <dgm:t>
        <a:bodyPr/>
        <a:lstStyle/>
        <a:p>
          <a:endParaRPr lang="en-US"/>
        </a:p>
      </dgm:t>
    </dgm:pt>
    <dgm:pt modelId="{F2E9A028-E248-6F4D-B74D-32D6B9EC04BD}" type="sibTrans" cxnId="{78AB6374-38F2-AB49-BA3B-D870DD3C81F9}">
      <dgm:prSet/>
      <dgm:spPr/>
      <dgm:t>
        <a:bodyPr/>
        <a:lstStyle/>
        <a:p>
          <a:endParaRPr lang="en-US"/>
        </a:p>
      </dgm:t>
    </dgm:pt>
    <dgm:pt modelId="{624EFF84-1ED3-3246-B7B4-E182E9E585A5}">
      <dgm:prSet custT="1"/>
      <dgm:spPr/>
      <dgm:t>
        <a:bodyPr/>
        <a:lstStyle/>
        <a:p>
          <a:pPr algn="ctr">
            <a:buFontTx/>
            <a:buNone/>
          </a:pPr>
          <a:r>
            <a:rPr lang="en-US" sz="1900" dirty="0"/>
            <a:t>-Elevated lactate </a:t>
          </a:r>
        </a:p>
      </dgm:t>
    </dgm:pt>
    <dgm:pt modelId="{DF6CD8B7-CD1A-7E4E-80DE-A797B9B5EE35}" type="parTrans" cxnId="{7387E5DA-F489-3041-ACB7-7B8DAD3076B0}">
      <dgm:prSet/>
      <dgm:spPr/>
      <dgm:t>
        <a:bodyPr/>
        <a:lstStyle/>
        <a:p>
          <a:endParaRPr lang="en-US"/>
        </a:p>
      </dgm:t>
    </dgm:pt>
    <dgm:pt modelId="{1201C6F2-5BA4-2A4A-ADD4-B90CE2BF021B}" type="sibTrans" cxnId="{7387E5DA-F489-3041-ACB7-7B8DAD3076B0}">
      <dgm:prSet/>
      <dgm:spPr/>
      <dgm:t>
        <a:bodyPr/>
        <a:lstStyle/>
        <a:p>
          <a:endParaRPr lang="en-US"/>
        </a:p>
      </dgm:t>
    </dgm:pt>
    <dgm:pt modelId="{2DCC6DCD-7CB2-E145-845D-F103FF1A9085}">
      <dgm:prSet phldrT="[Text]" custT="1"/>
      <dgm:spPr/>
      <dgm:t>
        <a:bodyPr/>
        <a:lstStyle/>
        <a:p>
          <a:pPr algn="ctr">
            <a:buFontTx/>
            <a:buNone/>
          </a:pPr>
          <a:r>
            <a:rPr lang="en-US" sz="1900" dirty="0"/>
            <a:t>Severe sepsis and persistent signs of end organ dysfunction</a:t>
          </a:r>
        </a:p>
      </dgm:t>
    </dgm:pt>
    <dgm:pt modelId="{3A047F58-7821-D84A-A26F-3BF37D744EB2}" type="parTrans" cxnId="{B872B582-AF0E-5846-A3CB-C9EEAF6DB132}">
      <dgm:prSet/>
      <dgm:spPr/>
      <dgm:t>
        <a:bodyPr/>
        <a:lstStyle/>
        <a:p>
          <a:endParaRPr lang="en-US"/>
        </a:p>
      </dgm:t>
    </dgm:pt>
    <dgm:pt modelId="{5BEF7321-1E4B-3147-AFAF-FFC64CF49801}" type="sibTrans" cxnId="{B872B582-AF0E-5846-A3CB-C9EEAF6DB132}">
      <dgm:prSet/>
      <dgm:spPr/>
      <dgm:t>
        <a:bodyPr/>
        <a:lstStyle/>
        <a:p>
          <a:endParaRPr lang="en-US"/>
        </a:p>
      </dgm:t>
    </dgm:pt>
    <dgm:pt modelId="{F27872C7-6019-4B4C-9277-41CF7B0233E3}">
      <dgm:prSet phldrT="[Text]" custT="1"/>
      <dgm:spPr/>
      <dgm:t>
        <a:bodyPr/>
        <a:lstStyle/>
        <a:p>
          <a:pPr algn="ctr">
            <a:buFontTx/>
            <a:buNone/>
          </a:pPr>
          <a:r>
            <a:rPr lang="en-US" sz="1900" dirty="0"/>
            <a:t>Mortality 50% </a:t>
          </a:r>
        </a:p>
      </dgm:t>
    </dgm:pt>
    <dgm:pt modelId="{EB849AEB-CB80-724D-9BE4-278576F72870}" type="parTrans" cxnId="{CC386100-332D-7147-A94D-A653E096D835}">
      <dgm:prSet/>
      <dgm:spPr/>
      <dgm:t>
        <a:bodyPr/>
        <a:lstStyle/>
        <a:p>
          <a:endParaRPr lang="en-AU"/>
        </a:p>
      </dgm:t>
    </dgm:pt>
    <dgm:pt modelId="{8F67DE67-B49A-1C42-8BB9-F3991768C459}" type="sibTrans" cxnId="{CC386100-332D-7147-A94D-A653E096D835}">
      <dgm:prSet/>
      <dgm:spPr/>
      <dgm:t>
        <a:bodyPr/>
        <a:lstStyle/>
        <a:p>
          <a:endParaRPr lang="en-AU"/>
        </a:p>
      </dgm:t>
    </dgm:pt>
    <dgm:pt modelId="{10B44C70-71AE-824D-B5C1-F07A30FF227F}">
      <dgm:prSet phldrT="[Text]" custT="1"/>
      <dgm:spPr/>
      <dgm:t>
        <a:bodyPr/>
        <a:lstStyle/>
        <a:p>
          <a:pPr algn="ctr">
            <a:buFontTx/>
            <a:buNone/>
          </a:pPr>
          <a:endParaRPr lang="en-US" sz="1900" dirty="0"/>
        </a:p>
      </dgm:t>
    </dgm:pt>
    <dgm:pt modelId="{EBE1267F-D446-B440-A68D-FD03A8C7F2FC}" type="parTrans" cxnId="{14C6C218-37EF-4F46-807E-D4F2D7F3F821}">
      <dgm:prSet/>
      <dgm:spPr/>
      <dgm:t>
        <a:bodyPr/>
        <a:lstStyle/>
        <a:p>
          <a:endParaRPr lang="en-AU"/>
        </a:p>
      </dgm:t>
    </dgm:pt>
    <dgm:pt modelId="{1BB65BE0-C3BE-4042-B048-AA7965CE092E}" type="sibTrans" cxnId="{14C6C218-37EF-4F46-807E-D4F2D7F3F821}">
      <dgm:prSet/>
      <dgm:spPr/>
      <dgm:t>
        <a:bodyPr/>
        <a:lstStyle/>
        <a:p>
          <a:endParaRPr lang="en-AU"/>
        </a:p>
      </dgm:t>
    </dgm:pt>
    <dgm:pt modelId="{726CACA2-1AF4-C043-B022-C71CB5117349}" type="pres">
      <dgm:prSet presAssocID="{1897D9B8-08D9-0B49-859D-80E5F2DB40F1}" presName="Name0" presStyleCnt="0">
        <dgm:presLayoutVars>
          <dgm:dir/>
          <dgm:animLvl val="lvl"/>
          <dgm:resizeHandles val="exact"/>
        </dgm:presLayoutVars>
      </dgm:prSet>
      <dgm:spPr/>
    </dgm:pt>
    <dgm:pt modelId="{882EB759-7BE6-954D-AD5C-6590D1459030}" type="pres">
      <dgm:prSet presAssocID="{1897D9B8-08D9-0B49-859D-80E5F2DB40F1}" presName="tSp" presStyleCnt="0"/>
      <dgm:spPr/>
    </dgm:pt>
    <dgm:pt modelId="{0507FBB3-B1D3-A54D-B2B8-42CE15EA381A}" type="pres">
      <dgm:prSet presAssocID="{1897D9B8-08D9-0B49-859D-80E5F2DB40F1}" presName="bSp" presStyleCnt="0"/>
      <dgm:spPr/>
    </dgm:pt>
    <dgm:pt modelId="{6979CDE8-AE53-1B43-923F-FDE330981019}" type="pres">
      <dgm:prSet presAssocID="{1897D9B8-08D9-0B49-859D-80E5F2DB40F1}" presName="process" presStyleCnt="0"/>
      <dgm:spPr/>
    </dgm:pt>
    <dgm:pt modelId="{9DB566D9-8147-024E-82E8-873128F91280}" type="pres">
      <dgm:prSet presAssocID="{5FC067E2-D35E-DA48-BD50-9A2E3CEEB9F4}" presName="composite1" presStyleCnt="0"/>
      <dgm:spPr/>
    </dgm:pt>
    <dgm:pt modelId="{9D3E2CE4-9E55-EF46-B4E5-1D53BDBBC2D5}" type="pres">
      <dgm:prSet presAssocID="{5FC067E2-D35E-DA48-BD50-9A2E3CEEB9F4}" presName="dummyNode1" presStyleLbl="node1" presStyleIdx="0" presStyleCnt="4"/>
      <dgm:spPr/>
    </dgm:pt>
    <dgm:pt modelId="{68C033F2-7261-2C46-8519-1942615A4F0B}" type="pres">
      <dgm:prSet presAssocID="{5FC067E2-D35E-DA48-BD50-9A2E3CEEB9F4}" presName="childNode1" presStyleLbl="bgAcc1" presStyleIdx="0" presStyleCnt="4" custScaleY="235527">
        <dgm:presLayoutVars>
          <dgm:bulletEnabled val="1"/>
        </dgm:presLayoutVars>
      </dgm:prSet>
      <dgm:spPr/>
      <dgm:t>
        <a:bodyPr/>
        <a:lstStyle/>
        <a:p>
          <a:endParaRPr lang="en-AU"/>
        </a:p>
      </dgm:t>
    </dgm:pt>
    <dgm:pt modelId="{F64C004D-218F-BC4D-A533-022986928355}" type="pres">
      <dgm:prSet presAssocID="{5FC067E2-D35E-DA48-BD50-9A2E3CEEB9F4}" presName="childNode1tx" presStyleLbl="bgAcc1" presStyleIdx="0" presStyleCnt="4">
        <dgm:presLayoutVars>
          <dgm:bulletEnabled val="1"/>
        </dgm:presLayoutVars>
      </dgm:prSet>
      <dgm:spPr/>
      <dgm:t>
        <a:bodyPr/>
        <a:lstStyle/>
        <a:p>
          <a:endParaRPr lang="en-AU"/>
        </a:p>
      </dgm:t>
    </dgm:pt>
    <dgm:pt modelId="{45CF57FC-F135-3849-BE50-4BB451956815}" type="pres">
      <dgm:prSet presAssocID="{5FC067E2-D35E-DA48-BD50-9A2E3CEEB9F4}" presName="parentNode1" presStyleLbl="node1" presStyleIdx="0" presStyleCnt="4" custLinFactY="35846" custLinFactNeighborY="100000">
        <dgm:presLayoutVars>
          <dgm:chMax val="1"/>
          <dgm:bulletEnabled val="1"/>
        </dgm:presLayoutVars>
      </dgm:prSet>
      <dgm:spPr/>
      <dgm:t>
        <a:bodyPr/>
        <a:lstStyle/>
        <a:p>
          <a:endParaRPr lang="en-AU"/>
        </a:p>
      </dgm:t>
    </dgm:pt>
    <dgm:pt modelId="{C0B8DA82-2926-C34C-B6E4-46130D85CD57}" type="pres">
      <dgm:prSet presAssocID="{5FC067E2-D35E-DA48-BD50-9A2E3CEEB9F4}" presName="connSite1" presStyleCnt="0"/>
      <dgm:spPr/>
    </dgm:pt>
    <dgm:pt modelId="{C3B28AFF-6166-7C48-BD52-32A9ADCFEAF3}" type="pres">
      <dgm:prSet presAssocID="{536B9494-594C-CD45-9642-FF1379A3BCCE}" presName="Name9" presStyleLbl="sibTrans2D1" presStyleIdx="0" presStyleCnt="3"/>
      <dgm:spPr/>
      <dgm:t>
        <a:bodyPr/>
        <a:lstStyle/>
        <a:p>
          <a:endParaRPr lang="en-AU"/>
        </a:p>
      </dgm:t>
    </dgm:pt>
    <dgm:pt modelId="{E58FA038-EC46-BB44-A98D-D4F36249284F}" type="pres">
      <dgm:prSet presAssocID="{0DEB5C4C-5855-504D-A9B6-836BAB5FD34A}" presName="composite2" presStyleCnt="0"/>
      <dgm:spPr/>
    </dgm:pt>
    <dgm:pt modelId="{26FC240D-EF5A-2E48-BE65-0174F00BECE7}" type="pres">
      <dgm:prSet presAssocID="{0DEB5C4C-5855-504D-A9B6-836BAB5FD34A}" presName="dummyNode2" presStyleLbl="node1" presStyleIdx="0" presStyleCnt="4"/>
      <dgm:spPr/>
    </dgm:pt>
    <dgm:pt modelId="{93521E27-E4C1-9B45-8776-F5FE605A22DC}" type="pres">
      <dgm:prSet presAssocID="{0DEB5C4C-5855-504D-A9B6-836BAB5FD34A}" presName="childNode2" presStyleLbl="bgAcc1" presStyleIdx="1" presStyleCnt="4" custScaleY="246089">
        <dgm:presLayoutVars>
          <dgm:bulletEnabled val="1"/>
        </dgm:presLayoutVars>
      </dgm:prSet>
      <dgm:spPr/>
      <dgm:t>
        <a:bodyPr/>
        <a:lstStyle/>
        <a:p>
          <a:endParaRPr lang="en-AU"/>
        </a:p>
      </dgm:t>
    </dgm:pt>
    <dgm:pt modelId="{E5766520-6946-9347-ACC9-840B1E54E6DF}" type="pres">
      <dgm:prSet presAssocID="{0DEB5C4C-5855-504D-A9B6-836BAB5FD34A}" presName="childNode2tx" presStyleLbl="bgAcc1" presStyleIdx="1" presStyleCnt="4">
        <dgm:presLayoutVars>
          <dgm:bulletEnabled val="1"/>
        </dgm:presLayoutVars>
      </dgm:prSet>
      <dgm:spPr/>
      <dgm:t>
        <a:bodyPr/>
        <a:lstStyle/>
        <a:p>
          <a:endParaRPr lang="en-AU"/>
        </a:p>
      </dgm:t>
    </dgm:pt>
    <dgm:pt modelId="{EAD76238-B36D-D342-8D46-B2B1267D73D2}" type="pres">
      <dgm:prSet presAssocID="{0DEB5C4C-5855-504D-A9B6-836BAB5FD34A}" presName="parentNode2" presStyleLbl="node1" presStyleIdx="1" presStyleCnt="4" custLinFactY="-53985" custLinFactNeighborX="2336" custLinFactNeighborY="-100000">
        <dgm:presLayoutVars>
          <dgm:chMax val="0"/>
          <dgm:bulletEnabled val="1"/>
        </dgm:presLayoutVars>
      </dgm:prSet>
      <dgm:spPr/>
      <dgm:t>
        <a:bodyPr/>
        <a:lstStyle/>
        <a:p>
          <a:endParaRPr lang="en-AU"/>
        </a:p>
      </dgm:t>
    </dgm:pt>
    <dgm:pt modelId="{66CF9BE8-AC50-424F-9AB9-782A0B10BED4}" type="pres">
      <dgm:prSet presAssocID="{0DEB5C4C-5855-504D-A9B6-836BAB5FD34A}" presName="connSite2" presStyleCnt="0"/>
      <dgm:spPr/>
    </dgm:pt>
    <dgm:pt modelId="{B20404D8-F9BD-6747-B453-F5EFF8C37E0E}" type="pres">
      <dgm:prSet presAssocID="{F2504B31-87BA-9E48-B7C5-5610CBF75643}" presName="Name18" presStyleLbl="sibTrans2D1" presStyleIdx="1" presStyleCnt="3"/>
      <dgm:spPr/>
      <dgm:t>
        <a:bodyPr/>
        <a:lstStyle/>
        <a:p>
          <a:endParaRPr lang="en-AU"/>
        </a:p>
      </dgm:t>
    </dgm:pt>
    <dgm:pt modelId="{322D553A-DD0E-544A-936B-A179F8715DF5}" type="pres">
      <dgm:prSet presAssocID="{DF2AF1CB-9220-7543-B5FD-27875AC0FEF7}" presName="composite1" presStyleCnt="0"/>
      <dgm:spPr/>
    </dgm:pt>
    <dgm:pt modelId="{14315514-5DA9-FD49-9FC5-B1760339E729}" type="pres">
      <dgm:prSet presAssocID="{DF2AF1CB-9220-7543-B5FD-27875AC0FEF7}" presName="dummyNode1" presStyleLbl="node1" presStyleIdx="1" presStyleCnt="4"/>
      <dgm:spPr/>
    </dgm:pt>
    <dgm:pt modelId="{043024DD-45E9-D246-94AA-911990F39700}" type="pres">
      <dgm:prSet presAssocID="{DF2AF1CB-9220-7543-B5FD-27875AC0FEF7}" presName="childNode1" presStyleLbl="bgAcc1" presStyleIdx="2" presStyleCnt="4" custScaleY="255332">
        <dgm:presLayoutVars>
          <dgm:bulletEnabled val="1"/>
        </dgm:presLayoutVars>
      </dgm:prSet>
      <dgm:spPr/>
      <dgm:t>
        <a:bodyPr/>
        <a:lstStyle/>
        <a:p>
          <a:endParaRPr lang="en-AU"/>
        </a:p>
      </dgm:t>
    </dgm:pt>
    <dgm:pt modelId="{6B2A762F-D897-EB49-B499-BC7012D205BE}" type="pres">
      <dgm:prSet presAssocID="{DF2AF1CB-9220-7543-B5FD-27875AC0FEF7}" presName="childNode1tx" presStyleLbl="bgAcc1" presStyleIdx="2" presStyleCnt="4">
        <dgm:presLayoutVars>
          <dgm:bulletEnabled val="1"/>
        </dgm:presLayoutVars>
      </dgm:prSet>
      <dgm:spPr/>
      <dgm:t>
        <a:bodyPr/>
        <a:lstStyle/>
        <a:p>
          <a:endParaRPr lang="en-AU"/>
        </a:p>
      </dgm:t>
    </dgm:pt>
    <dgm:pt modelId="{4E7B9788-0FB2-154B-9357-E843DBD790B1}" type="pres">
      <dgm:prSet presAssocID="{DF2AF1CB-9220-7543-B5FD-27875AC0FEF7}" presName="parentNode1" presStyleLbl="node1" presStyleIdx="2" presStyleCnt="4" custScaleY="184125" custLinFactNeighborY="96401">
        <dgm:presLayoutVars>
          <dgm:chMax val="1"/>
          <dgm:bulletEnabled val="1"/>
        </dgm:presLayoutVars>
      </dgm:prSet>
      <dgm:spPr/>
      <dgm:t>
        <a:bodyPr/>
        <a:lstStyle/>
        <a:p>
          <a:endParaRPr lang="en-AU"/>
        </a:p>
      </dgm:t>
    </dgm:pt>
    <dgm:pt modelId="{340A6117-DA19-2D40-89A9-6837A5B14453}" type="pres">
      <dgm:prSet presAssocID="{DF2AF1CB-9220-7543-B5FD-27875AC0FEF7}" presName="connSite1" presStyleCnt="0"/>
      <dgm:spPr/>
    </dgm:pt>
    <dgm:pt modelId="{0AA6D1DC-FCC7-A34C-A102-AABFB56D8985}" type="pres">
      <dgm:prSet presAssocID="{6C306DCD-01DB-764E-923F-6EEF43339F6E}" presName="Name9" presStyleLbl="sibTrans2D1" presStyleIdx="2" presStyleCnt="3"/>
      <dgm:spPr/>
      <dgm:t>
        <a:bodyPr/>
        <a:lstStyle/>
        <a:p>
          <a:endParaRPr lang="en-AU"/>
        </a:p>
      </dgm:t>
    </dgm:pt>
    <dgm:pt modelId="{538CC057-E967-E74B-A5EF-0D31618CE896}" type="pres">
      <dgm:prSet presAssocID="{AD728B25-6586-8C40-80E8-B11380365267}" presName="composite2" presStyleCnt="0"/>
      <dgm:spPr/>
    </dgm:pt>
    <dgm:pt modelId="{44542B93-8DDE-5044-BBAE-9A9BE65B442C}" type="pres">
      <dgm:prSet presAssocID="{AD728B25-6586-8C40-80E8-B11380365267}" presName="dummyNode2" presStyleLbl="node1" presStyleIdx="2" presStyleCnt="4"/>
      <dgm:spPr/>
    </dgm:pt>
    <dgm:pt modelId="{753FAC13-9CFA-8D42-96A7-F20B02C2814B}" type="pres">
      <dgm:prSet presAssocID="{AD728B25-6586-8C40-80E8-B11380365267}" presName="childNode2" presStyleLbl="bgAcc1" presStyleIdx="3" presStyleCnt="4" custScaleY="253866" custLinFactNeighborY="-1215">
        <dgm:presLayoutVars>
          <dgm:bulletEnabled val="1"/>
        </dgm:presLayoutVars>
      </dgm:prSet>
      <dgm:spPr/>
      <dgm:t>
        <a:bodyPr/>
        <a:lstStyle/>
        <a:p>
          <a:endParaRPr lang="en-AU"/>
        </a:p>
      </dgm:t>
    </dgm:pt>
    <dgm:pt modelId="{FAFB4F95-F5AB-224D-B5AA-89AD888639A9}" type="pres">
      <dgm:prSet presAssocID="{AD728B25-6586-8C40-80E8-B11380365267}" presName="childNode2tx" presStyleLbl="bgAcc1" presStyleIdx="3" presStyleCnt="4">
        <dgm:presLayoutVars>
          <dgm:bulletEnabled val="1"/>
        </dgm:presLayoutVars>
      </dgm:prSet>
      <dgm:spPr/>
      <dgm:t>
        <a:bodyPr/>
        <a:lstStyle/>
        <a:p>
          <a:endParaRPr lang="en-AU"/>
        </a:p>
      </dgm:t>
    </dgm:pt>
    <dgm:pt modelId="{0D146A79-DCB3-2C49-B396-283026E13226}" type="pres">
      <dgm:prSet presAssocID="{AD728B25-6586-8C40-80E8-B11380365267}" presName="parentNode2" presStyleLbl="node1" presStyleIdx="3" presStyleCnt="4" custScaleY="175234" custLinFactY="-46205" custLinFactNeighborX="2373" custLinFactNeighborY="-100000">
        <dgm:presLayoutVars>
          <dgm:chMax val="0"/>
          <dgm:bulletEnabled val="1"/>
        </dgm:presLayoutVars>
      </dgm:prSet>
      <dgm:spPr/>
      <dgm:t>
        <a:bodyPr/>
        <a:lstStyle/>
        <a:p>
          <a:endParaRPr lang="en-AU"/>
        </a:p>
      </dgm:t>
    </dgm:pt>
    <dgm:pt modelId="{5D585F71-4312-A445-8BC3-68FBBA99AAF0}" type="pres">
      <dgm:prSet presAssocID="{AD728B25-6586-8C40-80E8-B11380365267}" presName="connSite2" presStyleCnt="0"/>
      <dgm:spPr/>
    </dgm:pt>
  </dgm:ptLst>
  <dgm:cxnLst>
    <dgm:cxn modelId="{08610758-4069-4B59-A1CE-534F61ABA5D5}" type="presOf" srcId="{AD728B25-6586-8C40-80E8-B11380365267}" destId="{0D146A79-DCB3-2C49-B396-283026E13226}" srcOrd="0" destOrd="0" presId="urn:microsoft.com/office/officeart/2005/8/layout/hProcess4"/>
    <dgm:cxn modelId="{973DDEE6-56DC-4BBF-875A-BB136D1B5259}" type="presOf" srcId="{6835D6FF-4581-294B-BCA6-A8A7E00CFF0A}" destId="{F64C004D-218F-BC4D-A533-022986928355}" srcOrd="1" destOrd="4" presId="urn:microsoft.com/office/officeart/2005/8/layout/hProcess4"/>
    <dgm:cxn modelId="{AF668B6B-3DC6-F04A-B39C-DE9CCB5DF7BC}" srcId="{5FC067E2-D35E-DA48-BD50-9A2E3CEEB9F4}" destId="{6835D6FF-4581-294B-BCA6-A8A7E00CFF0A}" srcOrd="4" destOrd="0" parTransId="{430EA6C7-A8DD-9543-AB07-A1D97CE3A805}" sibTransId="{72FB6808-1318-3845-AA41-23A2EACB53E3}"/>
    <dgm:cxn modelId="{936230ED-CB6C-441C-8E78-5643B51D2E61}" type="presOf" srcId="{90CD658B-77C2-E34B-82B2-914B048CCAD5}" destId="{6B2A762F-D897-EB49-B499-BC7012D205BE}" srcOrd="1" destOrd="0" presId="urn:microsoft.com/office/officeart/2005/8/layout/hProcess4"/>
    <dgm:cxn modelId="{F284AD3D-712C-5240-92B1-63C10EF0AABD}" srcId="{5FC067E2-D35E-DA48-BD50-9A2E3CEEB9F4}" destId="{2D99258C-6850-D44A-A4D9-50A2912BD8E4}" srcOrd="1" destOrd="0" parTransId="{00EDE2E1-1B7C-F544-9EBB-7BB02037DF42}" sibTransId="{6646FCDA-BC86-C141-9388-D32F6CBF38FB}"/>
    <dgm:cxn modelId="{918682FF-6BF0-4C3B-B10A-4C8F7EA19728}" type="presOf" srcId="{1897D9B8-08D9-0B49-859D-80E5F2DB40F1}" destId="{726CACA2-1AF4-C043-B022-C71CB5117349}" srcOrd="0" destOrd="0" presId="urn:microsoft.com/office/officeart/2005/8/layout/hProcess4"/>
    <dgm:cxn modelId="{E3BF7F0F-991D-B04C-918E-E6E1CD9D2675}" srcId="{5FC067E2-D35E-DA48-BD50-9A2E3CEEB9F4}" destId="{2E7881D0-A716-3B4F-9691-5921FB0DA5BE}" srcOrd="0" destOrd="0" parTransId="{C72325EE-FD38-F745-88F2-50454BE8396B}" sibTransId="{B9793662-5FE1-2F4E-A6C2-31D571120E69}"/>
    <dgm:cxn modelId="{CC386100-332D-7147-A94D-A653E096D835}" srcId="{AD728B25-6586-8C40-80E8-B11380365267}" destId="{F27872C7-6019-4B4C-9277-41CF7B0233E3}" srcOrd="2" destOrd="0" parTransId="{EB849AEB-CB80-724D-9BE4-278576F72870}" sibTransId="{8F67DE67-B49A-1C42-8BB9-F3991768C459}"/>
    <dgm:cxn modelId="{F7419AA8-5B12-4E38-B49D-8DE4D29781F1}" type="presOf" srcId="{414D1870-1784-9841-8788-D5A11A003580}" destId="{043024DD-45E9-D246-94AA-911990F39700}" srcOrd="0" destOrd="3" presId="urn:microsoft.com/office/officeart/2005/8/layout/hProcess4"/>
    <dgm:cxn modelId="{1C8FB6BB-F567-4E22-8BCC-A84331DF40F1}" type="presOf" srcId="{B69CFCA4-5EB6-F14E-8160-512BDC45744B}" destId="{93521E27-E4C1-9B45-8776-F5FE605A22DC}" srcOrd="0" destOrd="0" presId="urn:microsoft.com/office/officeart/2005/8/layout/hProcess4"/>
    <dgm:cxn modelId="{AAFAA2ED-4F1E-480D-8BC8-DC67F52E3852}" type="presOf" srcId="{0DEB5C4C-5855-504D-A9B6-836BAB5FD34A}" destId="{EAD76238-B36D-D342-8D46-B2B1267D73D2}" srcOrd="0" destOrd="0" presId="urn:microsoft.com/office/officeart/2005/8/layout/hProcess4"/>
    <dgm:cxn modelId="{4831D86D-1057-4455-A8DE-EA111E5435C4}" type="presOf" srcId="{006BCAC3-492D-624F-82E9-717970DD1939}" destId="{F64C004D-218F-BC4D-A533-022986928355}" srcOrd="1" destOrd="2" presId="urn:microsoft.com/office/officeart/2005/8/layout/hProcess4"/>
    <dgm:cxn modelId="{34F4C8BC-921C-4335-B7AC-0A69CDB909A6}" type="presOf" srcId="{F27872C7-6019-4B4C-9277-41CF7B0233E3}" destId="{FAFB4F95-F5AB-224D-B5AA-89AD888639A9}" srcOrd="1" destOrd="2" presId="urn:microsoft.com/office/officeart/2005/8/layout/hProcess4"/>
    <dgm:cxn modelId="{420E4293-E795-754A-82CE-0FF39B3C71E3}" srcId="{0DEB5C4C-5855-504D-A9B6-836BAB5FD34A}" destId="{B69CFCA4-5EB6-F14E-8160-512BDC45744B}" srcOrd="0" destOrd="0" parTransId="{259C8116-D7D0-5F42-BF16-76F1046D3461}" sibTransId="{36237144-A6AC-7E42-A77B-033EA73A7549}"/>
    <dgm:cxn modelId="{CBC943C1-96A0-431F-80D1-47702BDADCA0}" type="presOf" srcId="{1A3B8B98-A712-1F43-8CC1-593A3781A63B}" destId="{043024DD-45E9-D246-94AA-911990F39700}" srcOrd="0" destOrd="1" presId="urn:microsoft.com/office/officeart/2005/8/layout/hProcess4"/>
    <dgm:cxn modelId="{CD64CA0A-5634-4FF4-A445-0A00961C6A07}" type="presOf" srcId="{2D99258C-6850-D44A-A4D9-50A2912BD8E4}" destId="{F64C004D-218F-BC4D-A533-022986928355}" srcOrd="1" destOrd="1" presId="urn:microsoft.com/office/officeart/2005/8/layout/hProcess4"/>
    <dgm:cxn modelId="{5EA0C7BF-B636-4AE6-B24E-454CF34FC14F}" type="presOf" srcId="{6835D6FF-4581-294B-BCA6-A8A7E00CFF0A}" destId="{68C033F2-7261-2C46-8519-1942615A4F0B}" srcOrd="0" destOrd="4" presId="urn:microsoft.com/office/officeart/2005/8/layout/hProcess4"/>
    <dgm:cxn modelId="{1C13A843-8AF9-0440-A4A2-5CEAFF501262}" srcId="{1897D9B8-08D9-0B49-859D-80E5F2DB40F1}" destId="{5FC067E2-D35E-DA48-BD50-9A2E3CEEB9F4}" srcOrd="0" destOrd="0" parTransId="{3D9E0B0B-7CAE-1549-BA0F-0E8AEFD9E731}" sibTransId="{536B9494-594C-CD45-9642-FF1379A3BCCE}"/>
    <dgm:cxn modelId="{51AF197B-6EA2-AC43-970F-E64665B8F216}" srcId="{5FC067E2-D35E-DA48-BD50-9A2E3CEEB9F4}" destId="{006BCAC3-492D-624F-82E9-717970DD1939}" srcOrd="2" destOrd="0" parTransId="{78BB1EEB-7DC4-DC4F-B275-4511FE6F2E57}" sibTransId="{B2C70D0F-3A85-D942-B75A-D780DE940040}"/>
    <dgm:cxn modelId="{B872B582-AF0E-5846-A3CB-C9EEAF6DB132}" srcId="{AD728B25-6586-8C40-80E8-B11380365267}" destId="{2DCC6DCD-7CB2-E145-845D-F103FF1A9085}" srcOrd="0" destOrd="0" parTransId="{3A047F58-7821-D84A-A26F-3BF37D744EB2}" sibTransId="{5BEF7321-1E4B-3147-AFAF-FFC64CF49801}"/>
    <dgm:cxn modelId="{20006BEA-9FA4-4285-93A2-D55E51799791}" type="presOf" srcId="{6B7A261D-13F2-194C-B077-49753BA9754E}" destId="{043024DD-45E9-D246-94AA-911990F39700}" srcOrd="0" destOrd="2" presId="urn:microsoft.com/office/officeart/2005/8/layout/hProcess4"/>
    <dgm:cxn modelId="{8D83FCC1-72BE-451A-87B3-E5F3B3D2B287}" type="presOf" srcId="{10B44C70-71AE-824D-B5C1-F07A30FF227F}" destId="{753FAC13-9CFA-8D42-96A7-F20B02C2814B}" srcOrd="0" destOrd="1" presId="urn:microsoft.com/office/officeart/2005/8/layout/hProcess4"/>
    <dgm:cxn modelId="{49B5CFE5-FB35-4D77-955A-E1369BE8FCC4}" type="presOf" srcId="{AFD89585-A7BD-9B43-97E6-CB73F296DFBA}" destId="{E5766520-6946-9347-ACC9-840B1E54E6DF}" srcOrd="1" destOrd="2" presId="urn:microsoft.com/office/officeart/2005/8/layout/hProcess4"/>
    <dgm:cxn modelId="{582B9C72-C37A-4DD4-834C-456AC8FA175D}" type="presOf" srcId="{61670D67-79FB-4F4F-8B63-189CA1D7F7C6}" destId="{93521E27-E4C1-9B45-8776-F5FE605A22DC}" srcOrd="0" destOrd="1" presId="urn:microsoft.com/office/officeart/2005/8/layout/hProcess4"/>
    <dgm:cxn modelId="{DF3E5369-44C2-4DFE-92FE-882DE2A579A6}" type="presOf" srcId="{2DCC6DCD-7CB2-E145-845D-F103FF1A9085}" destId="{753FAC13-9CFA-8D42-96A7-F20B02C2814B}" srcOrd="0" destOrd="0" presId="urn:microsoft.com/office/officeart/2005/8/layout/hProcess4"/>
    <dgm:cxn modelId="{78AB6374-38F2-AB49-BA3B-D870DD3C81F9}" srcId="{DF2AF1CB-9220-7543-B5FD-27875AC0FEF7}" destId="{414D1870-1784-9841-8788-D5A11A003580}" srcOrd="3" destOrd="0" parTransId="{4CA559A1-F3D1-034B-A8C3-38E18741BF29}" sibTransId="{F2E9A028-E248-6F4D-B74D-32D6B9EC04BD}"/>
    <dgm:cxn modelId="{29CBFE7E-931A-4423-A407-A1C31212420F}" type="presOf" srcId="{61670D67-79FB-4F4F-8B63-189CA1D7F7C6}" destId="{E5766520-6946-9347-ACC9-840B1E54E6DF}" srcOrd="1" destOrd="1" presId="urn:microsoft.com/office/officeart/2005/8/layout/hProcess4"/>
    <dgm:cxn modelId="{BB68197D-318E-41F2-ABC9-6B8ECF9EBA67}" type="presOf" srcId="{B69CFCA4-5EB6-F14E-8160-512BDC45744B}" destId="{E5766520-6946-9347-ACC9-840B1E54E6DF}" srcOrd="1" destOrd="0" presId="urn:microsoft.com/office/officeart/2005/8/layout/hProcess4"/>
    <dgm:cxn modelId="{F9AB9D25-BB45-44FD-BF26-9A183CF0DAD1}" type="presOf" srcId="{90CD658B-77C2-E34B-82B2-914B048CCAD5}" destId="{043024DD-45E9-D246-94AA-911990F39700}" srcOrd="0" destOrd="0" presId="urn:microsoft.com/office/officeart/2005/8/layout/hProcess4"/>
    <dgm:cxn modelId="{EBFD0711-D001-4F92-BD89-199AD26F0C13}" type="presOf" srcId="{1C4DD6FE-9A50-0146-B39D-B2B206971AE4}" destId="{F64C004D-218F-BC4D-A533-022986928355}" srcOrd="1" destOrd="3" presId="urn:microsoft.com/office/officeart/2005/8/layout/hProcess4"/>
    <dgm:cxn modelId="{EE7C100A-ECD6-7B48-BEC3-4229940D24AE}" srcId="{1897D9B8-08D9-0B49-859D-80E5F2DB40F1}" destId="{AD728B25-6586-8C40-80E8-B11380365267}" srcOrd="3" destOrd="0" parTransId="{975CCDC4-7CCC-1344-BDFD-51F04437518B}" sibTransId="{424BA9DB-812E-4A45-A258-1126ACC8BB7B}"/>
    <dgm:cxn modelId="{4B6A954A-DDF8-43DD-A889-3BE66CA7E6B1}" type="presOf" srcId="{624EFF84-1ED3-3246-B7B4-E182E9E585A5}" destId="{043024DD-45E9-D246-94AA-911990F39700}" srcOrd="0" destOrd="4" presId="urn:microsoft.com/office/officeart/2005/8/layout/hProcess4"/>
    <dgm:cxn modelId="{38A57C45-DC1E-9B41-84FA-6202C70F97F9}" srcId="{DF2AF1CB-9220-7543-B5FD-27875AC0FEF7}" destId="{6B7A261D-13F2-194C-B077-49753BA9754E}" srcOrd="2" destOrd="0" parTransId="{50DC3092-7172-C64D-8F53-4005AD75F92C}" sibTransId="{4571850F-9AD6-944B-A2FC-2935C68D1267}"/>
    <dgm:cxn modelId="{6C12DF5E-CFCD-411D-9AD6-7D8F55479C24}" type="presOf" srcId="{2D99258C-6850-D44A-A4D9-50A2912BD8E4}" destId="{68C033F2-7261-2C46-8519-1942615A4F0B}" srcOrd="0" destOrd="1" presId="urn:microsoft.com/office/officeart/2005/8/layout/hProcess4"/>
    <dgm:cxn modelId="{D0DF5522-3C19-A743-9BDE-B610AC60F58C}" srcId="{0DEB5C4C-5855-504D-A9B6-836BAB5FD34A}" destId="{AFD89585-A7BD-9B43-97E6-CB73F296DFBA}" srcOrd="2" destOrd="0" parTransId="{2528F9B0-BA4E-174E-83EB-DF2AE8FCEB9A}" sibTransId="{BA3FEE34-6FB4-C741-95A6-84D026FBA6EF}"/>
    <dgm:cxn modelId="{02B5215D-5081-4E2A-8390-F3655FC43BC7}" type="presOf" srcId="{536B9494-594C-CD45-9642-FF1379A3BCCE}" destId="{C3B28AFF-6166-7C48-BD52-32A9ADCFEAF3}" srcOrd="0" destOrd="0" presId="urn:microsoft.com/office/officeart/2005/8/layout/hProcess4"/>
    <dgm:cxn modelId="{2BE30406-0291-4000-A805-D1B531DBDC64}" type="presOf" srcId="{10B44C70-71AE-824D-B5C1-F07A30FF227F}" destId="{FAFB4F95-F5AB-224D-B5AA-89AD888639A9}" srcOrd="1" destOrd="1" presId="urn:microsoft.com/office/officeart/2005/8/layout/hProcess4"/>
    <dgm:cxn modelId="{1599C3E4-8065-6E41-B404-EB8E73EBDC5B}" srcId="{0DEB5C4C-5855-504D-A9B6-836BAB5FD34A}" destId="{61670D67-79FB-4F4F-8B63-189CA1D7F7C6}" srcOrd="1" destOrd="0" parTransId="{61B7D07B-CEEB-9F4A-8636-DAAECBB6E6F8}" sibTransId="{A8CA29E6-8662-3446-8ECF-684111AB78A8}"/>
    <dgm:cxn modelId="{B7B1AE0B-39B8-44EB-BCD3-265F874CBA5A}" type="presOf" srcId="{5FC067E2-D35E-DA48-BD50-9A2E3CEEB9F4}" destId="{45CF57FC-F135-3849-BE50-4BB451956815}" srcOrd="0" destOrd="0" presId="urn:microsoft.com/office/officeart/2005/8/layout/hProcess4"/>
    <dgm:cxn modelId="{3D0CF1E8-94BA-478A-B0FD-BEFD253AA6CA}" type="presOf" srcId="{2E7881D0-A716-3B4F-9691-5921FB0DA5BE}" destId="{68C033F2-7261-2C46-8519-1942615A4F0B}" srcOrd="0" destOrd="0" presId="urn:microsoft.com/office/officeart/2005/8/layout/hProcess4"/>
    <dgm:cxn modelId="{EFFDE17B-0B8B-4A94-B957-842BAF79824B}" type="presOf" srcId="{414D1870-1784-9841-8788-D5A11A003580}" destId="{6B2A762F-D897-EB49-B499-BC7012D205BE}" srcOrd="1" destOrd="3" presId="urn:microsoft.com/office/officeart/2005/8/layout/hProcess4"/>
    <dgm:cxn modelId="{8EECF244-2F6A-5340-AC4E-60B45E3CC046}" srcId="{5FC067E2-D35E-DA48-BD50-9A2E3CEEB9F4}" destId="{1C4DD6FE-9A50-0146-B39D-B2B206971AE4}" srcOrd="3" destOrd="0" parTransId="{CE96D057-8592-DF47-9882-71EC44DF204E}" sibTransId="{8905ABBC-187D-E940-B290-4461FE2CD91A}"/>
    <dgm:cxn modelId="{848D8E14-16FF-4034-B3CA-F4B82043E8AE}" type="presOf" srcId="{6C306DCD-01DB-764E-923F-6EEF43339F6E}" destId="{0AA6D1DC-FCC7-A34C-A102-AABFB56D8985}" srcOrd="0" destOrd="0" presId="urn:microsoft.com/office/officeart/2005/8/layout/hProcess4"/>
    <dgm:cxn modelId="{D4437286-F66A-456E-AC78-9DD74C317066}" type="presOf" srcId="{2DCC6DCD-7CB2-E145-845D-F103FF1A9085}" destId="{FAFB4F95-F5AB-224D-B5AA-89AD888639A9}" srcOrd="1" destOrd="0" presId="urn:microsoft.com/office/officeart/2005/8/layout/hProcess4"/>
    <dgm:cxn modelId="{B7A3C92A-9698-469A-96D1-99A5D75C734A}" type="presOf" srcId="{006BCAC3-492D-624F-82E9-717970DD1939}" destId="{68C033F2-7261-2C46-8519-1942615A4F0B}" srcOrd="0" destOrd="2" presId="urn:microsoft.com/office/officeart/2005/8/layout/hProcess4"/>
    <dgm:cxn modelId="{AAB9553F-DEA7-4106-AAB8-5FD12A9E2CAB}" type="presOf" srcId="{624EFF84-1ED3-3246-B7B4-E182E9E585A5}" destId="{6B2A762F-D897-EB49-B499-BC7012D205BE}" srcOrd="1" destOrd="4" presId="urn:microsoft.com/office/officeart/2005/8/layout/hProcess4"/>
    <dgm:cxn modelId="{A1AB7323-6E6F-4422-A0E0-EAD257B508B0}" type="presOf" srcId="{2E7881D0-A716-3B4F-9691-5921FB0DA5BE}" destId="{F64C004D-218F-BC4D-A533-022986928355}" srcOrd="1" destOrd="0" presId="urn:microsoft.com/office/officeart/2005/8/layout/hProcess4"/>
    <dgm:cxn modelId="{EF3CDF58-C4CA-436A-93F2-02C2AFEE6873}" type="presOf" srcId="{6B7A261D-13F2-194C-B077-49753BA9754E}" destId="{6B2A762F-D897-EB49-B499-BC7012D205BE}" srcOrd="1" destOrd="2" presId="urn:microsoft.com/office/officeart/2005/8/layout/hProcess4"/>
    <dgm:cxn modelId="{E20B85F9-1D4F-4C5A-B019-9B37E582FE1A}" type="presOf" srcId="{1A3B8B98-A712-1F43-8CC1-593A3781A63B}" destId="{6B2A762F-D897-EB49-B499-BC7012D205BE}" srcOrd="1" destOrd="1" presId="urn:microsoft.com/office/officeart/2005/8/layout/hProcess4"/>
    <dgm:cxn modelId="{21FC2299-928B-164C-B31F-882E2DB21912}" srcId="{1897D9B8-08D9-0B49-859D-80E5F2DB40F1}" destId="{DF2AF1CB-9220-7543-B5FD-27875AC0FEF7}" srcOrd="2" destOrd="0" parTransId="{6331259F-F966-A849-8C04-19B32251A6BA}" sibTransId="{6C306DCD-01DB-764E-923F-6EEF43339F6E}"/>
    <dgm:cxn modelId="{7387E5DA-F489-3041-ACB7-7B8DAD3076B0}" srcId="{DF2AF1CB-9220-7543-B5FD-27875AC0FEF7}" destId="{624EFF84-1ED3-3246-B7B4-E182E9E585A5}" srcOrd="4" destOrd="0" parTransId="{DF6CD8B7-CD1A-7E4E-80DE-A797B9B5EE35}" sibTransId="{1201C6F2-5BA4-2A4A-ADD4-B90CE2BF021B}"/>
    <dgm:cxn modelId="{14C6C218-37EF-4F46-807E-D4F2D7F3F821}" srcId="{AD728B25-6586-8C40-80E8-B11380365267}" destId="{10B44C70-71AE-824D-B5C1-F07A30FF227F}" srcOrd="1" destOrd="0" parTransId="{EBE1267F-D446-B440-A68D-FD03A8C7F2FC}" sibTransId="{1BB65BE0-C3BE-4042-B048-AA7965CE092E}"/>
    <dgm:cxn modelId="{43759E96-3C6F-F04E-BCD8-77ED7C3491AF}" srcId="{DF2AF1CB-9220-7543-B5FD-27875AC0FEF7}" destId="{90CD658B-77C2-E34B-82B2-914B048CCAD5}" srcOrd="0" destOrd="0" parTransId="{675780B5-ACD8-EA44-9AE6-0783014079AA}" sibTransId="{6293A525-3F73-A942-BB2D-0861BFBF9E48}"/>
    <dgm:cxn modelId="{25D16EC8-910B-43E9-B789-A715EA14EEE9}" type="presOf" srcId="{DF2AF1CB-9220-7543-B5FD-27875AC0FEF7}" destId="{4E7B9788-0FB2-154B-9357-E843DBD790B1}" srcOrd="0" destOrd="0" presId="urn:microsoft.com/office/officeart/2005/8/layout/hProcess4"/>
    <dgm:cxn modelId="{4ECB2B1B-A52E-41AA-8AF7-81332225C839}" type="presOf" srcId="{1C4DD6FE-9A50-0146-B39D-B2B206971AE4}" destId="{68C033F2-7261-2C46-8519-1942615A4F0B}" srcOrd="0" destOrd="3" presId="urn:microsoft.com/office/officeart/2005/8/layout/hProcess4"/>
    <dgm:cxn modelId="{FF25B63F-EDC6-4A56-A944-3724EBF97FCC}" type="presOf" srcId="{F27872C7-6019-4B4C-9277-41CF7B0233E3}" destId="{753FAC13-9CFA-8D42-96A7-F20B02C2814B}" srcOrd="0" destOrd="2" presId="urn:microsoft.com/office/officeart/2005/8/layout/hProcess4"/>
    <dgm:cxn modelId="{E5226FAE-5E9B-43A7-B091-D3D690E40D54}" type="presOf" srcId="{F2504B31-87BA-9E48-B7C5-5610CBF75643}" destId="{B20404D8-F9BD-6747-B453-F5EFF8C37E0E}" srcOrd="0" destOrd="0" presId="urn:microsoft.com/office/officeart/2005/8/layout/hProcess4"/>
    <dgm:cxn modelId="{DC38A2B1-EE06-3145-A52C-30AAAC8F22E6}" srcId="{DF2AF1CB-9220-7543-B5FD-27875AC0FEF7}" destId="{1A3B8B98-A712-1F43-8CC1-593A3781A63B}" srcOrd="1" destOrd="0" parTransId="{F0E8BC91-8613-6D47-873D-A3CFB9AFA76A}" sibTransId="{5FFDEA82-B03B-8C4A-9974-1DE6A7A20597}"/>
    <dgm:cxn modelId="{38B32B71-5D29-4996-8417-A1EC90FA9B22}" type="presOf" srcId="{AFD89585-A7BD-9B43-97E6-CB73F296DFBA}" destId="{93521E27-E4C1-9B45-8776-F5FE605A22DC}" srcOrd="0" destOrd="2" presId="urn:microsoft.com/office/officeart/2005/8/layout/hProcess4"/>
    <dgm:cxn modelId="{7DA2A572-25BD-6442-91C2-F50A12D7B37A}" srcId="{1897D9B8-08D9-0B49-859D-80E5F2DB40F1}" destId="{0DEB5C4C-5855-504D-A9B6-836BAB5FD34A}" srcOrd="1" destOrd="0" parTransId="{15B50A0D-3FED-DE48-A022-AB78F4DB2420}" sibTransId="{F2504B31-87BA-9E48-B7C5-5610CBF75643}"/>
    <dgm:cxn modelId="{66A3A586-B35E-4EC9-9B50-A4950A6AECAD}" type="presParOf" srcId="{726CACA2-1AF4-C043-B022-C71CB5117349}" destId="{882EB759-7BE6-954D-AD5C-6590D1459030}" srcOrd="0" destOrd="0" presId="urn:microsoft.com/office/officeart/2005/8/layout/hProcess4"/>
    <dgm:cxn modelId="{761EE4C8-E930-40D9-BD82-DE9324AAADAD}" type="presParOf" srcId="{726CACA2-1AF4-C043-B022-C71CB5117349}" destId="{0507FBB3-B1D3-A54D-B2B8-42CE15EA381A}" srcOrd="1" destOrd="0" presId="urn:microsoft.com/office/officeart/2005/8/layout/hProcess4"/>
    <dgm:cxn modelId="{33285C1E-700F-4538-955E-DCA65067418F}" type="presParOf" srcId="{726CACA2-1AF4-C043-B022-C71CB5117349}" destId="{6979CDE8-AE53-1B43-923F-FDE330981019}" srcOrd="2" destOrd="0" presId="urn:microsoft.com/office/officeart/2005/8/layout/hProcess4"/>
    <dgm:cxn modelId="{C610CFEB-C934-4C91-9A34-0A82EB375E4C}" type="presParOf" srcId="{6979CDE8-AE53-1B43-923F-FDE330981019}" destId="{9DB566D9-8147-024E-82E8-873128F91280}" srcOrd="0" destOrd="0" presId="urn:microsoft.com/office/officeart/2005/8/layout/hProcess4"/>
    <dgm:cxn modelId="{3CE9DDF1-6336-4FD6-A76D-9880420D810B}" type="presParOf" srcId="{9DB566D9-8147-024E-82E8-873128F91280}" destId="{9D3E2CE4-9E55-EF46-B4E5-1D53BDBBC2D5}" srcOrd="0" destOrd="0" presId="urn:microsoft.com/office/officeart/2005/8/layout/hProcess4"/>
    <dgm:cxn modelId="{FEB19A5A-3D80-4265-9293-730621CB9DDD}" type="presParOf" srcId="{9DB566D9-8147-024E-82E8-873128F91280}" destId="{68C033F2-7261-2C46-8519-1942615A4F0B}" srcOrd="1" destOrd="0" presId="urn:microsoft.com/office/officeart/2005/8/layout/hProcess4"/>
    <dgm:cxn modelId="{68FDE19C-1B3D-41E0-9FE0-416EBD6D869B}" type="presParOf" srcId="{9DB566D9-8147-024E-82E8-873128F91280}" destId="{F64C004D-218F-BC4D-A533-022986928355}" srcOrd="2" destOrd="0" presId="urn:microsoft.com/office/officeart/2005/8/layout/hProcess4"/>
    <dgm:cxn modelId="{001134AD-4EE1-4EB4-A80E-8F187423B737}" type="presParOf" srcId="{9DB566D9-8147-024E-82E8-873128F91280}" destId="{45CF57FC-F135-3849-BE50-4BB451956815}" srcOrd="3" destOrd="0" presId="urn:microsoft.com/office/officeart/2005/8/layout/hProcess4"/>
    <dgm:cxn modelId="{8F8F3475-C347-4F8C-9233-ED94FA667935}" type="presParOf" srcId="{9DB566D9-8147-024E-82E8-873128F91280}" destId="{C0B8DA82-2926-C34C-B6E4-46130D85CD57}" srcOrd="4" destOrd="0" presId="urn:microsoft.com/office/officeart/2005/8/layout/hProcess4"/>
    <dgm:cxn modelId="{E6F016F3-A71F-4A70-A6E6-BAAAB1C75CB0}" type="presParOf" srcId="{6979CDE8-AE53-1B43-923F-FDE330981019}" destId="{C3B28AFF-6166-7C48-BD52-32A9ADCFEAF3}" srcOrd="1" destOrd="0" presId="urn:microsoft.com/office/officeart/2005/8/layout/hProcess4"/>
    <dgm:cxn modelId="{49F7C603-ED7B-41ED-B002-8AFE2F0EF350}" type="presParOf" srcId="{6979CDE8-AE53-1B43-923F-FDE330981019}" destId="{E58FA038-EC46-BB44-A98D-D4F36249284F}" srcOrd="2" destOrd="0" presId="urn:microsoft.com/office/officeart/2005/8/layout/hProcess4"/>
    <dgm:cxn modelId="{3946B61A-43DA-4E90-80D3-9FA9A006CB20}" type="presParOf" srcId="{E58FA038-EC46-BB44-A98D-D4F36249284F}" destId="{26FC240D-EF5A-2E48-BE65-0174F00BECE7}" srcOrd="0" destOrd="0" presId="urn:microsoft.com/office/officeart/2005/8/layout/hProcess4"/>
    <dgm:cxn modelId="{BDB3587E-9306-4DF8-8D02-6B7E8BA9EC3F}" type="presParOf" srcId="{E58FA038-EC46-BB44-A98D-D4F36249284F}" destId="{93521E27-E4C1-9B45-8776-F5FE605A22DC}" srcOrd="1" destOrd="0" presId="urn:microsoft.com/office/officeart/2005/8/layout/hProcess4"/>
    <dgm:cxn modelId="{524EEA5F-BAAF-4695-AA19-882AB831DBD2}" type="presParOf" srcId="{E58FA038-EC46-BB44-A98D-D4F36249284F}" destId="{E5766520-6946-9347-ACC9-840B1E54E6DF}" srcOrd="2" destOrd="0" presId="urn:microsoft.com/office/officeart/2005/8/layout/hProcess4"/>
    <dgm:cxn modelId="{B75E97BE-5642-4186-9165-C69270FD5BF7}" type="presParOf" srcId="{E58FA038-EC46-BB44-A98D-D4F36249284F}" destId="{EAD76238-B36D-D342-8D46-B2B1267D73D2}" srcOrd="3" destOrd="0" presId="urn:microsoft.com/office/officeart/2005/8/layout/hProcess4"/>
    <dgm:cxn modelId="{3F272D47-0875-4690-BD52-395A4A86A84C}" type="presParOf" srcId="{E58FA038-EC46-BB44-A98D-D4F36249284F}" destId="{66CF9BE8-AC50-424F-9AB9-782A0B10BED4}" srcOrd="4" destOrd="0" presId="urn:microsoft.com/office/officeart/2005/8/layout/hProcess4"/>
    <dgm:cxn modelId="{9397B5F7-6DF5-4AC7-968F-9B18085F3356}" type="presParOf" srcId="{6979CDE8-AE53-1B43-923F-FDE330981019}" destId="{B20404D8-F9BD-6747-B453-F5EFF8C37E0E}" srcOrd="3" destOrd="0" presId="urn:microsoft.com/office/officeart/2005/8/layout/hProcess4"/>
    <dgm:cxn modelId="{31A84681-9AF8-497B-A786-B0DD5EE6B83E}" type="presParOf" srcId="{6979CDE8-AE53-1B43-923F-FDE330981019}" destId="{322D553A-DD0E-544A-936B-A179F8715DF5}" srcOrd="4" destOrd="0" presId="urn:microsoft.com/office/officeart/2005/8/layout/hProcess4"/>
    <dgm:cxn modelId="{7ADFAD32-F285-4903-BA7E-BBD23CF5E48D}" type="presParOf" srcId="{322D553A-DD0E-544A-936B-A179F8715DF5}" destId="{14315514-5DA9-FD49-9FC5-B1760339E729}" srcOrd="0" destOrd="0" presId="urn:microsoft.com/office/officeart/2005/8/layout/hProcess4"/>
    <dgm:cxn modelId="{15DD79F6-6A1D-4D5F-8A87-9CD8E018F4D0}" type="presParOf" srcId="{322D553A-DD0E-544A-936B-A179F8715DF5}" destId="{043024DD-45E9-D246-94AA-911990F39700}" srcOrd="1" destOrd="0" presId="urn:microsoft.com/office/officeart/2005/8/layout/hProcess4"/>
    <dgm:cxn modelId="{D49A7196-6D44-4644-BD29-22CC6C44B1A7}" type="presParOf" srcId="{322D553A-DD0E-544A-936B-A179F8715DF5}" destId="{6B2A762F-D897-EB49-B499-BC7012D205BE}" srcOrd="2" destOrd="0" presId="urn:microsoft.com/office/officeart/2005/8/layout/hProcess4"/>
    <dgm:cxn modelId="{6D2D09F6-A933-498C-A99D-5A95E3DB3A9F}" type="presParOf" srcId="{322D553A-DD0E-544A-936B-A179F8715DF5}" destId="{4E7B9788-0FB2-154B-9357-E843DBD790B1}" srcOrd="3" destOrd="0" presId="urn:microsoft.com/office/officeart/2005/8/layout/hProcess4"/>
    <dgm:cxn modelId="{692279FF-FFDD-447B-B98A-58AD4877D155}" type="presParOf" srcId="{322D553A-DD0E-544A-936B-A179F8715DF5}" destId="{340A6117-DA19-2D40-89A9-6837A5B14453}" srcOrd="4" destOrd="0" presId="urn:microsoft.com/office/officeart/2005/8/layout/hProcess4"/>
    <dgm:cxn modelId="{8AD36D6A-5D0C-4070-B7FB-53CCCF748587}" type="presParOf" srcId="{6979CDE8-AE53-1B43-923F-FDE330981019}" destId="{0AA6D1DC-FCC7-A34C-A102-AABFB56D8985}" srcOrd="5" destOrd="0" presId="urn:microsoft.com/office/officeart/2005/8/layout/hProcess4"/>
    <dgm:cxn modelId="{AE637282-CE52-42D3-A713-7B00615B48DD}" type="presParOf" srcId="{6979CDE8-AE53-1B43-923F-FDE330981019}" destId="{538CC057-E967-E74B-A5EF-0D31618CE896}" srcOrd="6" destOrd="0" presId="urn:microsoft.com/office/officeart/2005/8/layout/hProcess4"/>
    <dgm:cxn modelId="{9F89CCF7-ADC5-4097-85E2-CB406CDC3418}" type="presParOf" srcId="{538CC057-E967-E74B-A5EF-0D31618CE896}" destId="{44542B93-8DDE-5044-BBAE-9A9BE65B442C}" srcOrd="0" destOrd="0" presId="urn:microsoft.com/office/officeart/2005/8/layout/hProcess4"/>
    <dgm:cxn modelId="{38B3ECB1-F6B6-4DFC-8668-2996E63E2493}" type="presParOf" srcId="{538CC057-E967-E74B-A5EF-0D31618CE896}" destId="{753FAC13-9CFA-8D42-96A7-F20B02C2814B}" srcOrd="1" destOrd="0" presId="urn:microsoft.com/office/officeart/2005/8/layout/hProcess4"/>
    <dgm:cxn modelId="{A27DAE7F-78BC-4C39-9AD1-3537DBA4882A}" type="presParOf" srcId="{538CC057-E967-E74B-A5EF-0D31618CE896}" destId="{FAFB4F95-F5AB-224D-B5AA-89AD888639A9}" srcOrd="2" destOrd="0" presId="urn:microsoft.com/office/officeart/2005/8/layout/hProcess4"/>
    <dgm:cxn modelId="{ED7099E9-3F89-4DEF-957E-BB5FEE059219}" type="presParOf" srcId="{538CC057-E967-E74B-A5EF-0D31618CE896}" destId="{0D146A79-DCB3-2C49-B396-283026E13226}" srcOrd="3" destOrd="0" presId="urn:microsoft.com/office/officeart/2005/8/layout/hProcess4"/>
    <dgm:cxn modelId="{E7E20124-0F92-4044-B90A-207464BF428B}" type="presParOf" srcId="{538CC057-E967-E74B-A5EF-0D31618CE896}" destId="{5D585F71-4312-A445-8BC3-68FBBA99AAF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033F2-7261-2C46-8519-1942615A4F0B}">
      <dsp:nvSpPr>
        <dsp:cNvPr id="0" name=""/>
        <dsp:cNvSpPr/>
      </dsp:nvSpPr>
      <dsp:spPr>
        <a:xfrm>
          <a:off x="3107" y="410779"/>
          <a:ext cx="1658495" cy="32218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HR&gt;100</a:t>
          </a:r>
        </a:p>
        <a:p>
          <a:pPr marL="228600" lvl="1" indent="-228600" algn="l" defTabSz="933450">
            <a:lnSpc>
              <a:spcPct val="90000"/>
            </a:lnSpc>
            <a:spcBef>
              <a:spcPct val="0"/>
            </a:spcBef>
            <a:spcAft>
              <a:spcPct val="15000"/>
            </a:spcAft>
            <a:buChar char="••"/>
          </a:pPr>
          <a:r>
            <a:rPr lang="en-US" sz="2100" kern="1200" dirty="0"/>
            <a:t>RR&gt;20</a:t>
          </a:r>
        </a:p>
        <a:p>
          <a:pPr marL="228600" lvl="1" indent="-228600" algn="l" defTabSz="933450">
            <a:lnSpc>
              <a:spcPct val="90000"/>
            </a:lnSpc>
            <a:spcBef>
              <a:spcPct val="0"/>
            </a:spcBef>
            <a:spcAft>
              <a:spcPct val="15000"/>
            </a:spcAft>
            <a:buChar char="••"/>
          </a:pPr>
          <a:r>
            <a:rPr lang="en-US" sz="2100" kern="1200" dirty="0"/>
            <a:t>T &gt; 38 or &lt; 35.5 F</a:t>
          </a:r>
        </a:p>
        <a:p>
          <a:pPr marL="228600" lvl="1" indent="-228600" algn="l" defTabSz="933450">
            <a:lnSpc>
              <a:spcPct val="90000"/>
            </a:lnSpc>
            <a:spcBef>
              <a:spcPct val="0"/>
            </a:spcBef>
            <a:spcAft>
              <a:spcPct val="15000"/>
            </a:spcAft>
            <a:buChar char="••"/>
          </a:pPr>
          <a:r>
            <a:rPr lang="en-US" sz="2100" kern="1200" dirty="0"/>
            <a:t>Abnormal WBC count</a:t>
          </a:r>
        </a:p>
        <a:p>
          <a:pPr marL="228600" lvl="1" indent="-228600" algn="l" defTabSz="933450">
            <a:lnSpc>
              <a:spcPct val="90000"/>
            </a:lnSpc>
            <a:spcBef>
              <a:spcPct val="0"/>
            </a:spcBef>
            <a:spcAft>
              <a:spcPct val="15000"/>
            </a:spcAft>
            <a:buChar char="••"/>
          </a:pPr>
          <a:r>
            <a:rPr lang="en-US" sz="2100" kern="1200" dirty="0"/>
            <a:t>Low pCO</a:t>
          </a:r>
          <a:r>
            <a:rPr lang="en-US" sz="2100" kern="1200" baseline="-25000" dirty="0"/>
            <a:t>2</a:t>
          </a:r>
          <a:r>
            <a:rPr lang="en-US" sz="2100" kern="1200" dirty="0"/>
            <a:t> </a:t>
          </a:r>
        </a:p>
      </dsp:txBody>
      <dsp:txXfrm>
        <a:off x="51683" y="459355"/>
        <a:ext cx="1561343" cy="2434263"/>
      </dsp:txXfrm>
    </dsp:sp>
    <dsp:sp modelId="{C3B28AFF-6166-7C48-BD52-32A9ADCFEAF3}">
      <dsp:nvSpPr>
        <dsp:cNvPr id="0" name=""/>
        <dsp:cNvSpPr/>
      </dsp:nvSpPr>
      <dsp:spPr>
        <a:xfrm>
          <a:off x="599439" y="1947890"/>
          <a:ext cx="2065617" cy="2065617"/>
        </a:xfrm>
        <a:prstGeom prst="leftCircularArrow">
          <a:avLst>
            <a:gd name="adj1" fmla="val 2888"/>
            <a:gd name="adj2" fmla="val 353221"/>
            <a:gd name="adj3" fmla="val 468055"/>
            <a:gd name="adj4" fmla="val 7363813"/>
            <a:gd name="adj5" fmla="val 33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CF57FC-F135-3849-BE50-4BB451956815}">
      <dsp:nvSpPr>
        <dsp:cNvPr id="0" name=""/>
        <dsp:cNvSpPr/>
      </dsp:nvSpPr>
      <dsp:spPr>
        <a:xfrm>
          <a:off x="371662" y="3208906"/>
          <a:ext cx="1474217" cy="5862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a:t>SIRS</a:t>
          </a:r>
          <a:endParaRPr lang="en-US" sz="1800" kern="1200" dirty="0"/>
        </a:p>
      </dsp:txBody>
      <dsp:txXfrm>
        <a:off x="388833" y="3226077"/>
        <a:ext cx="1439875" cy="551905"/>
      </dsp:txXfrm>
    </dsp:sp>
    <dsp:sp modelId="{93521E27-E4C1-9B45-8776-F5FE605A22DC}">
      <dsp:nvSpPr>
        <dsp:cNvPr id="0" name=""/>
        <dsp:cNvSpPr/>
      </dsp:nvSpPr>
      <dsp:spPr>
        <a:xfrm>
          <a:off x="2129978" y="338540"/>
          <a:ext cx="1658495" cy="336628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ctr" defTabSz="844550">
            <a:lnSpc>
              <a:spcPct val="90000"/>
            </a:lnSpc>
            <a:spcBef>
              <a:spcPct val="0"/>
            </a:spcBef>
            <a:spcAft>
              <a:spcPct val="15000"/>
            </a:spcAft>
            <a:buFontTx/>
            <a:buChar char="••"/>
          </a:pPr>
          <a:r>
            <a:rPr lang="en-US" sz="1900" kern="1200" dirty="0"/>
            <a:t>2 SIRS criteria</a:t>
          </a:r>
        </a:p>
        <a:p>
          <a:pPr marL="171450" lvl="1" indent="-171450" algn="ctr" defTabSz="844550">
            <a:lnSpc>
              <a:spcPct val="90000"/>
            </a:lnSpc>
            <a:spcBef>
              <a:spcPct val="0"/>
            </a:spcBef>
            <a:spcAft>
              <a:spcPct val="15000"/>
            </a:spcAft>
            <a:buFontTx/>
            <a:buChar char="••"/>
          </a:pPr>
          <a:r>
            <a:rPr lang="en-US" sz="1900" kern="1200" dirty="0"/>
            <a:t>+</a:t>
          </a:r>
        </a:p>
        <a:p>
          <a:pPr marL="171450" lvl="1" indent="-171450" algn="ctr" defTabSz="844550">
            <a:lnSpc>
              <a:spcPct val="90000"/>
            </a:lnSpc>
            <a:spcBef>
              <a:spcPct val="0"/>
            </a:spcBef>
            <a:spcAft>
              <a:spcPct val="15000"/>
            </a:spcAft>
            <a:buFontTx/>
            <a:buChar char="••"/>
          </a:pPr>
          <a:r>
            <a:rPr lang="en-US" sz="1900" kern="1200" dirty="0"/>
            <a:t>Infection</a:t>
          </a:r>
        </a:p>
      </dsp:txBody>
      <dsp:txXfrm>
        <a:off x="2178554" y="1108462"/>
        <a:ext cx="1561343" cy="2547782"/>
      </dsp:txXfrm>
    </dsp:sp>
    <dsp:sp modelId="{B20404D8-F9BD-6747-B453-F5EFF8C37E0E}">
      <dsp:nvSpPr>
        <dsp:cNvPr id="0" name=""/>
        <dsp:cNvSpPr/>
      </dsp:nvSpPr>
      <dsp:spPr>
        <a:xfrm>
          <a:off x="2701182" y="-85769"/>
          <a:ext cx="2274711" cy="2274711"/>
        </a:xfrm>
        <a:prstGeom prst="circularArrow">
          <a:avLst>
            <a:gd name="adj1" fmla="val 2623"/>
            <a:gd name="adj2" fmla="val 318770"/>
            <a:gd name="adj3" fmla="val 21210199"/>
            <a:gd name="adj4" fmla="val 14279991"/>
            <a:gd name="adj5" fmla="val 30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D76238-B36D-D342-8D46-B2B1267D73D2}">
      <dsp:nvSpPr>
        <dsp:cNvPr id="0" name=""/>
        <dsp:cNvSpPr/>
      </dsp:nvSpPr>
      <dsp:spPr>
        <a:xfrm>
          <a:off x="2532970" y="141866"/>
          <a:ext cx="1474217" cy="5862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a:t>Sepsis</a:t>
          </a:r>
          <a:r>
            <a:rPr lang="en-US" sz="1800" kern="1200" dirty="0"/>
            <a:t> </a:t>
          </a:r>
        </a:p>
      </dsp:txBody>
      <dsp:txXfrm>
        <a:off x="2550141" y="159037"/>
        <a:ext cx="1439875" cy="551905"/>
      </dsp:txXfrm>
    </dsp:sp>
    <dsp:sp modelId="{043024DD-45E9-D246-94AA-911990F39700}">
      <dsp:nvSpPr>
        <dsp:cNvPr id="0" name=""/>
        <dsp:cNvSpPr/>
      </dsp:nvSpPr>
      <dsp:spPr>
        <a:xfrm>
          <a:off x="4256848" y="275322"/>
          <a:ext cx="1658495" cy="349271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ctr" defTabSz="844550">
            <a:lnSpc>
              <a:spcPct val="90000"/>
            </a:lnSpc>
            <a:spcBef>
              <a:spcPct val="0"/>
            </a:spcBef>
            <a:spcAft>
              <a:spcPct val="15000"/>
            </a:spcAft>
            <a:buFontTx/>
            <a:buChar char="••"/>
          </a:pPr>
          <a:r>
            <a:rPr lang="en-US" sz="1900" kern="1200" dirty="0"/>
            <a:t>Sepsis </a:t>
          </a:r>
        </a:p>
        <a:p>
          <a:pPr marL="171450" lvl="1" indent="-171450" algn="ctr" defTabSz="844550">
            <a:lnSpc>
              <a:spcPct val="90000"/>
            </a:lnSpc>
            <a:spcBef>
              <a:spcPct val="0"/>
            </a:spcBef>
            <a:spcAft>
              <a:spcPct val="15000"/>
            </a:spcAft>
            <a:buFontTx/>
            <a:buChar char="••"/>
          </a:pPr>
          <a:r>
            <a:rPr lang="en-US" sz="1900" kern="1200" dirty="0"/>
            <a:t>+</a:t>
          </a:r>
        </a:p>
        <a:p>
          <a:pPr marL="171450" lvl="1" indent="-171450" algn="ctr" defTabSz="844550">
            <a:lnSpc>
              <a:spcPct val="90000"/>
            </a:lnSpc>
            <a:spcBef>
              <a:spcPct val="0"/>
            </a:spcBef>
            <a:spcAft>
              <a:spcPct val="15000"/>
            </a:spcAft>
            <a:buFontTx/>
            <a:buChar char="••"/>
          </a:pPr>
          <a:r>
            <a:rPr lang="en-US" sz="1900" kern="1200" dirty="0"/>
            <a:t>-Hypotension </a:t>
          </a:r>
        </a:p>
        <a:p>
          <a:pPr marL="171450" lvl="1" indent="-171450" algn="ctr" defTabSz="844550">
            <a:lnSpc>
              <a:spcPct val="90000"/>
            </a:lnSpc>
            <a:spcBef>
              <a:spcPct val="0"/>
            </a:spcBef>
            <a:spcAft>
              <a:spcPct val="15000"/>
            </a:spcAft>
            <a:buFontTx/>
            <a:buChar char="••"/>
          </a:pPr>
          <a:r>
            <a:rPr lang="en-US" sz="1900" kern="1200" dirty="0"/>
            <a:t>-End organ damage</a:t>
          </a:r>
        </a:p>
        <a:p>
          <a:pPr marL="171450" lvl="1" indent="-171450" algn="ctr" defTabSz="844550">
            <a:lnSpc>
              <a:spcPct val="90000"/>
            </a:lnSpc>
            <a:spcBef>
              <a:spcPct val="0"/>
            </a:spcBef>
            <a:spcAft>
              <a:spcPct val="15000"/>
            </a:spcAft>
            <a:buFontTx/>
            <a:buChar char="••"/>
          </a:pPr>
          <a:r>
            <a:rPr lang="en-US" sz="1900" kern="1200" dirty="0"/>
            <a:t>-Elevated lactate </a:t>
          </a:r>
        </a:p>
      </dsp:txBody>
      <dsp:txXfrm>
        <a:off x="4305424" y="323898"/>
        <a:ext cx="1561343" cy="2647125"/>
      </dsp:txXfrm>
    </dsp:sp>
    <dsp:sp modelId="{0AA6D1DC-FCC7-A34C-A102-AABFB56D8985}">
      <dsp:nvSpPr>
        <dsp:cNvPr id="0" name=""/>
        <dsp:cNvSpPr/>
      </dsp:nvSpPr>
      <dsp:spPr>
        <a:xfrm>
          <a:off x="4835856" y="1939169"/>
          <a:ext cx="2082545" cy="2082545"/>
        </a:xfrm>
        <a:prstGeom prst="leftCircularArrow">
          <a:avLst>
            <a:gd name="adj1" fmla="val 2865"/>
            <a:gd name="adj2" fmla="val 350157"/>
            <a:gd name="adj3" fmla="val 409057"/>
            <a:gd name="adj4" fmla="val 7307878"/>
            <a:gd name="adj5" fmla="val 33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7B9788-0FB2-154B-9357-E843DBD790B1}">
      <dsp:nvSpPr>
        <dsp:cNvPr id="0" name=""/>
        <dsp:cNvSpPr/>
      </dsp:nvSpPr>
      <dsp:spPr>
        <a:xfrm>
          <a:off x="4625402" y="2731070"/>
          <a:ext cx="1474217" cy="10794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a:t>Severe Sepsis</a:t>
          </a:r>
        </a:p>
      </dsp:txBody>
      <dsp:txXfrm>
        <a:off x="4657017" y="2762685"/>
        <a:ext cx="1410987" cy="1016198"/>
      </dsp:txXfrm>
    </dsp:sp>
    <dsp:sp modelId="{753FAC13-9CFA-8D42-96A7-F20B02C2814B}">
      <dsp:nvSpPr>
        <dsp:cNvPr id="0" name=""/>
        <dsp:cNvSpPr/>
      </dsp:nvSpPr>
      <dsp:spPr>
        <a:xfrm>
          <a:off x="6383718" y="268729"/>
          <a:ext cx="1658495" cy="34726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ctr" defTabSz="844550">
            <a:lnSpc>
              <a:spcPct val="90000"/>
            </a:lnSpc>
            <a:spcBef>
              <a:spcPct val="0"/>
            </a:spcBef>
            <a:spcAft>
              <a:spcPct val="15000"/>
            </a:spcAft>
            <a:buFontTx/>
            <a:buChar char="••"/>
          </a:pPr>
          <a:r>
            <a:rPr lang="en-US" sz="1900" kern="1200" dirty="0"/>
            <a:t>Severe sepsis and persistent signs of end organ dysfunction</a:t>
          </a:r>
        </a:p>
        <a:p>
          <a:pPr marL="171450" lvl="1" indent="-171450" algn="ctr" defTabSz="844550">
            <a:lnSpc>
              <a:spcPct val="90000"/>
            </a:lnSpc>
            <a:spcBef>
              <a:spcPct val="0"/>
            </a:spcBef>
            <a:spcAft>
              <a:spcPct val="15000"/>
            </a:spcAft>
            <a:buFontTx/>
            <a:buChar char="••"/>
          </a:pPr>
          <a:endParaRPr lang="en-US" sz="1900" kern="1200" dirty="0"/>
        </a:p>
        <a:p>
          <a:pPr marL="171450" lvl="1" indent="-171450" algn="ctr" defTabSz="844550">
            <a:lnSpc>
              <a:spcPct val="90000"/>
            </a:lnSpc>
            <a:spcBef>
              <a:spcPct val="0"/>
            </a:spcBef>
            <a:spcAft>
              <a:spcPct val="15000"/>
            </a:spcAft>
            <a:buFontTx/>
            <a:buChar char="••"/>
          </a:pPr>
          <a:r>
            <a:rPr lang="en-US" sz="1900" kern="1200" dirty="0"/>
            <a:t>Mortality 50% </a:t>
          </a:r>
        </a:p>
      </dsp:txBody>
      <dsp:txXfrm>
        <a:off x="6432294" y="1061447"/>
        <a:ext cx="1561343" cy="2631368"/>
      </dsp:txXfrm>
    </dsp:sp>
    <dsp:sp modelId="{0D146A79-DCB3-2C49-B396-283026E13226}">
      <dsp:nvSpPr>
        <dsp:cNvPr id="0" name=""/>
        <dsp:cNvSpPr/>
      </dsp:nvSpPr>
      <dsp:spPr>
        <a:xfrm>
          <a:off x="6755381" y="0"/>
          <a:ext cx="1474217" cy="10273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a:t>Septic Shock</a:t>
          </a:r>
        </a:p>
      </dsp:txBody>
      <dsp:txXfrm>
        <a:off x="6785470" y="30089"/>
        <a:ext cx="1414039" cy="9671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520CB-363B-4BCA-B77E-182C8BB483F5}" type="datetimeFigureOut">
              <a:rPr lang="en-AU" smtClean="0"/>
              <a:t>22/08/2022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9ED3C-929C-4B2A-B2ED-467AD1E9F397}" type="slidenum">
              <a:rPr lang="en-AU" smtClean="0"/>
              <a:t>‹#›</a:t>
            </a:fld>
            <a:endParaRPr lang="en-AU"/>
          </a:p>
        </p:txBody>
      </p:sp>
    </p:spTree>
    <p:extLst>
      <p:ext uri="{BB962C8B-B14F-4D97-AF65-F5344CB8AC3E}">
        <p14:creationId xmlns:p14="http://schemas.microsoft.com/office/powerpoint/2010/main" val="119998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Management </a:t>
            </a:r>
          </a:p>
        </p:txBody>
      </p:sp>
      <p:sp>
        <p:nvSpPr>
          <p:cNvPr id="4" name="Slide Number Placeholder 3"/>
          <p:cNvSpPr>
            <a:spLocks noGrp="1"/>
          </p:cNvSpPr>
          <p:nvPr>
            <p:ph type="sldNum" sz="quarter" idx="10"/>
          </p:nvPr>
        </p:nvSpPr>
        <p:spPr/>
        <p:txBody>
          <a:bodyPr/>
          <a:lstStyle/>
          <a:p>
            <a:fld id="{AEF9ED3C-929C-4B2A-B2ED-467AD1E9F397}" type="slidenum">
              <a:rPr lang="en-AU" smtClean="0"/>
              <a:t>5</a:t>
            </a:fld>
            <a:endParaRPr lang="en-AU"/>
          </a:p>
        </p:txBody>
      </p:sp>
    </p:spTree>
    <p:extLst>
      <p:ext uri="{BB962C8B-B14F-4D97-AF65-F5344CB8AC3E}">
        <p14:creationId xmlns:p14="http://schemas.microsoft.com/office/powerpoint/2010/main" val="28585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Urine MSU</a:t>
            </a:r>
            <a:r>
              <a:rPr lang="en-AU" baseline="0" dirty="0"/>
              <a:t> also confirmed same bacteria + resistance strains</a:t>
            </a:r>
            <a:endParaRPr lang="en-AU" dirty="0"/>
          </a:p>
        </p:txBody>
      </p:sp>
      <p:sp>
        <p:nvSpPr>
          <p:cNvPr id="4" name="Slide Number Placeholder 3"/>
          <p:cNvSpPr>
            <a:spLocks noGrp="1"/>
          </p:cNvSpPr>
          <p:nvPr>
            <p:ph type="sldNum" sz="quarter" idx="10"/>
          </p:nvPr>
        </p:nvSpPr>
        <p:spPr/>
        <p:txBody>
          <a:bodyPr/>
          <a:lstStyle/>
          <a:p>
            <a:fld id="{AEF9ED3C-929C-4B2A-B2ED-467AD1E9F397}" type="slidenum">
              <a:rPr lang="en-AU" smtClean="0"/>
              <a:t>12</a:t>
            </a:fld>
            <a:endParaRPr lang="en-AU"/>
          </a:p>
        </p:txBody>
      </p:sp>
    </p:spTree>
    <p:extLst>
      <p:ext uri="{BB962C8B-B14F-4D97-AF65-F5344CB8AC3E}">
        <p14:creationId xmlns:p14="http://schemas.microsoft.com/office/powerpoint/2010/main" val="236945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fundamental concept to keep in mind when discussing sepsis is that of “hemostasis,” the healthy balance of blood coagulation vs anti-coagulation. In times of normal health, our bodies produce clotting factors in the blood that are always on standby to clot whenever necessary. These factors are activated whenever the endothelium (the lining of organs and blood vessels) is disturbed or traumatized. Clotting factors are like a cache of highly unstable gun powder. Once activated, they can set off a dangerous chain-reaction of clotting everywhere. This potential is kept in check by anticoagulating factors also present in healthy blood. </a:t>
            </a:r>
          </a:p>
          <a:p>
            <a:endParaRPr lang="en-US" sz="1200" dirty="0"/>
          </a:p>
          <a:p>
            <a:r>
              <a:rPr lang="en-US" sz="1200" dirty="0"/>
              <a:t>In sepsis, infecting organisms cause direct trauma to endothelium, and the body also suppresses or depletes the supply of available anticoagulating </a:t>
            </a:r>
            <a:r>
              <a:rPr lang="en-US" sz="1200" dirty="0" err="1"/>
              <a:t>fators</a:t>
            </a:r>
            <a:r>
              <a:rPr lang="en-US" sz="1200" dirty="0"/>
              <a:t>. A perfect storm of intravascular coagulation occurs everywhere in the body, most notably in the most delicate microvascular system. This leads to </a:t>
            </a:r>
            <a:r>
              <a:rPr lang="en-US" sz="1200" dirty="0" err="1"/>
              <a:t>hypoperfusion</a:t>
            </a:r>
            <a:r>
              <a:rPr lang="en-US" sz="1200" dirty="0"/>
              <a:t> and clinical exam findings of “end-organ injury.” The endothelium continues to malfunction, resulting in loss of blood vessel wall motor tone, which leads to hypotension, as well as leaky blood vessels, which leads to edema in the lungs, brain, and soft tissues.</a:t>
            </a:r>
          </a:p>
          <a:p>
            <a:endParaRPr lang="en-AU" dirty="0"/>
          </a:p>
        </p:txBody>
      </p:sp>
      <p:sp>
        <p:nvSpPr>
          <p:cNvPr id="4" name="Slide Number Placeholder 3"/>
          <p:cNvSpPr>
            <a:spLocks noGrp="1"/>
          </p:cNvSpPr>
          <p:nvPr>
            <p:ph type="sldNum" sz="quarter" idx="10"/>
          </p:nvPr>
        </p:nvSpPr>
        <p:spPr/>
        <p:txBody>
          <a:bodyPr/>
          <a:lstStyle/>
          <a:p>
            <a:fld id="{AEF9ED3C-929C-4B2A-B2ED-467AD1E9F397}" type="slidenum">
              <a:rPr lang="en-AU" smtClean="0"/>
              <a:t>17</a:t>
            </a:fld>
            <a:endParaRPr lang="en-AU"/>
          </a:p>
        </p:txBody>
      </p:sp>
    </p:spTree>
    <p:extLst>
      <p:ext uri="{BB962C8B-B14F-4D97-AF65-F5344CB8AC3E}">
        <p14:creationId xmlns:p14="http://schemas.microsoft.com/office/powerpoint/2010/main" val="240162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multiple infectious causes of sepsis.  There are multiple triggers for SIRS.  Once you identify SIRS, you must look for the trigger. Infection from any type of germ (bacteria, virus, fungi, </a:t>
            </a:r>
            <a:r>
              <a:rPr lang="en-US" dirty="0" err="1"/>
              <a:t>etc</a:t>
            </a:r>
            <a:r>
              <a:rPr lang="en-US" dirty="0"/>
              <a:t>) is possible. As shown in the Venn diagram above, conditions other than infection can result in SIRS (trauma, burns, pancreatitis, etc.).</a:t>
            </a:r>
          </a:p>
          <a:p>
            <a:endParaRPr lang="en-AU" dirty="0"/>
          </a:p>
        </p:txBody>
      </p:sp>
      <p:sp>
        <p:nvSpPr>
          <p:cNvPr id="4" name="Slide Number Placeholder 3"/>
          <p:cNvSpPr>
            <a:spLocks noGrp="1"/>
          </p:cNvSpPr>
          <p:nvPr>
            <p:ph type="sldNum" sz="quarter" idx="10"/>
          </p:nvPr>
        </p:nvSpPr>
        <p:spPr/>
        <p:txBody>
          <a:bodyPr/>
          <a:lstStyle/>
          <a:p>
            <a:fld id="{AEF9ED3C-929C-4B2A-B2ED-467AD1E9F397}" type="slidenum">
              <a:rPr lang="en-AU" smtClean="0"/>
              <a:t>18</a:t>
            </a:fld>
            <a:endParaRPr lang="en-AU"/>
          </a:p>
        </p:txBody>
      </p:sp>
    </p:spTree>
    <p:extLst>
      <p:ext uri="{BB962C8B-B14F-4D97-AF65-F5344CB8AC3E}">
        <p14:creationId xmlns:p14="http://schemas.microsoft.com/office/powerpoint/2010/main" val="325021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 most</a:t>
            </a:r>
            <a:r>
              <a:rPr lang="en-AU" baseline="0" dirty="0"/>
              <a:t> common infections to exclude from Thailand for instance- dengue, malaria, typhoid </a:t>
            </a:r>
            <a:endParaRPr lang="en-AU" dirty="0"/>
          </a:p>
        </p:txBody>
      </p:sp>
      <p:sp>
        <p:nvSpPr>
          <p:cNvPr id="4" name="Slide Number Placeholder 3"/>
          <p:cNvSpPr>
            <a:spLocks noGrp="1"/>
          </p:cNvSpPr>
          <p:nvPr>
            <p:ph type="sldNum" sz="quarter" idx="10"/>
          </p:nvPr>
        </p:nvSpPr>
        <p:spPr/>
        <p:txBody>
          <a:bodyPr/>
          <a:lstStyle/>
          <a:p>
            <a:fld id="{AEF9ED3C-929C-4B2A-B2ED-467AD1E9F397}" type="slidenum">
              <a:rPr lang="en-AU" smtClean="0"/>
              <a:t>21</a:t>
            </a:fld>
            <a:endParaRPr lang="en-AU"/>
          </a:p>
        </p:txBody>
      </p:sp>
    </p:spTree>
    <p:extLst>
      <p:ext uri="{BB962C8B-B14F-4D97-AF65-F5344CB8AC3E}">
        <p14:creationId xmlns:p14="http://schemas.microsoft.com/office/powerpoint/2010/main" val="224885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Strep</a:t>
            </a:r>
            <a:r>
              <a:rPr lang="en-AU" baseline="0" dirty="0"/>
              <a:t> </a:t>
            </a:r>
            <a:r>
              <a:rPr lang="en-AU" baseline="0" dirty="0" err="1"/>
              <a:t>pnuemoniae</a:t>
            </a:r>
            <a:r>
              <a:rPr lang="en-AU" baseline="0" dirty="0"/>
              <a:t>, Neisseria, haemophilus influenza</a:t>
            </a:r>
          </a:p>
          <a:p>
            <a:r>
              <a:rPr lang="en-AU" baseline="0" dirty="0" err="1"/>
              <a:t>Endoxtoxin</a:t>
            </a:r>
            <a:r>
              <a:rPr lang="en-AU" baseline="0" dirty="0"/>
              <a:t>- toxic shock, strep, staph, clostridium difficile </a:t>
            </a:r>
            <a:endParaRPr lang="en-AU" dirty="0"/>
          </a:p>
        </p:txBody>
      </p:sp>
      <p:sp>
        <p:nvSpPr>
          <p:cNvPr id="4" name="Slide Number Placeholder 3"/>
          <p:cNvSpPr>
            <a:spLocks noGrp="1"/>
          </p:cNvSpPr>
          <p:nvPr>
            <p:ph type="sldNum" sz="quarter" idx="10"/>
          </p:nvPr>
        </p:nvSpPr>
        <p:spPr/>
        <p:txBody>
          <a:bodyPr/>
          <a:lstStyle/>
          <a:p>
            <a:fld id="{AEF9ED3C-929C-4B2A-B2ED-467AD1E9F397}" type="slidenum">
              <a:rPr lang="en-AU" smtClean="0"/>
              <a:t>22</a:t>
            </a:fld>
            <a:endParaRPr lang="en-AU"/>
          </a:p>
        </p:txBody>
      </p:sp>
    </p:spTree>
    <p:extLst>
      <p:ext uri="{BB962C8B-B14F-4D97-AF65-F5344CB8AC3E}">
        <p14:creationId xmlns:p14="http://schemas.microsoft.com/office/powerpoint/2010/main" val="29260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F9ED3C-929C-4B2A-B2ED-467AD1E9F397}" type="slidenum">
              <a:rPr lang="en-AU" smtClean="0"/>
              <a:t>27</a:t>
            </a:fld>
            <a:endParaRPr lang="en-AU"/>
          </a:p>
        </p:txBody>
      </p:sp>
    </p:spTree>
    <p:extLst>
      <p:ext uri="{BB962C8B-B14F-4D97-AF65-F5344CB8AC3E}">
        <p14:creationId xmlns:p14="http://schemas.microsoft.com/office/powerpoint/2010/main" val="414906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Instead of ceftriaxone would add </a:t>
            </a:r>
            <a:r>
              <a:rPr lang="en-AU" dirty="0" err="1"/>
              <a:t>Meropenem</a:t>
            </a:r>
            <a:r>
              <a:rPr lang="en-AU" dirty="0"/>
              <a:t> 1g daily to cover for </a:t>
            </a:r>
            <a:r>
              <a:rPr lang="en-AU" sz="1200" b="0" i="1" kern="1200" dirty="0">
                <a:solidFill>
                  <a:schemeClr val="tx1"/>
                </a:solidFill>
                <a:effectLst/>
                <a:latin typeface="+mn-lt"/>
                <a:ea typeface="+mn-ea"/>
                <a:cs typeface="+mn-cs"/>
              </a:rPr>
              <a:t>.</a:t>
            </a:r>
            <a:r>
              <a:rPr lang="en-AU" sz="1200" b="0" i="1" kern="1200" dirty="0" err="1">
                <a:solidFill>
                  <a:schemeClr val="tx1"/>
                </a:solidFill>
                <a:effectLst/>
                <a:latin typeface="+mn-lt"/>
                <a:ea typeface="+mn-ea"/>
                <a:cs typeface="+mn-cs"/>
              </a:rPr>
              <a:t>Bulkohlderia</a:t>
            </a:r>
            <a:r>
              <a:rPr lang="en-AU" sz="1200" b="0" i="1" kern="1200" dirty="0">
                <a:solidFill>
                  <a:schemeClr val="tx1"/>
                </a:solidFill>
                <a:effectLst/>
                <a:latin typeface="+mn-lt"/>
                <a:ea typeface="+mn-ea"/>
                <a:cs typeface="+mn-cs"/>
              </a:rPr>
              <a:t> </a:t>
            </a:r>
            <a:r>
              <a:rPr lang="en-AU" sz="1200" b="0" i="1" kern="1200" dirty="0" err="1">
                <a:solidFill>
                  <a:schemeClr val="tx1"/>
                </a:solidFill>
                <a:effectLst/>
                <a:latin typeface="+mn-lt"/>
                <a:ea typeface="+mn-ea"/>
                <a:cs typeface="+mn-cs"/>
              </a:rPr>
              <a:t>pseudomallei</a:t>
            </a:r>
            <a:r>
              <a:rPr lang="en-AU" sz="1200" b="0" i="0" kern="1200" dirty="0">
                <a:solidFill>
                  <a:schemeClr val="tx1"/>
                </a:solidFill>
                <a:effectLst/>
                <a:latin typeface="+mn-lt"/>
                <a:ea typeface="+mn-ea"/>
                <a:cs typeface="+mn-cs"/>
              </a:rPr>
              <a:t> and </a:t>
            </a:r>
            <a:r>
              <a:rPr lang="en-AU" sz="1200" b="0" i="1" kern="1200" dirty="0">
                <a:solidFill>
                  <a:schemeClr val="tx1"/>
                </a:solidFill>
                <a:effectLst/>
                <a:latin typeface="+mn-lt"/>
                <a:ea typeface="+mn-ea"/>
                <a:cs typeface="+mn-cs"/>
              </a:rPr>
              <a:t>A. </a:t>
            </a:r>
            <a:r>
              <a:rPr lang="en-AU" sz="1200" b="0" i="1" kern="1200" dirty="0" err="1">
                <a:solidFill>
                  <a:schemeClr val="tx1"/>
                </a:solidFill>
                <a:effectLst/>
                <a:latin typeface="+mn-lt"/>
                <a:ea typeface="+mn-ea"/>
                <a:cs typeface="+mn-cs"/>
              </a:rPr>
              <a:t>baumannii</a:t>
            </a:r>
            <a:r>
              <a:rPr lang="en-AU" sz="1200" b="0" i="0" kern="1200" dirty="0">
                <a:solidFill>
                  <a:schemeClr val="tx1"/>
                </a:solidFill>
                <a:effectLst/>
                <a:latin typeface="+mn-lt"/>
                <a:ea typeface="+mn-ea"/>
                <a:cs typeface="+mn-cs"/>
              </a:rPr>
              <a:t> are important causes of high-severity CAP.</a:t>
            </a:r>
          </a:p>
          <a:p>
            <a:r>
              <a:rPr lang="en-AU" sz="1200" b="0" i="0" kern="1200" baseline="0" dirty="0">
                <a:solidFill>
                  <a:schemeClr val="tx1"/>
                </a:solidFill>
                <a:effectLst/>
                <a:latin typeface="+mn-lt"/>
                <a:ea typeface="+mn-ea"/>
                <a:cs typeface="+mn-cs"/>
              </a:rPr>
              <a:t>Wet seasons </a:t>
            </a:r>
            <a:endParaRPr lang="en-AU" baseline="0" dirty="0"/>
          </a:p>
          <a:p>
            <a:endParaRPr lang="en-AU" dirty="0"/>
          </a:p>
        </p:txBody>
      </p:sp>
      <p:sp>
        <p:nvSpPr>
          <p:cNvPr id="4" name="Slide Number Placeholder 3"/>
          <p:cNvSpPr>
            <a:spLocks noGrp="1"/>
          </p:cNvSpPr>
          <p:nvPr>
            <p:ph type="sldNum" sz="quarter" idx="10"/>
          </p:nvPr>
        </p:nvSpPr>
        <p:spPr/>
        <p:txBody>
          <a:bodyPr/>
          <a:lstStyle/>
          <a:p>
            <a:fld id="{AEF9ED3C-929C-4B2A-B2ED-467AD1E9F397}" type="slidenum">
              <a:rPr lang="en-AU" smtClean="0"/>
              <a:t>30</a:t>
            </a:fld>
            <a:endParaRPr lang="en-AU"/>
          </a:p>
        </p:txBody>
      </p:sp>
    </p:spTree>
    <p:extLst>
      <p:ext uri="{BB962C8B-B14F-4D97-AF65-F5344CB8AC3E}">
        <p14:creationId xmlns:p14="http://schemas.microsoft.com/office/powerpoint/2010/main" val="179175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D5A9C3-077D-49B9-BFC5-A37CAE3621FC}" type="datetimeFigureOut">
              <a:rPr lang="en-AU" smtClean="0"/>
              <a:t>22/08/2022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B1085A-19F7-499A-A101-817A2DE9667A}"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16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D5A9C3-077D-49B9-BFC5-A37CAE3621FC}" type="datetimeFigureOut">
              <a:rPr lang="en-AU" smtClean="0"/>
              <a:t>22/08/2022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B1085A-19F7-499A-A101-817A2DE9667A}" type="slidenum">
              <a:rPr lang="en-AU" smtClean="0"/>
              <a:t>‹#›</a:t>
            </a:fld>
            <a:endParaRPr lang="en-AU"/>
          </a:p>
        </p:txBody>
      </p:sp>
    </p:spTree>
    <p:extLst>
      <p:ext uri="{BB962C8B-B14F-4D97-AF65-F5344CB8AC3E}">
        <p14:creationId xmlns:p14="http://schemas.microsoft.com/office/powerpoint/2010/main" val="17946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D5A9C3-077D-49B9-BFC5-A37CAE3621FC}" type="datetimeFigureOut">
              <a:rPr lang="en-AU" smtClean="0"/>
              <a:t>22/08/2022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B1085A-19F7-499A-A101-817A2DE9667A}" type="slidenum">
              <a:rPr lang="en-AU" smtClean="0"/>
              <a:t>‹#›</a:t>
            </a:fld>
            <a:endParaRPr lang="en-AU"/>
          </a:p>
        </p:txBody>
      </p:sp>
    </p:spTree>
    <p:extLst>
      <p:ext uri="{BB962C8B-B14F-4D97-AF65-F5344CB8AC3E}">
        <p14:creationId xmlns:p14="http://schemas.microsoft.com/office/powerpoint/2010/main" val="84704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D5A9C3-077D-49B9-BFC5-A37CAE3621FC}" type="datetimeFigureOut">
              <a:rPr lang="en-AU" smtClean="0"/>
              <a:t>22/08/2022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B1085A-19F7-499A-A101-817A2DE9667A}" type="slidenum">
              <a:rPr lang="en-AU" smtClean="0"/>
              <a:t>‹#›</a:t>
            </a:fld>
            <a:endParaRPr lang="en-AU"/>
          </a:p>
        </p:txBody>
      </p:sp>
    </p:spTree>
    <p:extLst>
      <p:ext uri="{BB962C8B-B14F-4D97-AF65-F5344CB8AC3E}">
        <p14:creationId xmlns:p14="http://schemas.microsoft.com/office/powerpoint/2010/main" val="263721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D5A9C3-077D-49B9-BFC5-A37CAE3621FC}" type="datetimeFigureOut">
              <a:rPr lang="en-AU" smtClean="0"/>
              <a:t>22/08/2022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B1085A-19F7-499A-A101-817A2DE9667A}"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05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D5A9C3-077D-49B9-BFC5-A37CAE3621FC}" type="datetimeFigureOut">
              <a:rPr lang="en-AU" smtClean="0"/>
              <a:t>22/08/2022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B1085A-19F7-499A-A101-817A2DE9667A}" type="slidenum">
              <a:rPr lang="en-AU" smtClean="0"/>
              <a:t>‹#›</a:t>
            </a:fld>
            <a:endParaRPr lang="en-AU"/>
          </a:p>
        </p:txBody>
      </p:sp>
    </p:spTree>
    <p:extLst>
      <p:ext uri="{BB962C8B-B14F-4D97-AF65-F5344CB8AC3E}">
        <p14:creationId xmlns:p14="http://schemas.microsoft.com/office/powerpoint/2010/main" val="64734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D5A9C3-077D-49B9-BFC5-A37CAE3621FC}" type="datetimeFigureOut">
              <a:rPr lang="en-AU" smtClean="0"/>
              <a:t>22/08/2022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2B1085A-19F7-499A-A101-817A2DE9667A}" type="slidenum">
              <a:rPr lang="en-AU" smtClean="0"/>
              <a:t>‹#›</a:t>
            </a:fld>
            <a:endParaRPr lang="en-AU"/>
          </a:p>
        </p:txBody>
      </p:sp>
    </p:spTree>
    <p:extLst>
      <p:ext uri="{BB962C8B-B14F-4D97-AF65-F5344CB8AC3E}">
        <p14:creationId xmlns:p14="http://schemas.microsoft.com/office/powerpoint/2010/main" val="302939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D5A9C3-077D-49B9-BFC5-A37CAE3621FC}" type="datetimeFigureOut">
              <a:rPr lang="en-AU" smtClean="0"/>
              <a:t>22/08/2022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2B1085A-19F7-499A-A101-817A2DE9667A}" type="slidenum">
              <a:rPr lang="en-AU" smtClean="0"/>
              <a:t>‹#›</a:t>
            </a:fld>
            <a:endParaRPr lang="en-AU"/>
          </a:p>
        </p:txBody>
      </p:sp>
    </p:spTree>
    <p:extLst>
      <p:ext uri="{BB962C8B-B14F-4D97-AF65-F5344CB8AC3E}">
        <p14:creationId xmlns:p14="http://schemas.microsoft.com/office/powerpoint/2010/main" val="394386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ED5A9C3-077D-49B9-BFC5-A37CAE3621FC}" type="datetimeFigureOut">
              <a:rPr lang="en-AU" smtClean="0"/>
              <a:t>22/08/2022</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92B1085A-19F7-499A-A101-817A2DE9667A}" type="slidenum">
              <a:rPr lang="en-AU" smtClean="0"/>
              <a:t>‹#›</a:t>
            </a:fld>
            <a:endParaRPr lang="en-AU"/>
          </a:p>
        </p:txBody>
      </p:sp>
    </p:spTree>
    <p:extLst>
      <p:ext uri="{BB962C8B-B14F-4D97-AF65-F5344CB8AC3E}">
        <p14:creationId xmlns:p14="http://schemas.microsoft.com/office/powerpoint/2010/main" val="393974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ED5A9C3-077D-49B9-BFC5-A37CAE3621FC}" type="datetimeFigureOut">
              <a:rPr lang="en-AU" smtClean="0"/>
              <a:t>22/08/2022</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B1085A-19F7-499A-A101-817A2DE9667A}" type="slidenum">
              <a:rPr lang="en-AU" smtClean="0"/>
              <a:t>‹#›</a:t>
            </a:fld>
            <a:endParaRPr lang="en-AU"/>
          </a:p>
        </p:txBody>
      </p:sp>
    </p:spTree>
    <p:extLst>
      <p:ext uri="{BB962C8B-B14F-4D97-AF65-F5344CB8AC3E}">
        <p14:creationId xmlns:p14="http://schemas.microsoft.com/office/powerpoint/2010/main" val="82091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D5A9C3-077D-49B9-BFC5-A37CAE3621FC}" type="datetimeFigureOut">
              <a:rPr lang="en-AU" smtClean="0"/>
              <a:t>22/08/2022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B1085A-19F7-499A-A101-817A2DE9667A}" type="slidenum">
              <a:rPr lang="en-AU" smtClean="0"/>
              <a:t>‹#›</a:t>
            </a:fld>
            <a:endParaRPr lang="en-AU"/>
          </a:p>
        </p:txBody>
      </p:sp>
    </p:spTree>
    <p:extLst>
      <p:ext uri="{BB962C8B-B14F-4D97-AF65-F5344CB8AC3E}">
        <p14:creationId xmlns:p14="http://schemas.microsoft.com/office/powerpoint/2010/main" val="196671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ED5A9C3-077D-49B9-BFC5-A37CAE3621FC}" type="datetimeFigureOut">
              <a:rPr lang="en-AU" smtClean="0"/>
              <a:t>22/08/2022</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B1085A-19F7-499A-A101-817A2DE9667A}"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24137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Sepsis</a:t>
            </a:r>
          </a:p>
        </p:txBody>
      </p:sp>
      <p:sp>
        <p:nvSpPr>
          <p:cNvPr id="3" name="Subtitle 2"/>
          <p:cNvSpPr>
            <a:spLocks noGrp="1"/>
          </p:cNvSpPr>
          <p:nvPr>
            <p:ph type="subTitle" idx="1"/>
          </p:nvPr>
        </p:nvSpPr>
        <p:spPr/>
        <p:txBody>
          <a:bodyPr/>
          <a:lstStyle/>
          <a:p>
            <a:r>
              <a:rPr lang="en-AU" dirty="0"/>
              <a:t>Josh Kim</a:t>
            </a:r>
          </a:p>
        </p:txBody>
      </p:sp>
    </p:spTree>
    <p:extLst>
      <p:ext uri="{BB962C8B-B14F-4D97-AF65-F5344CB8AC3E}">
        <p14:creationId xmlns:p14="http://schemas.microsoft.com/office/powerpoint/2010/main" val="3773186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Examination	</a:t>
            </a:r>
          </a:p>
        </p:txBody>
      </p:sp>
      <p:sp>
        <p:nvSpPr>
          <p:cNvPr id="3" name="Content Placeholder 2"/>
          <p:cNvSpPr>
            <a:spLocks noGrp="1"/>
          </p:cNvSpPr>
          <p:nvPr>
            <p:ph idx="1"/>
          </p:nvPr>
        </p:nvSpPr>
        <p:spPr/>
        <p:txBody>
          <a:bodyPr/>
          <a:lstStyle/>
          <a:p>
            <a:r>
              <a:rPr lang="en-AU" dirty="0"/>
              <a:t>Alert and orientated</a:t>
            </a:r>
          </a:p>
          <a:p>
            <a:r>
              <a:rPr lang="en-AU" dirty="0"/>
              <a:t>Febrile 39 degrees, HR 114, BP 132/74</a:t>
            </a:r>
          </a:p>
          <a:p>
            <a:endParaRPr lang="en-AU" dirty="0"/>
          </a:p>
          <a:p>
            <a:r>
              <a:rPr lang="en-AU" dirty="0"/>
              <a:t>Cardiorespiratory examination unremarkable </a:t>
            </a:r>
          </a:p>
          <a:p>
            <a:r>
              <a:rPr lang="en-AU" dirty="0"/>
              <a:t>Abdomen soft non tender</a:t>
            </a:r>
          </a:p>
          <a:p>
            <a:endParaRPr lang="en-AU" dirty="0"/>
          </a:p>
          <a:p>
            <a:r>
              <a:rPr lang="en-AU" dirty="0"/>
              <a:t>Neuro examination- cranial nerves grossly intact</a:t>
            </a:r>
          </a:p>
          <a:p>
            <a:r>
              <a:rPr lang="en-AU" dirty="0"/>
              <a:t>Lower + Upper limbs- power 5/5, reflexes normal </a:t>
            </a:r>
          </a:p>
          <a:p>
            <a:r>
              <a:rPr lang="en-AU" dirty="0"/>
              <a:t>No neck stiffness/photophobia</a:t>
            </a:r>
          </a:p>
        </p:txBody>
      </p:sp>
    </p:spTree>
    <p:extLst>
      <p:ext uri="{BB962C8B-B14F-4D97-AF65-F5344CB8AC3E}">
        <p14:creationId xmlns:p14="http://schemas.microsoft.com/office/powerpoint/2010/main" val="188189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Investigations</a:t>
            </a:r>
          </a:p>
        </p:txBody>
      </p:sp>
      <p:sp>
        <p:nvSpPr>
          <p:cNvPr id="3" name="Content Placeholder 2"/>
          <p:cNvSpPr>
            <a:spLocks noGrp="1"/>
          </p:cNvSpPr>
          <p:nvPr>
            <p:ph idx="1"/>
          </p:nvPr>
        </p:nvSpPr>
        <p:spPr/>
        <p:txBody>
          <a:bodyPr/>
          <a:lstStyle/>
          <a:p>
            <a:r>
              <a:rPr lang="en-AU" dirty="0"/>
              <a:t>CXR- clear</a:t>
            </a:r>
          </a:p>
          <a:p>
            <a:r>
              <a:rPr lang="en-AU" dirty="0" err="1"/>
              <a:t>eGFr</a:t>
            </a:r>
            <a:r>
              <a:rPr lang="en-AU" dirty="0"/>
              <a:t>&gt;90</a:t>
            </a:r>
          </a:p>
          <a:p>
            <a:r>
              <a:rPr lang="en-AU" dirty="0"/>
              <a:t>WCC 12</a:t>
            </a:r>
          </a:p>
          <a:p>
            <a:r>
              <a:rPr lang="en-AU" dirty="0"/>
              <a:t>CRP 116</a:t>
            </a:r>
          </a:p>
          <a:p>
            <a:endParaRPr lang="en-AU" dirty="0"/>
          </a:p>
          <a:p>
            <a:r>
              <a:rPr lang="en-AU" dirty="0"/>
              <a:t>CT </a:t>
            </a:r>
            <a:r>
              <a:rPr lang="en-AU" dirty="0" err="1"/>
              <a:t>venogram</a:t>
            </a:r>
            <a:r>
              <a:rPr lang="en-AU" dirty="0"/>
              <a:t>- no thrombus identified. No abnormalities detected </a:t>
            </a:r>
          </a:p>
        </p:txBody>
      </p:sp>
    </p:spTree>
    <p:extLst>
      <p:ext uri="{BB962C8B-B14F-4D97-AF65-F5344CB8AC3E}">
        <p14:creationId xmlns:p14="http://schemas.microsoft.com/office/powerpoint/2010/main" val="1937490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Results</a:t>
            </a:r>
          </a:p>
        </p:txBody>
      </p:sp>
      <p:pic>
        <p:nvPicPr>
          <p:cNvPr id="4" name="Content Placeholder 3"/>
          <p:cNvPicPr>
            <a:picLocks noGrp="1" noChangeAspect="1"/>
          </p:cNvPicPr>
          <p:nvPr>
            <p:ph idx="1"/>
          </p:nvPr>
        </p:nvPicPr>
        <p:blipFill>
          <a:blip r:embed="rId3"/>
          <a:stretch>
            <a:fillRect/>
          </a:stretch>
        </p:blipFill>
        <p:spPr>
          <a:xfrm>
            <a:off x="3705617" y="2005289"/>
            <a:ext cx="5144293" cy="3988007"/>
          </a:xfrm>
          <a:prstGeom prst="rect">
            <a:avLst/>
          </a:prstGeom>
        </p:spPr>
      </p:pic>
    </p:spTree>
    <p:extLst>
      <p:ext uri="{BB962C8B-B14F-4D97-AF65-F5344CB8AC3E}">
        <p14:creationId xmlns:p14="http://schemas.microsoft.com/office/powerpoint/2010/main" val="4088176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Management</a:t>
            </a:r>
          </a:p>
        </p:txBody>
      </p:sp>
      <p:sp>
        <p:nvSpPr>
          <p:cNvPr id="3" name="Content Placeholder 2"/>
          <p:cNvSpPr>
            <a:spLocks noGrp="1"/>
          </p:cNvSpPr>
          <p:nvPr>
            <p:ph idx="1"/>
          </p:nvPr>
        </p:nvSpPr>
        <p:spPr/>
        <p:txBody>
          <a:bodyPr/>
          <a:lstStyle/>
          <a:p>
            <a:r>
              <a:rPr lang="en-AU" dirty="0"/>
              <a:t>Renal US</a:t>
            </a:r>
          </a:p>
          <a:p>
            <a:r>
              <a:rPr lang="en-AU" dirty="0"/>
              <a:t>Ampicillin + gentamicin stat dose</a:t>
            </a:r>
          </a:p>
          <a:p>
            <a:r>
              <a:rPr lang="en-AU" dirty="0"/>
              <a:t>Treated with 72 hours IV </a:t>
            </a:r>
            <a:r>
              <a:rPr lang="en-AU" dirty="0" err="1"/>
              <a:t>abx</a:t>
            </a:r>
            <a:r>
              <a:rPr lang="en-AU" dirty="0"/>
              <a:t> and when fevers improved, discharge on additional 7 days of oral </a:t>
            </a:r>
            <a:r>
              <a:rPr lang="en-AU" dirty="0" err="1"/>
              <a:t>abx</a:t>
            </a:r>
            <a:r>
              <a:rPr lang="en-AU" dirty="0"/>
              <a:t> </a:t>
            </a:r>
          </a:p>
          <a:p>
            <a:endParaRPr lang="en-AU" dirty="0"/>
          </a:p>
        </p:txBody>
      </p:sp>
    </p:spTree>
    <p:extLst>
      <p:ext uri="{BB962C8B-B14F-4D97-AF65-F5344CB8AC3E}">
        <p14:creationId xmlns:p14="http://schemas.microsoft.com/office/powerpoint/2010/main" val="148150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Sepsis</a:t>
            </a:r>
          </a:p>
        </p:txBody>
      </p:sp>
      <p:sp>
        <p:nvSpPr>
          <p:cNvPr id="3" name="Content Placeholder 2"/>
          <p:cNvSpPr>
            <a:spLocks noGrp="1"/>
          </p:cNvSpPr>
          <p:nvPr>
            <p:ph idx="1"/>
          </p:nvPr>
        </p:nvSpPr>
        <p:spPr/>
        <p:txBody>
          <a:bodyPr>
            <a:normAutofit/>
          </a:bodyPr>
          <a:lstStyle/>
          <a:p>
            <a:r>
              <a:rPr lang="en-AU" dirty="0"/>
              <a:t>Sepsis is caused when the body’s </a:t>
            </a:r>
            <a:r>
              <a:rPr lang="en-AU" b="1" dirty="0">
                <a:latin typeface="Helvetica"/>
                <a:ea typeface="Helvetica"/>
                <a:cs typeface="Helvetica"/>
                <a:sym typeface="Helvetica"/>
              </a:rPr>
              <a:t>immune system becomes overactive in response to an infection</a:t>
            </a:r>
            <a:r>
              <a:rPr lang="en-AU" dirty="0"/>
              <a:t>, causing inflammation which can affect how well other tissues and organs work.”</a:t>
            </a:r>
          </a:p>
          <a:p>
            <a:endParaRPr lang="en-AU" dirty="0"/>
          </a:p>
          <a:p>
            <a:r>
              <a:rPr lang="en-AU" dirty="0"/>
              <a:t>Is an syndrome</a:t>
            </a:r>
          </a:p>
          <a:p>
            <a:pPr lvl="1"/>
            <a:r>
              <a:rPr lang="en-AU" dirty="0"/>
              <a:t>A group of body dysfunctions found together</a:t>
            </a:r>
          </a:p>
          <a:p>
            <a:pPr lvl="1"/>
            <a:r>
              <a:rPr lang="en-AU" dirty="0"/>
              <a:t>Dysfunctions that progress together in a predictable way</a:t>
            </a:r>
          </a:p>
          <a:p>
            <a:pPr lvl="1"/>
            <a:r>
              <a:rPr lang="en-AU" dirty="0"/>
              <a:t>High mortality rate, variable clinical presentations</a:t>
            </a:r>
          </a:p>
          <a:p>
            <a:pPr lvl="1"/>
            <a:endParaRPr lang="en-AU" dirty="0"/>
          </a:p>
          <a:p>
            <a:endParaRPr lang="en-AU" dirty="0"/>
          </a:p>
          <a:p>
            <a:r>
              <a:rPr lang="en-US" i="1" dirty="0"/>
              <a:t>National Institute for Health and Care Excellence Guidelines</a:t>
            </a:r>
          </a:p>
          <a:p>
            <a:endParaRPr lang="en-AU" dirty="0"/>
          </a:p>
        </p:txBody>
      </p:sp>
    </p:spTree>
    <p:extLst>
      <p:ext uri="{BB962C8B-B14F-4D97-AF65-F5344CB8AC3E}">
        <p14:creationId xmlns:p14="http://schemas.microsoft.com/office/powerpoint/2010/main" val="1214841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graphicFrame>
        <p:nvGraphicFramePr>
          <p:cNvPr id="4" name="Diagram 3">
            <a:extLst>
              <a:ext uri="{FF2B5EF4-FFF2-40B4-BE49-F238E27FC236}">
                <a16:creationId xmlns="" xmlns:a16="http://schemas.microsoft.com/office/drawing/2014/main" id="{BA337560-D567-2D45-95CB-7A3478E89A57}"/>
              </a:ext>
            </a:extLst>
          </p:cNvPr>
          <p:cNvGraphicFramePr/>
          <p:nvPr>
            <p:extLst>
              <p:ext uri="{D42A27DB-BD31-4B8C-83A1-F6EECF244321}">
                <p14:modId xmlns:p14="http://schemas.microsoft.com/office/powerpoint/2010/main" val="1159494656"/>
              </p:ext>
            </p:extLst>
          </p:nvPr>
        </p:nvGraphicFramePr>
        <p:xfrm>
          <a:off x="2090531" y="840789"/>
          <a:ext cx="8229599" cy="4043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 xmlns:a16="http://schemas.microsoft.com/office/drawing/2014/main" id="{8955C254-AF2C-924F-8B3B-ADD58AD76C92}"/>
              </a:ext>
            </a:extLst>
          </p:cNvPr>
          <p:cNvSpPr>
            <a:spLocks noGrp="1"/>
          </p:cNvSpPr>
          <p:nvPr>
            <p:ph idx="1"/>
          </p:nvPr>
        </p:nvSpPr>
        <p:spPr>
          <a:xfrm>
            <a:off x="2888312" y="3806686"/>
            <a:ext cx="8425069" cy="2403343"/>
          </a:xfrm>
          <a:prstGeom prst="rightArrow">
            <a:avLst>
              <a:gd name="adj1" fmla="val 1047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MORTALITY</a:t>
            </a:r>
          </a:p>
        </p:txBody>
      </p:sp>
    </p:spTree>
    <p:extLst>
      <p:ext uri="{BB962C8B-B14F-4D97-AF65-F5344CB8AC3E}">
        <p14:creationId xmlns:p14="http://schemas.microsoft.com/office/powerpoint/2010/main" val="4016634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Normal response to infection</a:t>
            </a:r>
          </a:p>
        </p:txBody>
      </p:sp>
      <p:sp>
        <p:nvSpPr>
          <p:cNvPr id="3" name="Content Placeholder 2"/>
          <p:cNvSpPr>
            <a:spLocks noGrp="1"/>
          </p:cNvSpPr>
          <p:nvPr>
            <p:ph idx="1"/>
          </p:nvPr>
        </p:nvSpPr>
        <p:spPr/>
        <p:txBody>
          <a:bodyPr/>
          <a:lstStyle/>
          <a:p>
            <a:pPr marL="388620" indent="-388620" defTabSz="496570">
              <a:spcBef>
                <a:spcPts val="3500"/>
              </a:spcBef>
              <a:defRPr sz="3230"/>
            </a:pPr>
            <a:r>
              <a:rPr lang="en-US" sz="2400" dirty="0"/>
              <a:t>Local infection</a:t>
            </a:r>
          </a:p>
          <a:p>
            <a:pPr marL="388620" indent="-388620" defTabSz="496570">
              <a:defRPr sz="3230"/>
            </a:pPr>
            <a:r>
              <a:rPr lang="en-US" sz="2400" dirty="0"/>
              <a:t>Non-specific inflammatory response</a:t>
            </a:r>
          </a:p>
          <a:p>
            <a:pPr marL="388620" indent="-388620" defTabSz="496570">
              <a:defRPr sz="3230"/>
            </a:pPr>
            <a:r>
              <a:rPr lang="en-US" sz="2400" dirty="0"/>
              <a:t>3 phases</a:t>
            </a:r>
          </a:p>
          <a:p>
            <a:pPr marL="777240" lvl="1" indent="-388620" defTabSz="496570">
              <a:spcBef>
                <a:spcPts val="1200"/>
              </a:spcBef>
              <a:defRPr sz="3230"/>
            </a:pPr>
            <a:r>
              <a:rPr lang="en-US" sz="2400" dirty="0"/>
              <a:t>Vasodilation - increased blood flow to site, infusion of antibodies and cells to fight infection</a:t>
            </a:r>
          </a:p>
          <a:p>
            <a:pPr marL="777240" lvl="1" indent="-388620" defTabSz="496570">
              <a:spcBef>
                <a:spcPts val="1200"/>
              </a:spcBef>
              <a:defRPr sz="3230"/>
            </a:pPr>
            <a:r>
              <a:rPr lang="en-US" sz="2400" dirty="0"/>
              <a:t>Vessel permeability - antibodies and cells exit bloodstream and enter infected tissue</a:t>
            </a:r>
          </a:p>
          <a:p>
            <a:pPr marL="777240" lvl="1" indent="-388620" defTabSz="496570">
              <a:spcBef>
                <a:spcPts val="1200"/>
              </a:spcBef>
              <a:defRPr sz="3230"/>
            </a:pPr>
            <a:r>
              <a:rPr lang="en-US" sz="2400" dirty="0"/>
              <a:t>Once infection is controlled, tissue repairs itself</a:t>
            </a:r>
          </a:p>
          <a:p>
            <a:endParaRPr lang="en-AU" dirty="0"/>
          </a:p>
        </p:txBody>
      </p:sp>
    </p:spTree>
    <p:extLst>
      <p:ext uri="{BB962C8B-B14F-4D97-AF65-F5344CB8AC3E}">
        <p14:creationId xmlns:p14="http://schemas.microsoft.com/office/powerpoint/2010/main" val="470915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Pathophysiology of Sepsis</a:t>
            </a:r>
            <a:endParaRPr lang="en-AU" dirty="0"/>
          </a:p>
        </p:txBody>
      </p:sp>
      <p:sp>
        <p:nvSpPr>
          <p:cNvPr id="3" name="Content Placeholder 2"/>
          <p:cNvSpPr>
            <a:spLocks noGrp="1"/>
          </p:cNvSpPr>
          <p:nvPr>
            <p:ph idx="1"/>
          </p:nvPr>
        </p:nvSpPr>
        <p:spPr/>
        <p:txBody>
          <a:bodyPr/>
          <a:lstStyle/>
          <a:p>
            <a:r>
              <a:rPr lang="en-US" dirty="0"/>
              <a:t>Uncontrolled, exaggerated immune response</a:t>
            </a:r>
          </a:p>
          <a:p>
            <a:r>
              <a:rPr lang="en-US" dirty="0"/>
              <a:t>Endothelium damage, cell mediator activation, disruption of coagulation system homeostasis</a:t>
            </a:r>
          </a:p>
          <a:p>
            <a:r>
              <a:rPr lang="en-US" dirty="0"/>
              <a:t>Vasodilation and capillary permeability</a:t>
            </a:r>
          </a:p>
          <a:p>
            <a:r>
              <a:rPr lang="en-US" dirty="0"/>
              <a:t>Systemic inflammatory response</a:t>
            </a:r>
          </a:p>
          <a:p>
            <a:r>
              <a:rPr lang="en-US" dirty="0"/>
              <a:t>End-organ damage, death</a:t>
            </a:r>
          </a:p>
          <a:p>
            <a:endParaRPr lang="en-AU" dirty="0"/>
          </a:p>
        </p:txBody>
      </p:sp>
    </p:spTree>
    <p:extLst>
      <p:ext uri="{BB962C8B-B14F-4D97-AF65-F5344CB8AC3E}">
        <p14:creationId xmlns:p14="http://schemas.microsoft.com/office/powerpoint/2010/main" val="3030771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grpSp>
        <p:nvGrpSpPr>
          <p:cNvPr id="4" name="Screen Shot 2016-03-12 at 10.38.18 AM.png"/>
          <p:cNvGrpSpPr/>
          <p:nvPr/>
        </p:nvGrpSpPr>
        <p:grpSpPr>
          <a:xfrm>
            <a:off x="3381611" y="828500"/>
            <a:ext cx="5289630" cy="4366112"/>
            <a:chOff x="0" y="0"/>
            <a:chExt cx="7028449" cy="5475906"/>
          </a:xfrm>
        </p:grpSpPr>
        <p:pic>
          <p:nvPicPr>
            <p:cNvPr id="5" name="Screen Shot 2016-03-12 at 10.38.18 AM.png" descr="Screen Shot 2016-03-12 at 10.38.18 AM.png"/>
            <p:cNvPicPr>
              <a:picLocks noChangeAspect="1"/>
            </p:cNvPicPr>
            <p:nvPr/>
          </p:nvPicPr>
          <p:blipFill>
            <a:blip r:embed="rId3"/>
            <a:stretch>
              <a:fillRect/>
            </a:stretch>
          </p:blipFill>
          <p:spPr>
            <a:xfrm>
              <a:off x="88900" y="50800"/>
              <a:ext cx="6850649" cy="5247306"/>
            </a:xfrm>
            <a:prstGeom prst="rect">
              <a:avLst/>
            </a:prstGeom>
            <a:ln>
              <a:noFill/>
            </a:ln>
            <a:effectLst/>
          </p:spPr>
        </p:pic>
        <p:pic>
          <p:nvPicPr>
            <p:cNvPr id="6" name="Screen Shot 2016-03-12 at 10.38.18 AM.png" descr="Screen Shot 2016-03-12 at 10.38.18 AM.png"/>
            <p:cNvPicPr>
              <a:picLocks/>
            </p:cNvPicPr>
            <p:nvPr/>
          </p:nvPicPr>
          <p:blipFill>
            <a:blip r:embed="rId4"/>
            <a:stretch>
              <a:fillRect/>
            </a:stretch>
          </p:blipFill>
          <p:spPr>
            <a:xfrm>
              <a:off x="0" y="0"/>
              <a:ext cx="7028449" cy="5475906"/>
            </a:xfrm>
            <a:prstGeom prst="rect">
              <a:avLst/>
            </a:prstGeom>
            <a:effectLst/>
          </p:spPr>
        </p:pic>
      </p:grpSp>
    </p:spTree>
    <p:extLst>
      <p:ext uri="{BB962C8B-B14F-4D97-AF65-F5344CB8AC3E}">
        <p14:creationId xmlns:p14="http://schemas.microsoft.com/office/powerpoint/2010/main" val="239668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Risk Factors </a:t>
            </a:r>
          </a:p>
        </p:txBody>
      </p:sp>
      <p:sp>
        <p:nvSpPr>
          <p:cNvPr id="3" name="Content Placeholder 2"/>
          <p:cNvSpPr>
            <a:spLocks noGrp="1"/>
          </p:cNvSpPr>
          <p:nvPr>
            <p:ph idx="1"/>
          </p:nvPr>
        </p:nvSpPr>
        <p:spPr/>
        <p:txBody>
          <a:bodyPr/>
          <a:lstStyle/>
          <a:p>
            <a:r>
              <a:rPr lang="en-US" dirty="0"/>
              <a:t>Extremes of age (old and young)</a:t>
            </a:r>
          </a:p>
          <a:p>
            <a:pPr lvl="1"/>
            <a:r>
              <a:rPr lang="en-US" dirty="0"/>
              <a:t>Can’t communicate, need careful assessment</a:t>
            </a:r>
          </a:p>
          <a:p>
            <a:pPr lvl="1"/>
            <a:r>
              <a:rPr lang="en-US" dirty="0"/>
              <a:t>Patients with developmental delay</a:t>
            </a:r>
          </a:p>
          <a:p>
            <a:pPr lvl="1"/>
            <a:r>
              <a:rPr lang="en-US" dirty="0"/>
              <a:t>Cerebral Palsy</a:t>
            </a:r>
          </a:p>
          <a:p>
            <a:r>
              <a:rPr lang="en-US" dirty="0"/>
              <a:t>Recent surgery, invasive procedure, illness, childbirth/pregnancy termination/miscarriage</a:t>
            </a:r>
          </a:p>
          <a:p>
            <a:r>
              <a:rPr lang="en-US" dirty="0"/>
              <a:t>Reduced immunity</a:t>
            </a:r>
          </a:p>
          <a:p>
            <a:endParaRPr lang="en-AU" dirty="0"/>
          </a:p>
        </p:txBody>
      </p:sp>
    </p:spTree>
    <p:extLst>
      <p:ext uri="{BB962C8B-B14F-4D97-AF65-F5344CB8AC3E}">
        <p14:creationId xmlns:p14="http://schemas.microsoft.com/office/powerpoint/2010/main" val="3713892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Mrs NP</a:t>
            </a:r>
          </a:p>
        </p:txBody>
      </p:sp>
      <p:sp>
        <p:nvSpPr>
          <p:cNvPr id="3" name="Content Placeholder 2"/>
          <p:cNvSpPr>
            <a:spLocks noGrp="1"/>
          </p:cNvSpPr>
          <p:nvPr>
            <p:ph idx="1"/>
          </p:nvPr>
        </p:nvSpPr>
        <p:spPr/>
        <p:txBody>
          <a:bodyPr/>
          <a:lstStyle/>
          <a:p>
            <a:r>
              <a:rPr lang="en-AU" dirty="0"/>
              <a:t>55 year old women</a:t>
            </a:r>
          </a:p>
          <a:p>
            <a:r>
              <a:rPr lang="en-AU" dirty="0"/>
              <a:t>Background of cirrhosis from heavy alcohol use</a:t>
            </a:r>
          </a:p>
          <a:p>
            <a:endParaRPr lang="en-AU" dirty="0"/>
          </a:p>
          <a:p>
            <a:r>
              <a:rPr lang="en-AU" dirty="0"/>
              <a:t>Presented to ED with 2/52 </a:t>
            </a:r>
            <a:r>
              <a:rPr lang="en-AU" dirty="0" err="1"/>
              <a:t>hx</a:t>
            </a:r>
            <a:r>
              <a:rPr lang="en-AU" dirty="0"/>
              <a:t> of headache, vomiting </a:t>
            </a:r>
          </a:p>
          <a:p>
            <a:r>
              <a:rPr lang="en-AU" dirty="0"/>
              <a:t>Noted to be drowsy by ambulance </a:t>
            </a:r>
          </a:p>
          <a:p>
            <a:endParaRPr lang="en-AU" dirty="0"/>
          </a:p>
        </p:txBody>
      </p:sp>
    </p:spTree>
    <p:extLst>
      <p:ext uri="{BB962C8B-B14F-4D97-AF65-F5344CB8AC3E}">
        <p14:creationId xmlns:p14="http://schemas.microsoft.com/office/powerpoint/2010/main" val="231259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Increased Risk for sepsis</a:t>
            </a:r>
          </a:p>
        </p:txBody>
      </p:sp>
      <p:sp>
        <p:nvSpPr>
          <p:cNvPr id="3" name="Content Placeholder 2"/>
          <p:cNvSpPr>
            <a:spLocks noGrp="1"/>
          </p:cNvSpPr>
          <p:nvPr>
            <p:ph idx="1"/>
          </p:nvPr>
        </p:nvSpPr>
        <p:spPr/>
        <p:txBody>
          <a:bodyPr>
            <a:normAutofit fontScale="77500" lnSpcReduction="20000"/>
          </a:bodyPr>
          <a:lstStyle/>
          <a:p>
            <a:pPr marL="333756" indent="-333756" defTabSz="426466">
              <a:defRPr sz="2774"/>
            </a:pPr>
            <a:r>
              <a:rPr lang="en-US" dirty="0"/>
              <a:t>Diabetes</a:t>
            </a:r>
          </a:p>
          <a:p>
            <a:pPr marL="333756" indent="-333756" defTabSz="426466">
              <a:defRPr sz="2774"/>
            </a:pPr>
            <a:r>
              <a:rPr lang="en-US" dirty="0"/>
              <a:t>Liver cirrhosis</a:t>
            </a:r>
          </a:p>
          <a:p>
            <a:pPr marL="333756" indent="-333756" defTabSz="426466">
              <a:defRPr sz="2774"/>
            </a:pPr>
            <a:r>
              <a:rPr lang="en-US" dirty="0"/>
              <a:t>Autoimmune diseases (lupus, rheumatoid arthritis)</a:t>
            </a:r>
          </a:p>
          <a:p>
            <a:pPr marL="333756" indent="-333756" defTabSz="426466">
              <a:defRPr sz="2774"/>
            </a:pPr>
            <a:r>
              <a:rPr lang="en-US" dirty="0"/>
              <a:t>HIV/AIDS</a:t>
            </a:r>
          </a:p>
          <a:p>
            <a:pPr marL="333756" indent="-333756" defTabSz="426466">
              <a:defRPr sz="2774"/>
            </a:pPr>
            <a:r>
              <a:rPr lang="en-US" dirty="0"/>
              <a:t>Sickle cell disease</a:t>
            </a:r>
          </a:p>
          <a:p>
            <a:pPr marL="333756" indent="-333756" defTabSz="426466">
              <a:defRPr sz="2774"/>
            </a:pPr>
            <a:r>
              <a:rPr lang="en-US" dirty="0"/>
              <a:t>Splenectomy patients</a:t>
            </a:r>
          </a:p>
          <a:p>
            <a:pPr marL="333756" indent="-333756" defTabSz="426466">
              <a:defRPr sz="2774"/>
            </a:pPr>
            <a:r>
              <a:rPr lang="en-US" dirty="0"/>
              <a:t>Compromised skin (chronic wounds, burns, ulcers)</a:t>
            </a:r>
          </a:p>
          <a:p>
            <a:pPr marL="333756" indent="-333756" defTabSz="426466">
              <a:defRPr sz="2774"/>
            </a:pPr>
            <a:r>
              <a:rPr lang="en-US" sz="2800" dirty="0"/>
              <a:t>Post-organ transplant (bone marrow, solid organ), chemotherapy</a:t>
            </a:r>
          </a:p>
          <a:p>
            <a:pPr marL="333756" indent="-333756" defTabSz="426466">
              <a:defRPr sz="2774"/>
            </a:pPr>
            <a:r>
              <a:rPr lang="en-US" sz="2800" dirty="0"/>
              <a:t>Chronic steroid use</a:t>
            </a:r>
          </a:p>
          <a:p>
            <a:pPr marL="333756" indent="-333756" defTabSz="426466">
              <a:defRPr sz="2774"/>
            </a:pPr>
            <a:r>
              <a:rPr lang="en-US" sz="2800" dirty="0"/>
              <a:t>Indwelling catheters of any kind (dialysis, Foley, IV, PICC, PEG tubes, </a:t>
            </a:r>
            <a:r>
              <a:rPr lang="en-US" sz="2800" dirty="0" err="1"/>
              <a:t>etc</a:t>
            </a:r>
            <a:r>
              <a:rPr lang="en-US" sz="2800" dirty="0"/>
              <a:t>)</a:t>
            </a:r>
          </a:p>
          <a:p>
            <a:pPr marL="333756" indent="-333756" defTabSz="426466">
              <a:defRPr sz="2774"/>
            </a:pPr>
            <a:endParaRPr lang="en-US" dirty="0"/>
          </a:p>
          <a:p>
            <a:endParaRPr lang="en-AU" dirty="0"/>
          </a:p>
        </p:txBody>
      </p:sp>
    </p:spTree>
    <p:extLst>
      <p:ext uri="{BB962C8B-B14F-4D97-AF65-F5344CB8AC3E}">
        <p14:creationId xmlns:p14="http://schemas.microsoft.com/office/powerpoint/2010/main" val="4132865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Exposures</a:t>
            </a:r>
          </a:p>
        </p:txBody>
      </p:sp>
      <p:sp>
        <p:nvSpPr>
          <p:cNvPr id="3" name="Content Placeholder 2"/>
          <p:cNvSpPr>
            <a:spLocks noGrp="1"/>
          </p:cNvSpPr>
          <p:nvPr>
            <p:ph idx="1"/>
          </p:nvPr>
        </p:nvSpPr>
        <p:spPr/>
        <p:txBody>
          <a:bodyPr/>
          <a:lstStyle/>
          <a:p>
            <a:r>
              <a:rPr lang="en-AU" dirty="0"/>
              <a:t>Travel History</a:t>
            </a:r>
          </a:p>
          <a:p>
            <a:r>
              <a:rPr lang="en-AU" dirty="0"/>
              <a:t>Sexual History</a:t>
            </a:r>
          </a:p>
          <a:p>
            <a:r>
              <a:rPr lang="en-AU" dirty="0"/>
              <a:t>Occupational/ Recreational activities</a:t>
            </a:r>
          </a:p>
          <a:p>
            <a:r>
              <a:rPr lang="en-AU" dirty="0"/>
              <a:t>Close contacts</a:t>
            </a:r>
          </a:p>
        </p:txBody>
      </p:sp>
    </p:spTree>
    <p:extLst>
      <p:ext uri="{BB962C8B-B14F-4D97-AF65-F5344CB8AC3E}">
        <p14:creationId xmlns:p14="http://schemas.microsoft.com/office/powerpoint/2010/main" val="147298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Organism virulence </a:t>
            </a:r>
          </a:p>
        </p:txBody>
      </p:sp>
      <p:sp>
        <p:nvSpPr>
          <p:cNvPr id="3" name="Content Placeholder 2"/>
          <p:cNvSpPr>
            <a:spLocks noGrp="1"/>
          </p:cNvSpPr>
          <p:nvPr>
            <p:ph idx="1"/>
          </p:nvPr>
        </p:nvSpPr>
        <p:spPr>
          <a:xfrm>
            <a:off x="1097280" y="1737360"/>
            <a:ext cx="10058400" cy="4023360"/>
          </a:xfrm>
        </p:spPr>
        <p:txBody>
          <a:bodyPr/>
          <a:lstStyle/>
          <a:p>
            <a:r>
              <a:rPr lang="en-AU" dirty="0"/>
              <a:t>Encapsulated organisms</a:t>
            </a:r>
          </a:p>
          <a:p>
            <a:r>
              <a:rPr lang="en-AU" dirty="0"/>
              <a:t>Klebsiella pneumoniae</a:t>
            </a:r>
          </a:p>
          <a:p>
            <a:r>
              <a:rPr lang="en-AU" dirty="0"/>
              <a:t>Endotoxin</a:t>
            </a:r>
          </a:p>
          <a:p>
            <a:endParaRPr lang="en-AU" dirty="0"/>
          </a:p>
        </p:txBody>
      </p:sp>
    </p:spTree>
    <p:extLst>
      <p:ext uri="{BB962C8B-B14F-4D97-AF65-F5344CB8AC3E}">
        <p14:creationId xmlns:p14="http://schemas.microsoft.com/office/powerpoint/2010/main" val="3420960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reen Shot 2016-03-12 at 11.24.50 AM.png" descr="Screen Shot 2016-03-12 at 11.24.50 AM.png"/>
          <p:cNvPicPr>
            <a:picLocks noGrp="1" noChangeAspect="1"/>
          </p:cNvPicPr>
          <p:nvPr>
            <p:ph idx="1"/>
          </p:nvPr>
        </p:nvPicPr>
        <p:blipFill>
          <a:blip r:embed="rId2"/>
          <a:stretch>
            <a:fillRect/>
          </a:stretch>
        </p:blipFill>
        <p:spPr>
          <a:xfrm>
            <a:off x="3164080" y="495146"/>
            <a:ext cx="5666381" cy="4470461"/>
          </a:xfrm>
          <a:prstGeom prst="rect">
            <a:avLst/>
          </a:prstGeom>
          <a:ln w="25400">
            <a:miter lim="400000"/>
          </a:ln>
          <a:effectLst>
            <a:outerShdw blurRad="254000" dist="127000" dir="5400000" rotWithShape="0">
              <a:srgbClr val="000000">
                <a:alpha val="70000"/>
              </a:srgbClr>
            </a:outerShdw>
          </a:effectLst>
        </p:spPr>
      </p:pic>
      <p:sp>
        <p:nvSpPr>
          <p:cNvPr id="5" name="Title 4">
            <a:extLst>
              <a:ext uri="{FF2B5EF4-FFF2-40B4-BE49-F238E27FC236}">
                <a16:creationId xmlns="" xmlns:a16="http://schemas.microsoft.com/office/drawing/2014/main" id="{04821671-3B9A-F542-9743-782C4025B989}"/>
              </a:ext>
            </a:extLst>
          </p:cNvPr>
          <p:cNvSpPr>
            <a:spLocks noGrp="1"/>
          </p:cNvSpPr>
          <p:nvPr>
            <p:ph type="title"/>
          </p:nvPr>
        </p:nvSpPr>
        <p:spPr>
          <a:xfrm>
            <a:off x="3766930" y="5363026"/>
            <a:ext cx="9436211" cy="32778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a:t>
            </a:r>
            <a:r>
              <a:rPr lang="en-US" i="1" dirty="0" err="1"/>
              <a:t>Crit</a:t>
            </a:r>
            <a:r>
              <a:rPr lang="en-US" i="1" dirty="0"/>
              <a:t> Care Med</a:t>
            </a:r>
            <a:r>
              <a:rPr lang="en-US" dirty="0"/>
              <a:t> 2006;34[6]:1589.) </a:t>
            </a:r>
          </a:p>
        </p:txBody>
      </p:sp>
    </p:spTree>
    <p:extLst>
      <p:ext uri="{BB962C8B-B14F-4D97-AF65-F5344CB8AC3E}">
        <p14:creationId xmlns:p14="http://schemas.microsoft.com/office/powerpoint/2010/main" val="3618545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Screen Shot 2016-03-12 at 12.12.44 PM.png" descr="Screen Shot 2016-03-12 at 12.12.44 PM.png"/>
          <p:cNvPicPr>
            <a:picLocks noChangeAspect="1"/>
          </p:cNvPicPr>
          <p:nvPr/>
        </p:nvPicPr>
        <p:blipFill>
          <a:blip r:embed="rId2"/>
          <a:stretch>
            <a:fillRect/>
          </a:stretch>
        </p:blipFill>
        <p:spPr>
          <a:xfrm>
            <a:off x="2695548" y="3205687"/>
            <a:ext cx="7198469" cy="2315183"/>
          </a:xfrm>
          <a:prstGeom prst="rect">
            <a:avLst/>
          </a:prstGeom>
          <a:ln w="12700">
            <a:miter lim="400000"/>
          </a:ln>
        </p:spPr>
      </p:pic>
      <p:pic>
        <p:nvPicPr>
          <p:cNvPr id="5" name="Screen Shot 2016-03-12 at 12.13.49 PM.png" descr="Screen Shot 2016-03-12 at 12.13.49 PM.png"/>
          <p:cNvPicPr>
            <a:picLocks noGrp="1" noChangeAspect="1"/>
          </p:cNvPicPr>
          <p:nvPr>
            <p:ph idx="1"/>
          </p:nvPr>
        </p:nvPicPr>
        <p:blipFill>
          <a:blip r:embed="rId3"/>
          <a:stretch>
            <a:fillRect/>
          </a:stretch>
        </p:blipFill>
        <p:spPr>
          <a:xfrm>
            <a:off x="1494528" y="149374"/>
            <a:ext cx="10058400" cy="2546329"/>
          </a:xfrm>
          <a:prstGeom prst="rect">
            <a:avLst/>
          </a:prstGeom>
          <a:ln w="12700">
            <a:miter lim="400000"/>
          </a:ln>
        </p:spPr>
      </p:pic>
    </p:spTree>
    <p:extLst>
      <p:ext uri="{BB962C8B-B14F-4D97-AF65-F5344CB8AC3E}">
        <p14:creationId xmlns:p14="http://schemas.microsoft.com/office/powerpoint/2010/main" val="2468235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5" name="Picture 4"/>
          <p:cNvPicPr>
            <a:picLocks noChangeAspect="1"/>
          </p:cNvPicPr>
          <p:nvPr/>
        </p:nvPicPr>
        <p:blipFill>
          <a:blip r:embed="rId2"/>
          <a:stretch>
            <a:fillRect/>
          </a:stretch>
        </p:blipFill>
        <p:spPr>
          <a:xfrm>
            <a:off x="1457301" y="1262890"/>
            <a:ext cx="9511980" cy="3955153"/>
          </a:xfrm>
          <a:prstGeom prst="rect">
            <a:avLst/>
          </a:prstGeom>
        </p:spPr>
      </p:pic>
    </p:spTree>
    <p:extLst>
      <p:ext uri="{BB962C8B-B14F-4D97-AF65-F5344CB8AC3E}">
        <p14:creationId xmlns:p14="http://schemas.microsoft.com/office/powerpoint/2010/main" val="1277195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a:extLst>
              <a:ext uri="{FF2B5EF4-FFF2-40B4-BE49-F238E27FC236}">
                <a16:creationId xmlns="" xmlns:a16="http://schemas.microsoft.com/office/drawing/2014/main" id="{4C899DBA-1485-3C48-A50B-72224092B06F}"/>
              </a:ext>
            </a:extLst>
          </p:cNvPr>
          <p:cNvPicPr>
            <a:picLocks noChangeAspect="1"/>
          </p:cNvPicPr>
          <p:nvPr/>
        </p:nvPicPr>
        <p:blipFill rotWithShape="1">
          <a:blip r:embed="rId2"/>
          <a:srcRect t="5" b="62498"/>
          <a:stretch/>
        </p:blipFill>
        <p:spPr>
          <a:xfrm>
            <a:off x="1980346" y="1149144"/>
            <a:ext cx="7813863" cy="3923608"/>
          </a:xfrm>
          <a:prstGeom prst="rect">
            <a:avLst/>
          </a:prstGeom>
        </p:spPr>
      </p:pic>
    </p:spTree>
    <p:extLst>
      <p:ext uri="{BB962C8B-B14F-4D97-AF65-F5344CB8AC3E}">
        <p14:creationId xmlns:p14="http://schemas.microsoft.com/office/powerpoint/2010/main" val="2849386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62 year old male in Oncology ward</a:t>
            </a:r>
          </a:p>
        </p:txBody>
      </p:sp>
      <p:sp>
        <p:nvSpPr>
          <p:cNvPr id="3" name="Content Placeholder 2"/>
          <p:cNvSpPr>
            <a:spLocks noGrp="1"/>
          </p:cNvSpPr>
          <p:nvPr>
            <p:ph idx="1"/>
          </p:nvPr>
        </p:nvSpPr>
        <p:spPr/>
        <p:txBody>
          <a:bodyPr/>
          <a:lstStyle/>
          <a:p>
            <a:r>
              <a:rPr lang="en-AU" dirty="0"/>
              <a:t>Rapid response- found to be clammy, confused </a:t>
            </a:r>
          </a:p>
          <a:p>
            <a:r>
              <a:rPr lang="en-AU" dirty="0"/>
              <a:t>Hypotensive, febrile </a:t>
            </a:r>
          </a:p>
          <a:p>
            <a:endParaRPr lang="en-AU" dirty="0"/>
          </a:p>
          <a:p>
            <a:r>
              <a:rPr lang="en-AU" dirty="0"/>
              <a:t>Mildly hypoxic but bedside CXR clear</a:t>
            </a:r>
          </a:p>
          <a:p>
            <a:r>
              <a:rPr lang="en-AU" dirty="0"/>
              <a:t>Urine- has SPC which is cloudy </a:t>
            </a:r>
          </a:p>
          <a:p>
            <a:r>
              <a:rPr lang="en-AU" dirty="0"/>
              <a:t>Has a port in situ as receives chemotherapy </a:t>
            </a:r>
          </a:p>
          <a:p>
            <a:endParaRPr lang="en-AU" dirty="0"/>
          </a:p>
          <a:p>
            <a:r>
              <a:rPr lang="en-AU" dirty="0"/>
              <a:t>Treatment??</a:t>
            </a:r>
          </a:p>
        </p:txBody>
      </p:sp>
    </p:spTree>
    <p:extLst>
      <p:ext uri="{BB962C8B-B14F-4D97-AF65-F5344CB8AC3E}">
        <p14:creationId xmlns:p14="http://schemas.microsoft.com/office/powerpoint/2010/main" val="1786370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1961114" y="914607"/>
            <a:ext cx="7991475" cy="4352925"/>
          </a:xfrm>
          <a:prstGeom prst="rect">
            <a:avLst/>
          </a:prstGeom>
        </p:spPr>
      </p:pic>
    </p:spTree>
    <p:extLst>
      <p:ext uri="{BB962C8B-B14F-4D97-AF65-F5344CB8AC3E}">
        <p14:creationId xmlns:p14="http://schemas.microsoft.com/office/powerpoint/2010/main" val="559062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82 year old male</a:t>
            </a:r>
          </a:p>
        </p:txBody>
      </p:sp>
      <p:sp>
        <p:nvSpPr>
          <p:cNvPr id="3" name="Content Placeholder 2"/>
          <p:cNvSpPr>
            <a:spLocks noGrp="1"/>
          </p:cNvSpPr>
          <p:nvPr>
            <p:ph idx="1"/>
          </p:nvPr>
        </p:nvSpPr>
        <p:spPr/>
        <p:txBody>
          <a:bodyPr/>
          <a:lstStyle/>
          <a:p>
            <a:r>
              <a:rPr lang="en-AU" dirty="0"/>
              <a:t>From home alone</a:t>
            </a:r>
          </a:p>
          <a:p>
            <a:r>
              <a:rPr lang="en-AU" dirty="0"/>
              <a:t>Worsening SOB + cough</a:t>
            </a:r>
          </a:p>
          <a:p>
            <a:endParaRPr lang="en-AU" dirty="0"/>
          </a:p>
          <a:p>
            <a:r>
              <a:rPr lang="en-AU" dirty="0"/>
              <a:t>Hypoxic to 84% on RA</a:t>
            </a:r>
          </a:p>
          <a:p>
            <a:r>
              <a:rPr lang="en-AU" dirty="0"/>
              <a:t>RR 26 </a:t>
            </a:r>
          </a:p>
          <a:p>
            <a:endParaRPr lang="en-AU" dirty="0"/>
          </a:p>
          <a:p>
            <a:r>
              <a:rPr lang="en-AU" dirty="0"/>
              <a:t>Differential + Empirical treatment?</a:t>
            </a:r>
          </a:p>
          <a:p>
            <a:endParaRPr lang="en-AU" dirty="0"/>
          </a:p>
        </p:txBody>
      </p:sp>
    </p:spTree>
    <p:extLst>
      <p:ext uri="{BB962C8B-B14F-4D97-AF65-F5344CB8AC3E}">
        <p14:creationId xmlns:p14="http://schemas.microsoft.com/office/powerpoint/2010/main" val="721084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Examination</a:t>
            </a:r>
          </a:p>
        </p:txBody>
      </p:sp>
      <p:sp>
        <p:nvSpPr>
          <p:cNvPr id="3" name="Content Placeholder 2"/>
          <p:cNvSpPr>
            <a:spLocks noGrp="1"/>
          </p:cNvSpPr>
          <p:nvPr>
            <p:ph idx="1"/>
          </p:nvPr>
        </p:nvSpPr>
        <p:spPr/>
        <p:txBody>
          <a:bodyPr/>
          <a:lstStyle/>
          <a:p>
            <a:r>
              <a:rPr lang="en-AU" dirty="0"/>
              <a:t>Febrile 40.5 degrees</a:t>
            </a:r>
          </a:p>
          <a:p>
            <a:r>
              <a:rPr lang="en-AU" dirty="0"/>
              <a:t>BP 184/102</a:t>
            </a:r>
          </a:p>
          <a:p>
            <a:r>
              <a:rPr lang="en-AU" dirty="0"/>
              <a:t>HR 132</a:t>
            </a:r>
          </a:p>
          <a:p>
            <a:r>
              <a:rPr lang="en-AU" dirty="0" err="1"/>
              <a:t>Sats</a:t>
            </a:r>
            <a:r>
              <a:rPr lang="en-AU" dirty="0"/>
              <a:t> 94% on RA</a:t>
            </a:r>
          </a:p>
          <a:p>
            <a:endParaRPr lang="en-AU" dirty="0"/>
          </a:p>
          <a:p>
            <a:r>
              <a:rPr lang="en-AU" dirty="0"/>
              <a:t>E3V2M5</a:t>
            </a:r>
          </a:p>
          <a:p>
            <a:r>
              <a:rPr lang="en-AU" dirty="0"/>
              <a:t>Intermittently groaning and opens eyes spontaneously</a:t>
            </a:r>
          </a:p>
          <a:p>
            <a:r>
              <a:rPr lang="en-AU" dirty="0"/>
              <a:t>Unable to verbalise or give history </a:t>
            </a:r>
          </a:p>
          <a:p>
            <a:endParaRPr lang="en-AU" dirty="0"/>
          </a:p>
          <a:p>
            <a:endParaRPr lang="en-AU" dirty="0"/>
          </a:p>
        </p:txBody>
      </p:sp>
    </p:spTree>
    <p:extLst>
      <p:ext uri="{BB962C8B-B14F-4D97-AF65-F5344CB8AC3E}">
        <p14:creationId xmlns:p14="http://schemas.microsoft.com/office/powerpoint/2010/main" val="4024851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a:p>
            <a:endParaRPr lang="en-AU" dirty="0"/>
          </a:p>
          <a:p>
            <a:endParaRPr lang="en-AU" dirty="0"/>
          </a:p>
          <a:p>
            <a:endParaRPr lang="en-AU" dirty="0"/>
          </a:p>
          <a:p>
            <a:endParaRPr lang="en-AU" dirty="0"/>
          </a:p>
          <a:p>
            <a:endParaRPr lang="en-AU" dirty="0"/>
          </a:p>
          <a:p>
            <a:endParaRPr lang="en-AU" dirty="0"/>
          </a:p>
          <a:p>
            <a:r>
              <a:rPr lang="en-AU" dirty="0"/>
              <a:t>What if this person had recently come back from a holiday in Darwin??</a:t>
            </a:r>
          </a:p>
        </p:txBody>
      </p:sp>
      <p:pic>
        <p:nvPicPr>
          <p:cNvPr id="4" name="Picture 3"/>
          <p:cNvPicPr>
            <a:picLocks noChangeAspect="1"/>
          </p:cNvPicPr>
          <p:nvPr/>
        </p:nvPicPr>
        <p:blipFill>
          <a:blip r:embed="rId3"/>
          <a:stretch>
            <a:fillRect/>
          </a:stretch>
        </p:blipFill>
        <p:spPr>
          <a:xfrm>
            <a:off x="1778691" y="1011981"/>
            <a:ext cx="8058150" cy="2876550"/>
          </a:xfrm>
          <a:prstGeom prst="rect">
            <a:avLst/>
          </a:prstGeom>
        </p:spPr>
      </p:pic>
    </p:spTree>
    <p:extLst>
      <p:ext uri="{BB962C8B-B14F-4D97-AF65-F5344CB8AC3E}">
        <p14:creationId xmlns:p14="http://schemas.microsoft.com/office/powerpoint/2010/main" val="18367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Mr JA</a:t>
            </a:r>
          </a:p>
        </p:txBody>
      </p:sp>
      <p:sp>
        <p:nvSpPr>
          <p:cNvPr id="3" name="Content Placeholder 2"/>
          <p:cNvSpPr>
            <a:spLocks noGrp="1"/>
          </p:cNvSpPr>
          <p:nvPr>
            <p:ph idx="1"/>
          </p:nvPr>
        </p:nvSpPr>
        <p:spPr/>
        <p:txBody>
          <a:bodyPr/>
          <a:lstStyle/>
          <a:p>
            <a:r>
              <a:rPr lang="en-AU" dirty="0"/>
              <a:t>47 year old male </a:t>
            </a:r>
          </a:p>
          <a:p>
            <a:r>
              <a:rPr lang="en-AU" dirty="0"/>
              <a:t>Advanced HIV infection- diagnosed at POWH incidental finding whilst under cardiology for AF with RVR on b/g of AVR </a:t>
            </a:r>
          </a:p>
          <a:p>
            <a:r>
              <a:rPr lang="en-AU" dirty="0"/>
              <a:t>CD4 count 10, HIV viral load 6170000 copies/ml </a:t>
            </a:r>
          </a:p>
          <a:p>
            <a:endParaRPr lang="en-AU" dirty="0"/>
          </a:p>
          <a:p>
            <a:r>
              <a:rPr lang="en-AU" dirty="0"/>
              <a:t>Commenced on </a:t>
            </a:r>
            <a:r>
              <a:rPr lang="en-AU" dirty="0" err="1"/>
              <a:t>Biktarvy</a:t>
            </a:r>
            <a:r>
              <a:rPr lang="en-AU" dirty="0"/>
              <a:t>, PJP prophylaxis as outpatient </a:t>
            </a:r>
          </a:p>
          <a:p>
            <a:r>
              <a:rPr lang="en-AU" dirty="0"/>
              <a:t>Admitted with AKI, and episode of melena</a:t>
            </a:r>
          </a:p>
        </p:txBody>
      </p:sp>
    </p:spTree>
    <p:extLst>
      <p:ext uri="{BB962C8B-B14F-4D97-AF65-F5344CB8AC3E}">
        <p14:creationId xmlns:p14="http://schemas.microsoft.com/office/powerpoint/2010/main" val="2165087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FFE5C6-CCFA-31E5-AC44-637E4BEBA458}"/>
              </a:ext>
            </a:extLst>
          </p:cNvPr>
          <p:cNvSpPr>
            <a:spLocks noGrp="1"/>
          </p:cNvSpPr>
          <p:nvPr>
            <p:ph type="title"/>
          </p:nvPr>
        </p:nvSpPr>
        <p:spPr/>
        <p:txBody>
          <a:bodyPr/>
          <a:lstStyle/>
          <a:p>
            <a:endParaRPr lang="en-AU"/>
          </a:p>
        </p:txBody>
      </p:sp>
      <p:pic>
        <p:nvPicPr>
          <p:cNvPr id="4" name="Picture 3">
            <a:extLst>
              <a:ext uri="{FF2B5EF4-FFF2-40B4-BE49-F238E27FC236}">
                <a16:creationId xmlns="" xmlns:a16="http://schemas.microsoft.com/office/drawing/2014/main" id="{A6CCD3A5-7DF6-162B-28C0-45F02387BF9A}"/>
              </a:ext>
            </a:extLst>
          </p:cNvPr>
          <p:cNvPicPr>
            <a:picLocks noChangeAspect="1"/>
          </p:cNvPicPr>
          <p:nvPr/>
        </p:nvPicPr>
        <p:blipFill>
          <a:blip r:embed="rId2"/>
          <a:stretch>
            <a:fillRect/>
          </a:stretch>
        </p:blipFill>
        <p:spPr>
          <a:xfrm>
            <a:off x="515470" y="1027906"/>
            <a:ext cx="6300911" cy="4189553"/>
          </a:xfrm>
          <a:prstGeom prst="rect">
            <a:avLst/>
          </a:prstGeom>
        </p:spPr>
      </p:pic>
      <p:pic>
        <p:nvPicPr>
          <p:cNvPr id="5" name="Content Placeholder 4">
            <a:extLst>
              <a:ext uri="{FF2B5EF4-FFF2-40B4-BE49-F238E27FC236}">
                <a16:creationId xmlns="" xmlns:a16="http://schemas.microsoft.com/office/drawing/2014/main" id="{CDE406BB-D7D9-ED9B-EEED-F53E7AECBF9B}"/>
              </a:ext>
            </a:extLst>
          </p:cNvPr>
          <p:cNvPicPr>
            <a:picLocks noGrp="1" noChangeAspect="1"/>
          </p:cNvPicPr>
          <p:nvPr>
            <p:ph idx="1"/>
          </p:nvPr>
        </p:nvPicPr>
        <p:blipFill>
          <a:blip r:embed="rId3"/>
          <a:stretch>
            <a:fillRect/>
          </a:stretch>
        </p:blipFill>
        <p:spPr>
          <a:xfrm>
            <a:off x="4858525" y="1183298"/>
            <a:ext cx="6638925" cy="3590925"/>
          </a:xfrm>
          <a:prstGeom prst="rect">
            <a:avLst/>
          </a:prstGeom>
        </p:spPr>
      </p:pic>
      <p:pic>
        <p:nvPicPr>
          <p:cNvPr id="6" name="Picture 5">
            <a:extLst>
              <a:ext uri="{FF2B5EF4-FFF2-40B4-BE49-F238E27FC236}">
                <a16:creationId xmlns="" xmlns:a16="http://schemas.microsoft.com/office/drawing/2014/main" id="{0D0FFA51-411B-41E8-6770-107E200D180C}"/>
              </a:ext>
            </a:extLst>
          </p:cNvPr>
          <p:cNvPicPr>
            <a:picLocks noChangeAspect="1"/>
          </p:cNvPicPr>
          <p:nvPr/>
        </p:nvPicPr>
        <p:blipFill>
          <a:blip r:embed="rId4"/>
          <a:stretch>
            <a:fillRect/>
          </a:stretch>
        </p:blipFill>
        <p:spPr>
          <a:xfrm>
            <a:off x="3665925" y="5530781"/>
            <a:ext cx="4410075" cy="600075"/>
          </a:xfrm>
          <a:prstGeom prst="rect">
            <a:avLst/>
          </a:prstGeom>
        </p:spPr>
      </p:pic>
    </p:spTree>
    <p:extLst>
      <p:ext uri="{BB962C8B-B14F-4D97-AF65-F5344CB8AC3E}">
        <p14:creationId xmlns:p14="http://schemas.microsoft.com/office/powerpoint/2010/main" val="26854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Overnight</a:t>
            </a:r>
          </a:p>
        </p:txBody>
      </p:sp>
      <p:sp>
        <p:nvSpPr>
          <p:cNvPr id="3" name="Content Placeholder 2"/>
          <p:cNvSpPr>
            <a:spLocks noGrp="1"/>
          </p:cNvSpPr>
          <p:nvPr>
            <p:ph idx="1"/>
          </p:nvPr>
        </p:nvSpPr>
        <p:spPr/>
        <p:txBody>
          <a:bodyPr/>
          <a:lstStyle/>
          <a:p>
            <a:r>
              <a:rPr lang="en-AU" dirty="0"/>
              <a:t>CODE BLUE</a:t>
            </a:r>
          </a:p>
          <a:p>
            <a:r>
              <a:rPr lang="en-AU" dirty="0"/>
              <a:t>Episode of </a:t>
            </a:r>
            <a:r>
              <a:rPr lang="en-AU" dirty="0" err="1"/>
              <a:t>malaena</a:t>
            </a:r>
            <a:endParaRPr lang="en-AU" dirty="0"/>
          </a:p>
          <a:p>
            <a:r>
              <a:rPr lang="en-AU" dirty="0"/>
              <a:t>Hypoxic, hypotensive </a:t>
            </a:r>
          </a:p>
          <a:p>
            <a:endParaRPr lang="en-AU" dirty="0"/>
          </a:p>
          <a:p>
            <a:r>
              <a:rPr lang="en-AU" dirty="0"/>
              <a:t>Differential diagnosis ?</a:t>
            </a:r>
          </a:p>
          <a:p>
            <a:r>
              <a:rPr lang="en-AU" dirty="0"/>
              <a:t>Management ?</a:t>
            </a:r>
          </a:p>
        </p:txBody>
      </p:sp>
    </p:spTree>
    <p:extLst>
      <p:ext uri="{BB962C8B-B14F-4D97-AF65-F5344CB8AC3E}">
        <p14:creationId xmlns:p14="http://schemas.microsoft.com/office/powerpoint/2010/main" val="4260590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52FB5-0C73-44B2-D334-63C78C62DD2D}"/>
              </a:ext>
            </a:extLst>
          </p:cNvPr>
          <p:cNvSpPr>
            <a:spLocks noGrp="1"/>
          </p:cNvSpPr>
          <p:nvPr>
            <p:ph type="title"/>
          </p:nvPr>
        </p:nvSpPr>
        <p:spPr/>
        <p:txBody>
          <a:bodyPr/>
          <a:lstStyle/>
          <a:p>
            <a:r>
              <a:rPr lang="en-AU" dirty="0"/>
              <a:t>Progress</a:t>
            </a:r>
          </a:p>
        </p:txBody>
      </p:sp>
      <p:sp>
        <p:nvSpPr>
          <p:cNvPr id="3" name="Content Placeholder 2">
            <a:extLst>
              <a:ext uri="{FF2B5EF4-FFF2-40B4-BE49-F238E27FC236}">
                <a16:creationId xmlns="" xmlns:a16="http://schemas.microsoft.com/office/drawing/2014/main" id="{4A4F58FA-CC84-FCD3-F21A-4470A81587C1}"/>
              </a:ext>
            </a:extLst>
          </p:cNvPr>
          <p:cNvSpPr>
            <a:spLocks noGrp="1"/>
          </p:cNvSpPr>
          <p:nvPr>
            <p:ph idx="1"/>
          </p:nvPr>
        </p:nvSpPr>
        <p:spPr/>
        <p:txBody>
          <a:bodyPr/>
          <a:lstStyle/>
          <a:p>
            <a:r>
              <a:rPr lang="en-AU" dirty="0"/>
              <a:t>Vitamin K given after Haem advice</a:t>
            </a:r>
          </a:p>
          <a:p>
            <a:r>
              <a:rPr lang="en-AU" dirty="0"/>
              <a:t>Rapid response on ward –large volume melaena with hypotension</a:t>
            </a:r>
          </a:p>
          <a:p>
            <a:r>
              <a:rPr lang="en-AU" dirty="0"/>
              <a:t>Gastro, cardio, haematology consulted</a:t>
            </a:r>
          </a:p>
          <a:p>
            <a:r>
              <a:rPr lang="en-AU" dirty="0"/>
              <a:t>Transferred to HDU</a:t>
            </a:r>
          </a:p>
          <a:p>
            <a:endParaRPr lang="en-AU" dirty="0"/>
          </a:p>
          <a:p>
            <a:r>
              <a:rPr lang="en-AU" dirty="0"/>
              <a:t>Noted hypoxia- on 2L oxygen at the time</a:t>
            </a:r>
          </a:p>
          <a:p>
            <a:endParaRPr lang="en-AU" dirty="0"/>
          </a:p>
        </p:txBody>
      </p:sp>
    </p:spTree>
    <p:extLst>
      <p:ext uri="{BB962C8B-B14F-4D97-AF65-F5344CB8AC3E}">
        <p14:creationId xmlns:p14="http://schemas.microsoft.com/office/powerpoint/2010/main" val="4105095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a:extLst>
              <a:ext uri="{FF2B5EF4-FFF2-40B4-BE49-F238E27FC236}">
                <a16:creationId xmlns="" xmlns:a16="http://schemas.microsoft.com/office/drawing/2014/main" id="{C92A95C2-011D-6E90-CBB8-B4BC9EE4670E}"/>
              </a:ext>
            </a:extLst>
          </p:cNvPr>
          <p:cNvPicPr>
            <a:picLocks noChangeAspect="1"/>
          </p:cNvPicPr>
          <p:nvPr/>
        </p:nvPicPr>
        <p:blipFill>
          <a:blip r:embed="rId2"/>
          <a:stretch>
            <a:fillRect/>
          </a:stretch>
        </p:blipFill>
        <p:spPr>
          <a:xfrm>
            <a:off x="2009044" y="494171"/>
            <a:ext cx="7472979" cy="5604734"/>
          </a:xfrm>
          <a:prstGeom prst="rect">
            <a:avLst/>
          </a:prstGeom>
        </p:spPr>
      </p:pic>
    </p:spTree>
    <p:extLst>
      <p:ext uri="{BB962C8B-B14F-4D97-AF65-F5344CB8AC3E}">
        <p14:creationId xmlns:p14="http://schemas.microsoft.com/office/powerpoint/2010/main" val="17480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Impression</a:t>
            </a:r>
          </a:p>
        </p:txBody>
      </p:sp>
      <p:sp>
        <p:nvSpPr>
          <p:cNvPr id="3" name="Content Placeholder 2"/>
          <p:cNvSpPr>
            <a:spLocks noGrp="1"/>
          </p:cNvSpPr>
          <p:nvPr>
            <p:ph idx="1"/>
          </p:nvPr>
        </p:nvSpPr>
        <p:spPr/>
        <p:txBody>
          <a:bodyPr>
            <a:normAutofit fontScale="92500" lnSpcReduction="10000"/>
          </a:bodyPr>
          <a:lstStyle/>
          <a:p>
            <a:r>
              <a:rPr lang="en-US" dirty="0"/>
              <a:t>Advanced HIV infection - new diagnosis 2022 (CD4 10, on </a:t>
            </a:r>
            <a:r>
              <a:rPr lang="en-US" dirty="0" err="1"/>
              <a:t>Biktarvy</a:t>
            </a:r>
            <a:r>
              <a:rPr lang="en-US" dirty="0"/>
              <a:t>)</a:t>
            </a:r>
          </a:p>
          <a:p>
            <a:r>
              <a:rPr lang="en-US" dirty="0"/>
              <a:t>Dilated cardiomyopathy, metallic AVR</a:t>
            </a:r>
          </a:p>
          <a:p>
            <a:endParaRPr lang="en-US" dirty="0"/>
          </a:p>
          <a:p>
            <a:r>
              <a:rPr lang="en-AU" dirty="0"/>
              <a:t>Acute kidney injury</a:t>
            </a:r>
          </a:p>
          <a:p>
            <a:pPr lvl="1"/>
            <a:r>
              <a:rPr lang="en-AU" dirty="0"/>
              <a:t>Multifactorial, improving</a:t>
            </a:r>
          </a:p>
          <a:p>
            <a:r>
              <a:rPr lang="en-AU" dirty="0"/>
              <a:t>Severe ulcerative oesophagitis</a:t>
            </a:r>
          </a:p>
          <a:p>
            <a:pPr lvl="1"/>
            <a:r>
              <a:rPr lang="en-AU" dirty="0"/>
              <a:t>Evidence of candidiasis on endoscopy; co-existing pathology probable (including CMV, HSV)</a:t>
            </a:r>
          </a:p>
          <a:p>
            <a:r>
              <a:rPr lang="en-AU" dirty="0"/>
              <a:t>Type 1 respiratory failure</a:t>
            </a:r>
          </a:p>
          <a:p>
            <a:pPr lvl="1"/>
            <a:r>
              <a:rPr lang="en-AU" dirty="0"/>
              <a:t>Requiring NIV</a:t>
            </a:r>
          </a:p>
          <a:p>
            <a:pPr lvl="1"/>
            <a:r>
              <a:rPr lang="en-AU" dirty="0"/>
              <a:t>Reported non-productive cough "for weeks", weight loss</a:t>
            </a:r>
          </a:p>
          <a:p>
            <a:r>
              <a:rPr lang="en-AU" dirty="0"/>
              <a:t>Pancytopenia</a:t>
            </a:r>
          </a:p>
          <a:p>
            <a:endParaRPr lang="en-AU" dirty="0"/>
          </a:p>
        </p:txBody>
      </p:sp>
    </p:spTree>
    <p:extLst>
      <p:ext uri="{BB962C8B-B14F-4D97-AF65-F5344CB8AC3E}">
        <p14:creationId xmlns:p14="http://schemas.microsoft.com/office/powerpoint/2010/main" val="213870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Progress</a:t>
            </a:r>
          </a:p>
        </p:txBody>
      </p:sp>
      <p:sp>
        <p:nvSpPr>
          <p:cNvPr id="3" name="Content Placeholder 2"/>
          <p:cNvSpPr>
            <a:spLocks noGrp="1"/>
          </p:cNvSpPr>
          <p:nvPr>
            <p:ph idx="1"/>
          </p:nvPr>
        </p:nvSpPr>
        <p:spPr/>
        <p:txBody>
          <a:bodyPr/>
          <a:lstStyle/>
          <a:p>
            <a:endParaRPr lang="en-AU"/>
          </a:p>
        </p:txBody>
      </p:sp>
      <p:pic>
        <p:nvPicPr>
          <p:cNvPr id="4" name="Picture 3">
            <a:extLst>
              <a:ext uri="{FF2B5EF4-FFF2-40B4-BE49-F238E27FC236}">
                <a16:creationId xmlns="" xmlns:a16="http://schemas.microsoft.com/office/drawing/2014/main" id="{29D06F9B-839A-2DE6-CBAF-84DFE641BE8F}"/>
              </a:ext>
            </a:extLst>
          </p:cNvPr>
          <p:cNvPicPr>
            <a:picLocks noChangeAspect="1"/>
          </p:cNvPicPr>
          <p:nvPr/>
        </p:nvPicPr>
        <p:blipFill>
          <a:blip r:embed="rId2"/>
          <a:stretch>
            <a:fillRect/>
          </a:stretch>
        </p:blipFill>
        <p:spPr>
          <a:xfrm>
            <a:off x="1958001" y="2117952"/>
            <a:ext cx="8588232" cy="3478923"/>
          </a:xfrm>
          <a:prstGeom prst="rect">
            <a:avLst/>
          </a:prstGeom>
        </p:spPr>
      </p:pic>
    </p:spTree>
    <p:extLst>
      <p:ext uri="{BB962C8B-B14F-4D97-AF65-F5344CB8AC3E}">
        <p14:creationId xmlns:p14="http://schemas.microsoft.com/office/powerpoint/2010/main" val="3454914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E91DC9-0E7E-F4D2-2A78-341970E87076}"/>
              </a:ext>
            </a:extLst>
          </p:cNvPr>
          <p:cNvSpPr>
            <a:spLocks noGrp="1"/>
          </p:cNvSpPr>
          <p:nvPr>
            <p:ph type="title"/>
          </p:nvPr>
        </p:nvSpPr>
        <p:spPr/>
        <p:txBody>
          <a:bodyPr/>
          <a:lstStyle/>
          <a:p>
            <a:r>
              <a:rPr lang="en-AU" dirty="0"/>
              <a:t>MAC Treatment</a:t>
            </a:r>
          </a:p>
        </p:txBody>
      </p:sp>
      <p:sp>
        <p:nvSpPr>
          <p:cNvPr id="3" name="Content Placeholder 2">
            <a:extLst>
              <a:ext uri="{FF2B5EF4-FFF2-40B4-BE49-F238E27FC236}">
                <a16:creationId xmlns="" xmlns:a16="http://schemas.microsoft.com/office/drawing/2014/main" id="{849D65AB-7480-23DF-916C-6A874582B088}"/>
              </a:ext>
            </a:extLst>
          </p:cNvPr>
          <p:cNvSpPr>
            <a:spLocks noGrp="1"/>
          </p:cNvSpPr>
          <p:nvPr>
            <p:ph idx="1"/>
          </p:nvPr>
        </p:nvSpPr>
        <p:spPr/>
        <p:txBody>
          <a:bodyPr/>
          <a:lstStyle/>
          <a:p>
            <a:r>
              <a:rPr lang="en-AU" dirty="0"/>
              <a:t>Hydrocortisone IV 100mg QID </a:t>
            </a:r>
          </a:p>
          <a:p>
            <a:r>
              <a:rPr lang="en-AU" dirty="0"/>
              <a:t>Rifabutin 300mg daily</a:t>
            </a:r>
          </a:p>
          <a:p>
            <a:r>
              <a:rPr lang="en-AU" dirty="0"/>
              <a:t>Ethambutol 15mg/kg 48hrly</a:t>
            </a:r>
          </a:p>
          <a:p>
            <a:r>
              <a:rPr lang="en-AU" dirty="0"/>
              <a:t>Azithromycin 500mg daily</a:t>
            </a:r>
          </a:p>
          <a:p>
            <a:r>
              <a:rPr lang="en-AU" dirty="0"/>
              <a:t>Amikacin 10mg/kg stat dose</a:t>
            </a:r>
          </a:p>
          <a:p>
            <a:endParaRPr lang="en-AU" dirty="0"/>
          </a:p>
        </p:txBody>
      </p:sp>
    </p:spTree>
    <p:extLst>
      <p:ext uri="{BB962C8B-B14F-4D97-AF65-F5344CB8AC3E}">
        <p14:creationId xmlns:p14="http://schemas.microsoft.com/office/powerpoint/2010/main" val="3826306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F1E69-3017-9AF2-5BB8-44C03AC52E40}"/>
              </a:ext>
            </a:extLst>
          </p:cNvPr>
          <p:cNvSpPr>
            <a:spLocks noGrp="1"/>
          </p:cNvSpPr>
          <p:nvPr>
            <p:ph type="title"/>
          </p:nvPr>
        </p:nvSpPr>
        <p:spPr/>
        <p:txBody>
          <a:bodyPr/>
          <a:lstStyle/>
          <a:p>
            <a:r>
              <a:rPr lang="en-AU" dirty="0"/>
              <a:t>Learning Points	</a:t>
            </a:r>
          </a:p>
        </p:txBody>
      </p:sp>
      <p:sp>
        <p:nvSpPr>
          <p:cNvPr id="3" name="Content Placeholder 2">
            <a:extLst>
              <a:ext uri="{FF2B5EF4-FFF2-40B4-BE49-F238E27FC236}">
                <a16:creationId xmlns="" xmlns:a16="http://schemas.microsoft.com/office/drawing/2014/main" id="{AB593376-3BEB-F184-9EF2-C5388ED48B04}"/>
              </a:ext>
            </a:extLst>
          </p:cNvPr>
          <p:cNvSpPr>
            <a:spLocks noGrp="1"/>
          </p:cNvSpPr>
          <p:nvPr>
            <p:ph idx="1"/>
          </p:nvPr>
        </p:nvSpPr>
        <p:spPr/>
        <p:txBody>
          <a:bodyPr/>
          <a:lstStyle/>
          <a:p>
            <a:r>
              <a:rPr lang="en-AU" dirty="0"/>
              <a:t>Recognise early signs of sepsis</a:t>
            </a:r>
          </a:p>
          <a:p>
            <a:r>
              <a:rPr lang="en-AU" dirty="0"/>
              <a:t>Blood cultures + microbiological diagnosis important</a:t>
            </a:r>
          </a:p>
          <a:p>
            <a:r>
              <a:rPr lang="en-AU" dirty="0"/>
              <a:t>Commence empiric antibiotics asap</a:t>
            </a:r>
          </a:p>
          <a:p>
            <a:r>
              <a:rPr lang="en-AU" dirty="0"/>
              <a:t>Remember to ask for help! If JMO, Registrar, AT, fellow… or even as a consultant</a:t>
            </a:r>
          </a:p>
        </p:txBody>
      </p:sp>
    </p:spTree>
    <p:extLst>
      <p:ext uri="{BB962C8B-B14F-4D97-AF65-F5344CB8AC3E}">
        <p14:creationId xmlns:p14="http://schemas.microsoft.com/office/powerpoint/2010/main" val="324282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Differentials?</a:t>
            </a:r>
          </a:p>
        </p:txBody>
      </p:sp>
      <p:sp>
        <p:nvSpPr>
          <p:cNvPr id="3" name="Content Placeholder 2"/>
          <p:cNvSpPr>
            <a:spLocks noGrp="1"/>
          </p:cNvSpPr>
          <p:nvPr>
            <p:ph idx="1"/>
          </p:nvPr>
        </p:nvSpPr>
        <p:spPr/>
        <p:txBody>
          <a:bodyPr/>
          <a:lstStyle/>
          <a:p>
            <a:r>
              <a:rPr lang="en-AU" dirty="0"/>
              <a:t>Sepsis </a:t>
            </a:r>
          </a:p>
          <a:p>
            <a:r>
              <a:rPr lang="en-AU" dirty="0"/>
              <a:t>Meningoencephalitis</a:t>
            </a:r>
          </a:p>
          <a:p>
            <a:endParaRPr lang="en-AU" dirty="0"/>
          </a:p>
          <a:p>
            <a:r>
              <a:rPr lang="en-AU" dirty="0"/>
              <a:t>Bacterial- listeria, strep pneumoniae, Neisseria meningitides</a:t>
            </a:r>
          </a:p>
          <a:p>
            <a:r>
              <a:rPr lang="en-AU" dirty="0"/>
              <a:t>Viral- HSV1/2, VZV, enterovirus </a:t>
            </a:r>
          </a:p>
        </p:txBody>
      </p:sp>
    </p:spTree>
    <p:extLst>
      <p:ext uri="{BB962C8B-B14F-4D97-AF65-F5344CB8AC3E}">
        <p14:creationId xmlns:p14="http://schemas.microsoft.com/office/powerpoint/2010/main" val="417396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a:t>
            </a:r>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937773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2"/>
          <a:stretch>
            <a:fillRect/>
          </a:stretch>
        </p:blipFill>
        <p:spPr>
          <a:xfrm>
            <a:off x="2491504" y="929972"/>
            <a:ext cx="6967756" cy="4254534"/>
          </a:xfrm>
          <a:prstGeom prst="rect">
            <a:avLst/>
          </a:prstGeom>
        </p:spPr>
      </p:pic>
    </p:spTree>
    <p:extLst>
      <p:ext uri="{BB962C8B-B14F-4D97-AF65-F5344CB8AC3E}">
        <p14:creationId xmlns:p14="http://schemas.microsoft.com/office/powerpoint/2010/main" val="4086566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Investigations</a:t>
            </a:r>
          </a:p>
        </p:txBody>
      </p:sp>
      <p:sp>
        <p:nvSpPr>
          <p:cNvPr id="3" name="Content Placeholder 2"/>
          <p:cNvSpPr>
            <a:spLocks noGrp="1"/>
          </p:cNvSpPr>
          <p:nvPr>
            <p:ph idx="1"/>
          </p:nvPr>
        </p:nvSpPr>
        <p:spPr/>
        <p:txBody>
          <a:bodyPr/>
          <a:lstStyle/>
          <a:p>
            <a:r>
              <a:rPr lang="en-AU" dirty="0"/>
              <a:t>Blood cultures </a:t>
            </a:r>
          </a:p>
          <a:p>
            <a:r>
              <a:rPr lang="en-AU" dirty="0"/>
              <a:t>Lumbar puncture- protein, glucose, bacterial MCS, Viral NAAT (enterovirus, HSV1 + 2, VZV), bacterial NAAT (listeria, </a:t>
            </a:r>
            <a:r>
              <a:rPr lang="en-AU" dirty="0" err="1"/>
              <a:t>neiserria</a:t>
            </a:r>
            <a:r>
              <a:rPr lang="en-AU" dirty="0"/>
              <a:t> meningitis, strep </a:t>
            </a:r>
            <a:r>
              <a:rPr lang="en-AU" dirty="0" err="1"/>
              <a:t>pnuemoniae</a:t>
            </a:r>
            <a:r>
              <a:rPr lang="en-AU" dirty="0"/>
              <a:t>), CSF </a:t>
            </a:r>
            <a:r>
              <a:rPr lang="en-AU" dirty="0" err="1"/>
              <a:t>cryptococcal</a:t>
            </a:r>
            <a:r>
              <a:rPr lang="en-AU" dirty="0"/>
              <a:t> antigen</a:t>
            </a:r>
          </a:p>
          <a:p>
            <a:r>
              <a:rPr lang="en-AU" dirty="0"/>
              <a:t>CTB</a:t>
            </a:r>
          </a:p>
          <a:p>
            <a:r>
              <a:rPr lang="en-AU" dirty="0"/>
              <a:t>Baseline bloods </a:t>
            </a:r>
          </a:p>
          <a:p>
            <a:r>
              <a:rPr lang="en-AU" dirty="0"/>
              <a:t>EEG</a:t>
            </a:r>
          </a:p>
          <a:p>
            <a:endParaRPr lang="en-AU" dirty="0"/>
          </a:p>
        </p:txBody>
      </p:sp>
    </p:spTree>
    <p:extLst>
      <p:ext uri="{BB962C8B-B14F-4D97-AF65-F5344CB8AC3E}">
        <p14:creationId xmlns:p14="http://schemas.microsoft.com/office/powerpoint/2010/main" val="31484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Management </a:t>
            </a:r>
          </a:p>
        </p:txBody>
      </p:sp>
      <p:sp>
        <p:nvSpPr>
          <p:cNvPr id="3" name="Content Placeholder 2"/>
          <p:cNvSpPr>
            <a:spLocks noGrp="1"/>
          </p:cNvSpPr>
          <p:nvPr>
            <p:ph idx="1"/>
          </p:nvPr>
        </p:nvSpPr>
        <p:spPr/>
        <p:txBody>
          <a:bodyPr/>
          <a:lstStyle/>
          <a:p>
            <a:r>
              <a:rPr lang="en-AU" dirty="0"/>
              <a:t>Ceftriaxone 2g BD</a:t>
            </a:r>
          </a:p>
          <a:p>
            <a:r>
              <a:rPr lang="en-AU" dirty="0" err="1"/>
              <a:t>Benzylpenicillin</a:t>
            </a:r>
            <a:r>
              <a:rPr lang="en-AU" dirty="0"/>
              <a:t> 2.4g Q4hrly</a:t>
            </a:r>
          </a:p>
          <a:p>
            <a:r>
              <a:rPr lang="en-AU" dirty="0" err="1"/>
              <a:t>Aciclovir</a:t>
            </a:r>
            <a:r>
              <a:rPr lang="en-AU" dirty="0"/>
              <a:t> 10mg/kg TDS</a:t>
            </a:r>
          </a:p>
          <a:p>
            <a:r>
              <a:rPr lang="en-AU" dirty="0"/>
              <a:t>Dexamethasone 10mg IV QID for 5 days </a:t>
            </a:r>
          </a:p>
        </p:txBody>
      </p:sp>
    </p:spTree>
    <p:extLst>
      <p:ext uri="{BB962C8B-B14F-4D97-AF65-F5344CB8AC3E}">
        <p14:creationId xmlns:p14="http://schemas.microsoft.com/office/powerpoint/2010/main" val="2152717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Results</a:t>
            </a:r>
          </a:p>
        </p:txBody>
      </p:sp>
      <p:sp>
        <p:nvSpPr>
          <p:cNvPr id="3" name="Content Placeholder 2"/>
          <p:cNvSpPr>
            <a:spLocks noGrp="1"/>
          </p:cNvSpPr>
          <p:nvPr>
            <p:ph idx="1"/>
          </p:nvPr>
        </p:nvSpPr>
        <p:spPr/>
        <p:txBody>
          <a:bodyPr>
            <a:normAutofit/>
          </a:bodyPr>
          <a:lstStyle/>
          <a:p>
            <a:r>
              <a:rPr lang="en-AU" dirty="0"/>
              <a:t>CSF glucose &lt;0.1mmol/L</a:t>
            </a:r>
          </a:p>
          <a:p>
            <a:r>
              <a:rPr lang="en-AU" dirty="0"/>
              <a:t>CSF protein 11.35 g/L</a:t>
            </a:r>
          </a:p>
          <a:p>
            <a:endParaRPr lang="en-AU" dirty="0"/>
          </a:p>
          <a:p>
            <a:r>
              <a:rPr lang="en-AU" dirty="0"/>
              <a:t>CSF </a:t>
            </a:r>
          </a:p>
          <a:p>
            <a:pPr lvl="1"/>
            <a:r>
              <a:rPr lang="en-AU" dirty="0"/>
              <a:t>RBC 585</a:t>
            </a:r>
          </a:p>
          <a:p>
            <a:pPr lvl="1"/>
            <a:r>
              <a:rPr lang="en-AU" dirty="0"/>
              <a:t>WCC 8865</a:t>
            </a:r>
          </a:p>
          <a:p>
            <a:pPr lvl="1"/>
            <a:r>
              <a:rPr lang="en-AU" dirty="0"/>
              <a:t>72% neutrophils</a:t>
            </a:r>
          </a:p>
          <a:p>
            <a:r>
              <a:rPr lang="en-AU" dirty="0"/>
              <a:t>Strep pneumoniae DNA detected</a:t>
            </a:r>
          </a:p>
        </p:txBody>
      </p:sp>
    </p:spTree>
    <p:extLst>
      <p:ext uri="{BB962C8B-B14F-4D97-AF65-F5344CB8AC3E}">
        <p14:creationId xmlns:p14="http://schemas.microsoft.com/office/powerpoint/2010/main" val="2928179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Management </a:t>
            </a:r>
          </a:p>
        </p:txBody>
      </p:sp>
      <p:sp>
        <p:nvSpPr>
          <p:cNvPr id="3" name="Content Placeholder 2"/>
          <p:cNvSpPr>
            <a:spLocks noGrp="1"/>
          </p:cNvSpPr>
          <p:nvPr>
            <p:ph idx="1"/>
          </p:nvPr>
        </p:nvSpPr>
        <p:spPr/>
        <p:txBody>
          <a:bodyPr/>
          <a:lstStyle/>
          <a:p>
            <a:r>
              <a:rPr lang="en-AU" dirty="0"/>
              <a:t>Cardiac arrest in ED</a:t>
            </a:r>
          </a:p>
          <a:p>
            <a:r>
              <a:rPr lang="en-AU" dirty="0"/>
              <a:t>After prolonged attempt at resuscitation, decision to cease treatment </a:t>
            </a:r>
          </a:p>
          <a:p>
            <a:endParaRPr lang="en-AU" dirty="0"/>
          </a:p>
        </p:txBody>
      </p:sp>
    </p:spTree>
    <p:extLst>
      <p:ext uri="{BB962C8B-B14F-4D97-AF65-F5344CB8AC3E}">
        <p14:creationId xmlns:p14="http://schemas.microsoft.com/office/powerpoint/2010/main" val="2168237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Mrs ML</a:t>
            </a:r>
          </a:p>
        </p:txBody>
      </p:sp>
      <p:sp>
        <p:nvSpPr>
          <p:cNvPr id="3" name="Content Placeholder 2"/>
          <p:cNvSpPr>
            <a:spLocks noGrp="1"/>
          </p:cNvSpPr>
          <p:nvPr>
            <p:ph idx="1"/>
          </p:nvPr>
        </p:nvSpPr>
        <p:spPr/>
        <p:txBody>
          <a:bodyPr/>
          <a:lstStyle/>
          <a:p>
            <a:r>
              <a:rPr lang="en-AU" dirty="0"/>
              <a:t>71 year old </a:t>
            </a:r>
          </a:p>
          <a:p>
            <a:r>
              <a:rPr lang="en-AU" dirty="0"/>
              <a:t>Presented with headache, fevers and chills </a:t>
            </a:r>
          </a:p>
          <a:p>
            <a:r>
              <a:rPr lang="en-AU" dirty="0"/>
              <a:t>Mild dysuria</a:t>
            </a:r>
          </a:p>
          <a:p>
            <a:r>
              <a:rPr lang="en-AU" dirty="0"/>
              <a:t>Covid-19 infection 3 weeks ago, but cleared and improved in symptoms in  1 week </a:t>
            </a:r>
          </a:p>
          <a:p>
            <a:endParaRPr lang="en-AU" dirty="0"/>
          </a:p>
          <a:p>
            <a:r>
              <a:rPr lang="en-AU" dirty="0"/>
              <a:t>BG of migraines</a:t>
            </a:r>
          </a:p>
          <a:p>
            <a:r>
              <a:rPr lang="en-AU" dirty="0"/>
              <a:t>Otherwise well and independent </a:t>
            </a:r>
          </a:p>
        </p:txBody>
      </p:sp>
    </p:spTree>
    <p:extLst>
      <p:ext uri="{BB962C8B-B14F-4D97-AF65-F5344CB8AC3E}">
        <p14:creationId xmlns:p14="http://schemas.microsoft.com/office/powerpoint/2010/main" val="1244884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1356</TotalTime>
  <Words>1240</Words>
  <Application>Microsoft Office PowerPoint</Application>
  <PresentationFormat>Widescreen</PresentationFormat>
  <Paragraphs>237</Paragraphs>
  <Slides>41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Calibri</vt:lpstr>
      <vt:lpstr>Calibri Light</vt:lpstr>
      <vt:lpstr>Helvetica</vt:lpstr>
      <vt:lpstr>Retrospect</vt:lpstr>
      <vt:lpstr>Sepsis</vt:lpstr>
      <vt:lpstr>Mrs NP</vt:lpstr>
      <vt:lpstr>Examination</vt:lpstr>
      <vt:lpstr>Differentials?</vt:lpstr>
      <vt:lpstr>Investigations</vt:lpstr>
      <vt:lpstr>Management </vt:lpstr>
      <vt:lpstr>Results</vt:lpstr>
      <vt:lpstr>Management </vt:lpstr>
      <vt:lpstr>Mrs ML</vt:lpstr>
      <vt:lpstr>Examination </vt:lpstr>
      <vt:lpstr>Investigations</vt:lpstr>
      <vt:lpstr>Results</vt:lpstr>
      <vt:lpstr>Management</vt:lpstr>
      <vt:lpstr>Sepsis</vt:lpstr>
      <vt:lpstr>PowerPoint Presentation</vt:lpstr>
      <vt:lpstr>Normal response to infection</vt:lpstr>
      <vt:lpstr>  Pathophysiology of Sepsis</vt:lpstr>
      <vt:lpstr>PowerPoint Presentation</vt:lpstr>
      <vt:lpstr>Risk Factors </vt:lpstr>
      <vt:lpstr>Increased Risk for sepsis</vt:lpstr>
      <vt:lpstr>Exposures</vt:lpstr>
      <vt:lpstr>Organism virulence </vt:lpstr>
      <vt:lpstr>(Crit Care Med 2006;34[6]:1589.) </vt:lpstr>
      <vt:lpstr>PowerPoint Presentation</vt:lpstr>
      <vt:lpstr>PowerPoint Presentation</vt:lpstr>
      <vt:lpstr>PowerPoint Presentation</vt:lpstr>
      <vt:lpstr>62 year old male in Oncology ward</vt:lpstr>
      <vt:lpstr>PowerPoint Presentation</vt:lpstr>
      <vt:lpstr>82 year old male</vt:lpstr>
      <vt:lpstr>PowerPoint Presentation</vt:lpstr>
      <vt:lpstr>Mr JA</vt:lpstr>
      <vt:lpstr>PowerPoint Presentation</vt:lpstr>
      <vt:lpstr>Overnight</vt:lpstr>
      <vt:lpstr>Progress</vt:lpstr>
      <vt:lpstr>PowerPoint Presentation</vt:lpstr>
      <vt:lpstr>Impression</vt:lpstr>
      <vt:lpstr>Progress</vt:lpstr>
      <vt:lpstr>MAC Treatment</vt:lpstr>
      <vt:lpstr>Learning Points </vt:lpstr>
      <vt:lpstr>Questions?</vt:lpstr>
      <vt:lpstr>PowerPoint Presentation</vt:lpstr>
    </vt:vector>
  </TitlesOfParts>
  <Company>NSW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Sepsis</dc:title>
  <dc:creator>Josh Kim (South Eastern Sydney LHD)</dc:creator>
  <cp:lastModifiedBy>Eliza Menzies (South Eastern Sydney LHD)</cp:lastModifiedBy>
  <cp:revision>37</cp:revision>
  <dcterms:created xsi:type="dcterms:W3CDTF">2022-08-09T04:26:43Z</dcterms:created>
  <dcterms:modified xsi:type="dcterms:W3CDTF">2022-08-22T06:07:33Z</dcterms:modified>
</cp:coreProperties>
</file>