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9" r:id="rId3"/>
    <p:sldId id="306" r:id="rId4"/>
    <p:sldId id="287" r:id="rId5"/>
    <p:sldId id="294" r:id="rId6"/>
    <p:sldId id="289" r:id="rId7"/>
    <p:sldId id="311" r:id="rId8"/>
    <p:sldId id="309" r:id="rId9"/>
    <p:sldId id="310" r:id="rId10"/>
    <p:sldId id="288" r:id="rId11"/>
    <p:sldId id="268" r:id="rId12"/>
    <p:sldId id="295" r:id="rId13"/>
    <p:sldId id="280" r:id="rId14"/>
    <p:sldId id="282" r:id="rId15"/>
    <p:sldId id="279" r:id="rId16"/>
    <p:sldId id="298" r:id="rId17"/>
    <p:sldId id="302" r:id="rId18"/>
    <p:sldId id="299" r:id="rId19"/>
    <p:sldId id="265" r:id="rId20"/>
    <p:sldId id="300" r:id="rId21"/>
    <p:sldId id="307" r:id="rId22"/>
    <p:sldId id="292" r:id="rId23"/>
    <p:sldId id="301" r:id="rId24"/>
    <p:sldId id="304" r:id="rId25"/>
    <p:sldId id="305" r:id="rId26"/>
    <p:sldId id="290" r:id="rId27"/>
    <p:sldId id="291" r:id="rId28"/>
    <p:sldId id="30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800" autoAdjust="0"/>
  </p:normalViewPr>
  <p:slideViewPr>
    <p:cSldViewPr snapToGrid="0">
      <p:cViewPr>
        <p:scale>
          <a:sx n="53" d="100"/>
          <a:sy n="53" d="100"/>
        </p:scale>
        <p:origin x="1176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D89BAE-02BA-4805-A599-04A2C0568C0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7715CAF-9AC8-4879-A3CA-B689473BAEF1}">
      <dgm:prSet custT="1"/>
      <dgm:spPr/>
      <dgm:t>
        <a:bodyPr/>
        <a:lstStyle/>
        <a:p>
          <a:r>
            <a:rPr lang="en-AU" sz="1800" dirty="0"/>
            <a:t>After activating stroke code, STAY with the patient</a:t>
          </a:r>
        </a:p>
      </dgm:t>
    </dgm:pt>
    <dgm:pt modelId="{D5757842-60E1-41D0-B1DF-899F9B2D1013}" type="parTrans" cxnId="{11DCDA4A-E7DC-4711-BBF1-2AF27BA49C8A}">
      <dgm:prSet/>
      <dgm:spPr/>
      <dgm:t>
        <a:bodyPr/>
        <a:lstStyle/>
        <a:p>
          <a:endParaRPr lang="en-US" sz="1800"/>
        </a:p>
      </dgm:t>
    </dgm:pt>
    <dgm:pt modelId="{32127C72-E67A-4087-BCA7-22CA333DDAD6}" type="sibTrans" cxnId="{11DCDA4A-E7DC-4711-BBF1-2AF27BA49C8A}">
      <dgm:prSet/>
      <dgm:spPr/>
      <dgm:t>
        <a:bodyPr/>
        <a:lstStyle/>
        <a:p>
          <a:endParaRPr lang="en-US" sz="1800"/>
        </a:p>
      </dgm:t>
    </dgm:pt>
    <dgm:pt modelId="{59140B99-F0A1-4F1C-8125-188682578D95}">
      <dgm:prSet custT="1"/>
      <dgm:spPr/>
      <dgm:t>
        <a:bodyPr/>
        <a:lstStyle/>
        <a:p>
          <a:r>
            <a:rPr lang="en-AU" sz="1800" dirty="0"/>
            <a:t>Ensure at least 20G IVC in </a:t>
          </a:r>
          <a:r>
            <a:rPr lang="en-AU" sz="1800" dirty="0" err="1"/>
            <a:t>cubital</a:t>
          </a:r>
          <a:r>
            <a:rPr lang="en-AU" sz="1800" dirty="0"/>
            <a:t> fossa, and bloods sent off immediately (no need to wait for Creatinine before deciding CT Angiogram Arch-</a:t>
          </a:r>
          <a:r>
            <a:rPr lang="en-AU" sz="1800" dirty="0" err="1"/>
            <a:t>CoW</a:t>
          </a:r>
          <a:r>
            <a:rPr lang="en-AU" sz="1800" dirty="0"/>
            <a:t>)</a:t>
          </a:r>
        </a:p>
      </dgm:t>
    </dgm:pt>
    <dgm:pt modelId="{913A5EA4-5409-4E5F-B0B5-93B12FF5E1A3}" type="parTrans" cxnId="{38ED0BE0-2848-4F2D-A38B-8967C2D91A28}">
      <dgm:prSet/>
      <dgm:spPr/>
      <dgm:t>
        <a:bodyPr/>
        <a:lstStyle/>
        <a:p>
          <a:endParaRPr lang="en-US" sz="1800"/>
        </a:p>
      </dgm:t>
    </dgm:pt>
    <dgm:pt modelId="{B6401C1B-543A-4427-B06D-D6D54B7CF322}" type="sibTrans" cxnId="{38ED0BE0-2848-4F2D-A38B-8967C2D91A28}">
      <dgm:prSet/>
      <dgm:spPr/>
      <dgm:t>
        <a:bodyPr/>
        <a:lstStyle/>
        <a:p>
          <a:endParaRPr lang="en-US" sz="1800"/>
        </a:p>
      </dgm:t>
    </dgm:pt>
    <dgm:pt modelId="{999BAA39-47BF-4F23-A04F-DEEB2DE63BE5}">
      <dgm:prSet custT="1"/>
      <dgm:spPr/>
      <dgm:t>
        <a:bodyPr/>
        <a:lstStyle/>
        <a:p>
          <a:r>
            <a:rPr lang="en-AU" sz="1800" dirty="0"/>
            <a:t>May assist in CT perfusion </a:t>
          </a:r>
          <a:r>
            <a:rPr lang="en-AU" sz="1800" dirty="0" err="1"/>
            <a:t>eMR</a:t>
          </a:r>
          <a:r>
            <a:rPr lang="en-AU" sz="1800" dirty="0"/>
            <a:t> order - please include “Stroke Code” and a brief clinical history and result</a:t>
          </a:r>
          <a:endParaRPr lang="en-US" sz="1800" dirty="0"/>
        </a:p>
      </dgm:t>
    </dgm:pt>
    <dgm:pt modelId="{51D0F1F1-BC18-4866-89AB-2DA73234C8A2}" type="parTrans" cxnId="{DEB1F5C9-430E-4B5A-B6BA-C0562D07E436}">
      <dgm:prSet/>
      <dgm:spPr/>
      <dgm:t>
        <a:bodyPr/>
        <a:lstStyle/>
        <a:p>
          <a:endParaRPr lang="en-US" sz="1800"/>
        </a:p>
      </dgm:t>
    </dgm:pt>
    <dgm:pt modelId="{5F318CB4-E699-4091-8743-935611E862BD}" type="sibTrans" cxnId="{DEB1F5C9-430E-4B5A-B6BA-C0562D07E436}">
      <dgm:prSet/>
      <dgm:spPr/>
      <dgm:t>
        <a:bodyPr/>
        <a:lstStyle/>
        <a:p>
          <a:endParaRPr lang="en-US" sz="1800"/>
        </a:p>
      </dgm:t>
    </dgm:pt>
    <dgm:pt modelId="{5A647751-9279-4F6F-9FBF-A1A8DC2853A2}">
      <dgm:prSet custT="1"/>
      <dgm:spPr/>
      <dgm:t>
        <a:bodyPr/>
        <a:lstStyle/>
        <a:p>
          <a:r>
            <a:rPr lang="en-AU" sz="1800" dirty="0"/>
            <a:t>May assist in notifying CT radiographer to hold/ prepare scanner. Get patient to scanner ASAP – wheel them yourselves if you must</a:t>
          </a:r>
          <a:endParaRPr lang="en-US" sz="1800" dirty="0"/>
        </a:p>
      </dgm:t>
    </dgm:pt>
    <dgm:pt modelId="{B5EE7ADF-AE57-4CA0-8454-7030022ABAF8}" type="parTrans" cxnId="{A7411977-DDBC-425E-A924-3176B4D2BE77}">
      <dgm:prSet/>
      <dgm:spPr/>
      <dgm:t>
        <a:bodyPr/>
        <a:lstStyle/>
        <a:p>
          <a:endParaRPr lang="en-US" sz="1800"/>
        </a:p>
      </dgm:t>
    </dgm:pt>
    <dgm:pt modelId="{6D76E52F-585F-4BCA-B2A3-4E519B27A8A2}" type="sibTrans" cxnId="{A7411977-DDBC-425E-A924-3176B4D2BE77}">
      <dgm:prSet/>
      <dgm:spPr/>
      <dgm:t>
        <a:bodyPr/>
        <a:lstStyle/>
        <a:p>
          <a:endParaRPr lang="en-US" sz="1800"/>
        </a:p>
      </dgm:t>
    </dgm:pt>
    <dgm:pt modelId="{DF1EF74E-9FA1-43DE-A85B-A1B2E2618F79}">
      <dgm:prSet custT="1"/>
      <dgm:spPr/>
      <dgm:t>
        <a:bodyPr/>
        <a:lstStyle/>
        <a:p>
          <a:r>
            <a:rPr lang="en-AU" sz="1800" dirty="0"/>
            <a:t>Ensuring Stroke Kit and </a:t>
          </a:r>
          <a:r>
            <a:rPr lang="en-AU" sz="1800" dirty="0" err="1"/>
            <a:t>Resus</a:t>
          </a:r>
          <a:r>
            <a:rPr lang="en-AU" sz="1800" dirty="0"/>
            <a:t> Bay</a:t>
          </a:r>
        </a:p>
      </dgm:t>
    </dgm:pt>
    <dgm:pt modelId="{AFF1411D-A9B4-4179-A8B7-9807099C4B39}" type="parTrans" cxnId="{DC5D98BA-4960-48F6-84C3-8ADB17FE3E2B}">
      <dgm:prSet/>
      <dgm:spPr/>
      <dgm:t>
        <a:bodyPr/>
        <a:lstStyle/>
        <a:p>
          <a:endParaRPr lang="en-US" sz="1800"/>
        </a:p>
      </dgm:t>
    </dgm:pt>
    <dgm:pt modelId="{52673FCE-CFB3-4EFE-B22C-1DEB8D653B15}" type="sibTrans" cxnId="{DC5D98BA-4960-48F6-84C3-8ADB17FE3E2B}">
      <dgm:prSet/>
      <dgm:spPr/>
      <dgm:t>
        <a:bodyPr/>
        <a:lstStyle/>
        <a:p>
          <a:endParaRPr lang="en-US" sz="1800"/>
        </a:p>
      </dgm:t>
    </dgm:pt>
    <dgm:pt modelId="{99073D8C-FCFB-4C14-9B94-71C495E12DD7}">
      <dgm:prSet custT="1"/>
      <dgm:spPr/>
      <dgm:t>
        <a:bodyPr/>
        <a:lstStyle/>
        <a:p>
          <a:r>
            <a:rPr lang="en-AU" sz="1800" dirty="0"/>
            <a:t>Be ready to assist in </a:t>
          </a:r>
          <a:r>
            <a:rPr lang="en-US" sz="1800" dirty="0"/>
            <a:t>organizing retrieval for transfer if ECR.</a:t>
          </a:r>
        </a:p>
      </dgm:t>
    </dgm:pt>
    <dgm:pt modelId="{63237BED-D9DF-4D03-9D8C-2E0B7ACB6B20}" type="parTrans" cxnId="{D58C494F-4045-405E-86B0-FF0936A6855C}">
      <dgm:prSet/>
      <dgm:spPr/>
      <dgm:t>
        <a:bodyPr/>
        <a:lstStyle/>
        <a:p>
          <a:endParaRPr lang="en-US" sz="1800"/>
        </a:p>
      </dgm:t>
    </dgm:pt>
    <dgm:pt modelId="{8C549549-657F-4F91-A861-78C52A34E887}" type="sibTrans" cxnId="{D58C494F-4045-405E-86B0-FF0936A6855C}">
      <dgm:prSet/>
      <dgm:spPr/>
      <dgm:t>
        <a:bodyPr/>
        <a:lstStyle/>
        <a:p>
          <a:endParaRPr lang="en-US" sz="1800"/>
        </a:p>
      </dgm:t>
    </dgm:pt>
    <dgm:pt modelId="{DEE0A8AA-AA8E-41CA-B75D-13B5AA6232C8}" type="pres">
      <dgm:prSet presAssocID="{B2D89BAE-02BA-4805-A599-04A2C0568C09}" presName="linear" presStyleCnt="0">
        <dgm:presLayoutVars>
          <dgm:animLvl val="lvl"/>
          <dgm:resizeHandles val="exact"/>
        </dgm:presLayoutVars>
      </dgm:prSet>
      <dgm:spPr/>
    </dgm:pt>
    <dgm:pt modelId="{4B51ADCD-A688-4B18-B0EF-CB8B503DB65D}" type="pres">
      <dgm:prSet presAssocID="{57715CAF-9AC8-4879-A3CA-B689473BAEF1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D9CFDAB-5183-4768-8DE6-5EA1421F626F}" type="pres">
      <dgm:prSet presAssocID="{32127C72-E67A-4087-BCA7-22CA333DDAD6}" presName="spacer" presStyleCnt="0"/>
      <dgm:spPr/>
    </dgm:pt>
    <dgm:pt modelId="{65072091-3A55-4319-8642-38B590404977}" type="pres">
      <dgm:prSet presAssocID="{59140B99-F0A1-4F1C-8125-188682578D9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2B36881-EB51-4261-BC5F-958F8CD076D0}" type="pres">
      <dgm:prSet presAssocID="{B6401C1B-543A-4427-B06D-D6D54B7CF322}" presName="spacer" presStyleCnt="0"/>
      <dgm:spPr/>
    </dgm:pt>
    <dgm:pt modelId="{197EA713-60D8-42C8-9C32-B9F98921AD24}" type="pres">
      <dgm:prSet presAssocID="{999BAA39-47BF-4F23-A04F-DEEB2DE63BE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6B8B5AD-239B-46B4-9D4D-DDD59E4878D0}" type="pres">
      <dgm:prSet presAssocID="{5F318CB4-E699-4091-8743-935611E862BD}" presName="spacer" presStyleCnt="0"/>
      <dgm:spPr/>
    </dgm:pt>
    <dgm:pt modelId="{091B7EBE-FF3D-4982-B92A-D685E2F9FA0D}" type="pres">
      <dgm:prSet presAssocID="{5A647751-9279-4F6F-9FBF-A1A8DC2853A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A1134D6-88B9-4B94-BF62-746D02D03E27}" type="pres">
      <dgm:prSet presAssocID="{6D76E52F-585F-4BCA-B2A3-4E519B27A8A2}" presName="spacer" presStyleCnt="0"/>
      <dgm:spPr/>
    </dgm:pt>
    <dgm:pt modelId="{E54EC2A1-5149-4A86-9039-759CC3EC5C2B}" type="pres">
      <dgm:prSet presAssocID="{DF1EF74E-9FA1-43DE-A85B-A1B2E2618F7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1BCD29E-92BA-465A-AFAA-E3D27ED9CE88}" type="pres">
      <dgm:prSet presAssocID="{52673FCE-CFB3-4EFE-B22C-1DEB8D653B15}" presName="spacer" presStyleCnt="0"/>
      <dgm:spPr/>
    </dgm:pt>
    <dgm:pt modelId="{A9028E2D-D03C-4046-9CC5-DB7177718689}" type="pres">
      <dgm:prSet presAssocID="{99073D8C-FCFB-4C14-9B94-71C495E12DD7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11DCDA4A-E7DC-4711-BBF1-2AF27BA49C8A}" srcId="{B2D89BAE-02BA-4805-A599-04A2C0568C09}" destId="{57715CAF-9AC8-4879-A3CA-B689473BAEF1}" srcOrd="0" destOrd="0" parTransId="{D5757842-60E1-41D0-B1DF-899F9B2D1013}" sibTransId="{32127C72-E67A-4087-BCA7-22CA333DDAD6}"/>
    <dgm:cxn modelId="{D58C494F-4045-405E-86B0-FF0936A6855C}" srcId="{B2D89BAE-02BA-4805-A599-04A2C0568C09}" destId="{99073D8C-FCFB-4C14-9B94-71C495E12DD7}" srcOrd="5" destOrd="0" parTransId="{63237BED-D9DF-4D03-9D8C-2E0B7ACB6B20}" sibTransId="{8C549549-657F-4F91-A861-78C52A34E887}"/>
    <dgm:cxn modelId="{A7411977-DDBC-425E-A924-3176B4D2BE77}" srcId="{B2D89BAE-02BA-4805-A599-04A2C0568C09}" destId="{5A647751-9279-4F6F-9FBF-A1A8DC2853A2}" srcOrd="3" destOrd="0" parTransId="{B5EE7ADF-AE57-4CA0-8454-7030022ABAF8}" sibTransId="{6D76E52F-585F-4BCA-B2A3-4E519B27A8A2}"/>
    <dgm:cxn modelId="{B059EC79-51FA-42EE-9C57-937DE2AEC6BB}" type="presOf" srcId="{5A647751-9279-4F6F-9FBF-A1A8DC2853A2}" destId="{091B7EBE-FF3D-4982-B92A-D685E2F9FA0D}" srcOrd="0" destOrd="0" presId="urn:microsoft.com/office/officeart/2005/8/layout/vList2"/>
    <dgm:cxn modelId="{820CF395-4AD1-40CC-BB50-CA28CCA3CFD4}" type="presOf" srcId="{DF1EF74E-9FA1-43DE-A85B-A1B2E2618F79}" destId="{E54EC2A1-5149-4A86-9039-759CC3EC5C2B}" srcOrd="0" destOrd="0" presId="urn:microsoft.com/office/officeart/2005/8/layout/vList2"/>
    <dgm:cxn modelId="{DC5D98BA-4960-48F6-84C3-8ADB17FE3E2B}" srcId="{B2D89BAE-02BA-4805-A599-04A2C0568C09}" destId="{DF1EF74E-9FA1-43DE-A85B-A1B2E2618F79}" srcOrd="4" destOrd="0" parTransId="{AFF1411D-A9B4-4179-A8B7-9807099C4B39}" sibTransId="{52673FCE-CFB3-4EFE-B22C-1DEB8D653B15}"/>
    <dgm:cxn modelId="{4C4177BB-B71C-4860-AC20-DDB505544DD2}" type="presOf" srcId="{999BAA39-47BF-4F23-A04F-DEEB2DE63BE5}" destId="{197EA713-60D8-42C8-9C32-B9F98921AD24}" srcOrd="0" destOrd="0" presId="urn:microsoft.com/office/officeart/2005/8/layout/vList2"/>
    <dgm:cxn modelId="{DEB1F5C9-430E-4B5A-B6BA-C0562D07E436}" srcId="{B2D89BAE-02BA-4805-A599-04A2C0568C09}" destId="{999BAA39-47BF-4F23-A04F-DEEB2DE63BE5}" srcOrd="2" destOrd="0" parTransId="{51D0F1F1-BC18-4866-89AB-2DA73234C8A2}" sibTransId="{5F318CB4-E699-4091-8743-935611E862BD}"/>
    <dgm:cxn modelId="{6C395FCA-20CB-4033-8681-17ED2CF9AD19}" type="presOf" srcId="{57715CAF-9AC8-4879-A3CA-B689473BAEF1}" destId="{4B51ADCD-A688-4B18-B0EF-CB8B503DB65D}" srcOrd="0" destOrd="0" presId="urn:microsoft.com/office/officeart/2005/8/layout/vList2"/>
    <dgm:cxn modelId="{4334D6CD-F42E-4608-A5F7-C5CF720B57BD}" type="presOf" srcId="{99073D8C-FCFB-4C14-9B94-71C495E12DD7}" destId="{A9028E2D-D03C-4046-9CC5-DB7177718689}" srcOrd="0" destOrd="0" presId="urn:microsoft.com/office/officeart/2005/8/layout/vList2"/>
    <dgm:cxn modelId="{1A148CCF-BF96-4B1D-B4FA-967E5805D122}" type="presOf" srcId="{59140B99-F0A1-4F1C-8125-188682578D95}" destId="{65072091-3A55-4319-8642-38B590404977}" srcOrd="0" destOrd="0" presId="urn:microsoft.com/office/officeart/2005/8/layout/vList2"/>
    <dgm:cxn modelId="{38ED0BE0-2848-4F2D-A38B-8967C2D91A28}" srcId="{B2D89BAE-02BA-4805-A599-04A2C0568C09}" destId="{59140B99-F0A1-4F1C-8125-188682578D95}" srcOrd="1" destOrd="0" parTransId="{913A5EA4-5409-4E5F-B0B5-93B12FF5E1A3}" sibTransId="{B6401C1B-543A-4427-B06D-D6D54B7CF322}"/>
    <dgm:cxn modelId="{23F411FC-4179-41DF-BA7E-689D12C0C61B}" type="presOf" srcId="{B2D89BAE-02BA-4805-A599-04A2C0568C09}" destId="{DEE0A8AA-AA8E-41CA-B75D-13B5AA6232C8}" srcOrd="0" destOrd="0" presId="urn:microsoft.com/office/officeart/2005/8/layout/vList2"/>
    <dgm:cxn modelId="{570F1E9D-D656-4128-A8D9-94657218F28C}" type="presParOf" srcId="{DEE0A8AA-AA8E-41CA-B75D-13B5AA6232C8}" destId="{4B51ADCD-A688-4B18-B0EF-CB8B503DB65D}" srcOrd="0" destOrd="0" presId="urn:microsoft.com/office/officeart/2005/8/layout/vList2"/>
    <dgm:cxn modelId="{10E749A6-B816-4866-ADF7-842D8E89DCD9}" type="presParOf" srcId="{DEE0A8AA-AA8E-41CA-B75D-13B5AA6232C8}" destId="{8D9CFDAB-5183-4768-8DE6-5EA1421F626F}" srcOrd="1" destOrd="0" presId="urn:microsoft.com/office/officeart/2005/8/layout/vList2"/>
    <dgm:cxn modelId="{441155F5-2807-4A08-846C-769691410C6B}" type="presParOf" srcId="{DEE0A8AA-AA8E-41CA-B75D-13B5AA6232C8}" destId="{65072091-3A55-4319-8642-38B590404977}" srcOrd="2" destOrd="0" presId="urn:microsoft.com/office/officeart/2005/8/layout/vList2"/>
    <dgm:cxn modelId="{20CA10AA-EF9D-4BF2-993D-98A358B67FB6}" type="presParOf" srcId="{DEE0A8AA-AA8E-41CA-B75D-13B5AA6232C8}" destId="{B2B36881-EB51-4261-BC5F-958F8CD076D0}" srcOrd="3" destOrd="0" presId="urn:microsoft.com/office/officeart/2005/8/layout/vList2"/>
    <dgm:cxn modelId="{7E895F90-9E72-420B-949F-17A627C030B7}" type="presParOf" srcId="{DEE0A8AA-AA8E-41CA-B75D-13B5AA6232C8}" destId="{197EA713-60D8-42C8-9C32-B9F98921AD24}" srcOrd="4" destOrd="0" presId="urn:microsoft.com/office/officeart/2005/8/layout/vList2"/>
    <dgm:cxn modelId="{14544FBA-23E6-4763-BD16-BB437BC366D7}" type="presParOf" srcId="{DEE0A8AA-AA8E-41CA-B75D-13B5AA6232C8}" destId="{66B8B5AD-239B-46B4-9D4D-DDD59E4878D0}" srcOrd="5" destOrd="0" presId="urn:microsoft.com/office/officeart/2005/8/layout/vList2"/>
    <dgm:cxn modelId="{5F007B1F-4191-4EDB-9F4C-5D2F0B269230}" type="presParOf" srcId="{DEE0A8AA-AA8E-41CA-B75D-13B5AA6232C8}" destId="{091B7EBE-FF3D-4982-B92A-D685E2F9FA0D}" srcOrd="6" destOrd="0" presId="urn:microsoft.com/office/officeart/2005/8/layout/vList2"/>
    <dgm:cxn modelId="{13A83492-1755-4EBF-88EE-4C2FB6AA6A24}" type="presParOf" srcId="{DEE0A8AA-AA8E-41CA-B75D-13B5AA6232C8}" destId="{9A1134D6-88B9-4B94-BF62-746D02D03E27}" srcOrd="7" destOrd="0" presId="urn:microsoft.com/office/officeart/2005/8/layout/vList2"/>
    <dgm:cxn modelId="{521C7249-4BC3-4A8B-BFE7-87F5B51EF380}" type="presParOf" srcId="{DEE0A8AA-AA8E-41CA-B75D-13B5AA6232C8}" destId="{E54EC2A1-5149-4A86-9039-759CC3EC5C2B}" srcOrd="8" destOrd="0" presId="urn:microsoft.com/office/officeart/2005/8/layout/vList2"/>
    <dgm:cxn modelId="{92569431-B37D-4E50-B553-6A0CB8A3BB54}" type="presParOf" srcId="{DEE0A8AA-AA8E-41CA-B75D-13B5AA6232C8}" destId="{F1BCD29E-92BA-465A-AFAA-E3D27ED9CE88}" srcOrd="9" destOrd="0" presId="urn:microsoft.com/office/officeart/2005/8/layout/vList2"/>
    <dgm:cxn modelId="{E6BD53F7-CA11-4788-BC44-EC6A41DD50A1}" type="presParOf" srcId="{DEE0A8AA-AA8E-41CA-B75D-13B5AA6232C8}" destId="{A9028E2D-D03C-4046-9CC5-DB717771868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51ADCD-A688-4B18-B0EF-CB8B503DB65D}">
      <dsp:nvSpPr>
        <dsp:cNvPr id="0" name=""/>
        <dsp:cNvSpPr/>
      </dsp:nvSpPr>
      <dsp:spPr>
        <a:xfrm>
          <a:off x="0" y="1413"/>
          <a:ext cx="6513603" cy="9688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After activating stroke code, STAY with the patient</a:t>
          </a:r>
        </a:p>
      </dsp:txBody>
      <dsp:txXfrm>
        <a:off x="47294" y="48707"/>
        <a:ext cx="6419015" cy="874231"/>
      </dsp:txXfrm>
    </dsp:sp>
    <dsp:sp modelId="{65072091-3A55-4319-8642-38B590404977}">
      <dsp:nvSpPr>
        <dsp:cNvPr id="0" name=""/>
        <dsp:cNvSpPr/>
      </dsp:nvSpPr>
      <dsp:spPr>
        <a:xfrm>
          <a:off x="0" y="984169"/>
          <a:ext cx="6513603" cy="968819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Ensure at least 20G IVC in </a:t>
          </a:r>
          <a:r>
            <a:rPr lang="en-AU" sz="1800" kern="1200" dirty="0" err="1"/>
            <a:t>cubital</a:t>
          </a:r>
          <a:r>
            <a:rPr lang="en-AU" sz="1800" kern="1200" dirty="0"/>
            <a:t> fossa, and bloods sent off immediately (no need to wait for Creatinine before deciding CT Angiogram Arch-</a:t>
          </a:r>
          <a:r>
            <a:rPr lang="en-AU" sz="1800" kern="1200" dirty="0" err="1"/>
            <a:t>CoW</a:t>
          </a:r>
          <a:r>
            <a:rPr lang="en-AU" sz="1800" kern="1200" dirty="0"/>
            <a:t>)</a:t>
          </a:r>
        </a:p>
      </dsp:txBody>
      <dsp:txXfrm>
        <a:off x="47294" y="1031463"/>
        <a:ext cx="6419015" cy="874231"/>
      </dsp:txXfrm>
    </dsp:sp>
    <dsp:sp modelId="{197EA713-60D8-42C8-9C32-B9F98921AD24}">
      <dsp:nvSpPr>
        <dsp:cNvPr id="0" name=""/>
        <dsp:cNvSpPr/>
      </dsp:nvSpPr>
      <dsp:spPr>
        <a:xfrm>
          <a:off x="0" y="1966925"/>
          <a:ext cx="6513603" cy="968819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May assist in CT perfusion </a:t>
          </a:r>
          <a:r>
            <a:rPr lang="en-AU" sz="1800" kern="1200" dirty="0" err="1"/>
            <a:t>eMR</a:t>
          </a:r>
          <a:r>
            <a:rPr lang="en-AU" sz="1800" kern="1200" dirty="0"/>
            <a:t> order - please include “Stroke Code” and a brief clinical history and result</a:t>
          </a:r>
          <a:endParaRPr lang="en-US" sz="1800" kern="1200" dirty="0"/>
        </a:p>
      </dsp:txBody>
      <dsp:txXfrm>
        <a:off x="47294" y="2014219"/>
        <a:ext cx="6419015" cy="874231"/>
      </dsp:txXfrm>
    </dsp:sp>
    <dsp:sp modelId="{091B7EBE-FF3D-4982-B92A-D685E2F9FA0D}">
      <dsp:nvSpPr>
        <dsp:cNvPr id="0" name=""/>
        <dsp:cNvSpPr/>
      </dsp:nvSpPr>
      <dsp:spPr>
        <a:xfrm>
          <a:off x="0" y="2949680"/>
          <a:ext cx="6513603" cy="968819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May assist in notifying CT radiographer to hold/ prepare scanner. Get patient to scanner ASAP – wheel them yourselves if you must</a:t>
          </a:r>
          <a:endParaRPr lang="en-US" sz="1800" kern="1200" dirty="0"/>
        </a:p>
      </dsp:txBody>
      <dsp:txXfrm>
        <a:off x="47294" y="2996974"/>
        <a:ext cx="6419015" cy="874231"/>
      </dsp:txXfrm>
    </dsp:sp>
    <dsp:sp modelId="{E54EC2A1-5149-4A86-9039-759CC3EC5C2B}">
      <dsp:nvSpPr>
        <dsp:cNvPr id="0" name=""/>
        <dsp:cNvSpPr/>
      </dsp:nvSpPr>
      <dsp:spPr>
        <a:xfrm>
          <a:off x="0" y="3932436"/>
          <a:ext cx="6513603" cy="968819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Ensuring Stroke Kit and </a:t>
          </a:r>
          <a:r>
            <a:rPr lang="en-AU" sz="1800" kern="1200" dirty="0" err="1"/>
            <a:t>Resus</a:t>
          </a:r>
          <a:r>
            <a:rPr lang="en-AU" sz="1800" kern="1200" dirty="0"/>
            <a:t> Bay</a:t>
          </a:r>
        </a:p>
      </dsp:txBody>
      <dsp:txXfrm>
        <a:off x="47294" y="3979730"/>
        <a:ext cx="6419015" cy="874231"/>
      </dsp:txXfrm>
    </dsp:sp>
    <dsp:sp modelId="{A9028E2D-D03C-4046-9CC5-DB7177718689}">
      <dsp:nvSpPr>
        <dsp:cNvPr id="0" name=""/>
        <dsp:cNvSpPr/>
      </dsp:nvSpPr>
      <dsp:spPr>
        <a:xfrm>
          <a:off x="0" y="4915192"/>
          <a:ext cx="6513603" cy="96881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Be ready to assist in </a:t>
          </a:r>
          <a:r>
            <a:rPr lang="en-US" sz="1800" kern="1200" dirty="0"/>
            <a:t>organizing retrieval for transfer if ECR.</a:t>
          </a:r>
        </a:p>
      </dsp:txBody>
      <dsp:txXfrm>
        <a:off x="47294" y="4962486"/>
        <a:ext cx="6419015" cy="874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1BBE6-F9D3-4683-A33B-3960E71D870B}" type="datetimeFigureOut">
              <a:rPr lang="en-AU" smtClean="0"/>
              <a:t>30/03/2022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F9CB8-0471-4EA1-8930-DE18FA4590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797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4495E"/>
                </a:solidFill>
                <a:effectLst/>
                <a:latin typeface="Helvetica" panose="020B0604020202020204" pitchFamily="34" charset="0"/>
              </a:rPr>
              <a:t> Access to an interdisciplinary acute care team with expert knowledge of stroke management, who are trained in delivery of thrombolysis and monitoring of patients receiving thrombolytic therapy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4495E"/>
                </a:solidFill>
                <a:effectLst/>
                <a:latin typeface="Helvetica" panose="020B0604020202020204" pitchFamily="34" charset="0"/>
              </a:rPr>
              <a:t> Streamlined acute stroke assessment workflow (including ambulance pre-notification, code stroke team response and direct transport from triage to CT scan) to minimise treatment delays, and protocols available to guide medical, nursing and allied health acute phase management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4495E"/>
                </a:solidFill>
                <a:effectLst/>
                <a:latin typeface="Helvetica" panose="020B0604020202020204" pitchFamily="34" charset="0"/>
              </a:rPr>
              <a:t> Immediate access to imaging facilities and staff trained to interpret images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4495E"/>
                </a:solidFill>
                <a:effectLst/>
                <a:latin typeface="Helvetica" panose="020B0604020202020204" pitchFamily="34" charset="0"/>
              </a:rPr>
              <a:t> Routine data collected in a central register to allow monitoring, benchmarking and improvements of patient outcomes over time for those treated with reperfusion.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F9CB8-0471-4EA1-8930-DE18FA4590A2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9173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9CB8-0471-4EA1-8930-DE18FA4590A2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1291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b="1" i="0" dirty="0">
              <a:solidFill>
                <a:srgbClr val="3E3D40"/>
              </a:solidFill>
              <a:effectLst/>
              <a:latin typeface="MuseoSans"/>
            </a:endParaRPr>
          </a:p>
          <a:p>
            <a:pPr algn="l"/>
            <a:endParaRPr lang="en-GB" b="1" i="0" dirty="0">
              <a:solidFill>
                <a:srgbClr val="3E3D40"/>
              </a:solidFill>
              <a:effectLst/>
              <a:latin typeface="MuseoSans"/>
            </a:endParaRPr>
          </a:p>
          <a:p>
            <a:pPr algn="l"/>
            <a:r>
              <a:rPr lang="en-GB" b="1" i="0" dirty="0">
                <a:solidFill>
                  <a:srgbClr val="3E3D40"/>
                </a:solidFill>
                <a:effectLst/>
                <a:latin typeface="MuseoSans"/>
              </a:rPr>
              <a:t>Diagnostic Radiologist</a:t>
            </a:r>
          </a:p>
          <a:p>
            <a:pPr algn="l"/>
            <a:r>
              <a:rPr lang="en-GB" b="0" i="0" dirty="0">
                <a:solidFill>
                  <a:srgbClr val="3E3D40"/>
                </a:solidFill>
                <a:effectLst/>
                <a:latin typeface="Georgia" panose="02040502050405020303" pitchFamily="18" charset="0"/>
              </a:rPr>
              <a:t>The diagnostic radiologist receives early alert of the estimated time and actual arrival of the patient in ED. </a:t>
            </a:r>
          </a:p>
          <a:p>
            <a:pPr algn="l"/>
            <a:r>
              <a:rPr lang="en-GB" b="0" i="0" dirty="0">
                <a:solidFill>
                  <a:srgbClr val="3E3D40"/>
                </a:solidFill>
                <a:effectLst/>
                <a:latin typeface="Georgia" panose="02040502050405020303" pitchFamily="18" charset="0"/>
              </a:rPr>
              <a:t>This allows them to prioritize review of the images and assess for intracranial LVO, intracranial </a:t>
            </a:r>
            <a:r>
              <a:rPr lang="en-GB" b="0" i="0" dirty="0" err="1">
                <a:solidFill>
                  <a:srgbClr val="3E3D40"/>
                </a:solidFill>
                <a:effectLst/>
                <a:latin typeface="Georgia" panose="02040502050405020303" pitchFamily="18" charset="0"/>
              </a:rPr>
              <a:t>hemorrhage</a:t>
            </a:r>
            <a:r>
              <a:rPr lang="en-GB" b="0" i="0" dirty="0">
                <a:solidFill>
                  <a:srgbClr val="3E3D40"/>
                </a:solidFill>
                <a:effectLst/>
                <a:latin typeface="Georgia" panose="02040502050405020303" pitchFamily="18" charset="0"/>
              </a:rPr>
              <a:t> (ICH), or perfusion abnormality. </a:t>
            </a:r>
          </a:p>
          <a:p>
            <a:pPr algn="l"/>
            <a:r>
              <a:rPr lang="en-GB" b="0" i="0" dirty="0">
                <a:solidFill>
                  <a:srgbClr val="3E3D40"/>
                </a:solidFill>
                <a:effectLst/>
                <a:latin typeface="Georgia" panose="02040502050405020303" pitchFamily="18" charset="0"/>
              </a:rPr>
              <a:t>These findings can be broadcast via Code Stroke Alert to the rest of the team and in particular, to the NI if LVO is suspected.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F9CB8-0471-4EA1-8930-DE18FA4590A2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4741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ASAP tool</a:t>
            </a:r>
          </a:p>
          <a:p>
            <a:r>
              <a:rPr lang="en-GB" dirty="0"/>
              <a:t>- NSW </a:t>
            </a:r>
            <a:r>
              <a:rPr lang="en-GB" dirty="0" err="1"/>
              <a:t>Telestroke</a:t>
            </a:r>
            <a:r>
              <a:rPr lang="en-GB" dirty="0"/>
              <a:t> Service will establish </a:t>
            </a:r>
            <a:r>
              <a:rPr lang="en-GB" dirty="0" err="1"/>
              <a:t>statewide</a:t>
            </a:r>
            <a:r>
              <a:rPr lang="en-GB" dirty="0"/>
              <a:t> referral criteria to the service (inclusions and exclusions) and provide a standard triage tool to support referral</a:t>
            </a:r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- The current proof of concept uses an acute stroke assessment protocol that has been embedded in the triage process within the referring site's emergency department to support patient selection for </a:t>
            </a:r>
            <a:r>
              <a:rPr lang="en-GB" dirty="0" err="1"/>
              <a:t>telestroke</a:t>
            </a:r>
            <a:r>
              <a:rPr lang="en-GB" dirty="0"/>
              <a:t> involvement.</a:t>
            </a:r>
            <a:endParaRPr lang="en-AU" dirty="0"/>
          </a:p>
          <a:p>
            <a:r>
              <a:rPr lang="en-AU" dirty="0"/>
              <a:t>- Uses a hybrid</a:t>
            </a:r>
            <a:r>
              <a:rPr lang="en-AU" baseline="0" dirty="0"/>
              <a:t> of functional status, stroke severity and onset time</a:t>
            </a:r>
          </a:p>
          <a:p>
            <a:r>
              <a:rPr lang="en-AU" baseline="0" dirty="0"/>
              <a:t>- Although this tries to be as all encompassing as possible, there may be other unusual presentations of strokes (chameleons)</a:t>
            </a:r>
            <a:r>
              <a:rPr lang="en-GB" dirty="0"/>
              <a:t>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9CB8-0471-4EA1-8930-DE18FA4590A2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3470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Delegation is key</a:t>
            </a:r>
          </a:p>
          <a:p>
            <a:endParaRPr lang="en-AU" dirty="0"/>
          </a:p>
          <a:p>
            <a:r>
              <a:rPr lang="en-AU" dirty="0"/>
              <a:t>Ongoing liaison</a:t>
            </a:r>
            <a:r>
              <a:rPr lang="en-AU" baseline="0" dirty="0"/>
              <a:t> with stroke MO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9CB8-0471-4EA1-8930-DE18FA4590A2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427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and how else can the pathway be entered? Permutations.</a:t>
            </a:r>
          </a:p>
          <a:p>
            <a:endParaRPr lang="en-US" dirty="0"/>
          </a:p>
          <a:p>
            <a:r>
              <a:rPr lang="en-US" dirty="0"/>
              <a:t>-</a:t>
            </a:r>
            <a:r>
              <a:rPr lang="en-US" baseline="0" dirty="0"/>
              <a:t> </a:t>
            </a:r>
            <a:r>
              <a:rPr lang="en-US" dirty="0"/>
              <a:t>Clinical syndrome</a:t>
            </a:r>
          </a:p>
          <a:p>
            <a:r>
              <a:rPr lang="en-US" dirty="0"/>
              <a:t>- Patient background and risk factors profile (e.g., AF)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Chronicity of vascular finding (old or new)</a:t>
            </a:r>
          </a:p>
          <a:p>
            <a:r>
              <a:rPr lang="en-US" dirty="0"/>
              <a:t>- Appearance of tissue on imaging</a:t>
            </a:r>
          </a:p>
          <a:p>
            <a:r>
              <a:rPr lang="en-US" dirty="0"/>
              <a:t>- Variation in vascular supply anatomy</a:t>
            </a:r>
          </a:p>
          <a:p>
            <a:r>
              <a:rPr lang="en-US" dirty="0"/>
              <a:t>- Ultimately, stroke team decision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F9CB8-0471-4EA1-8930-DE18FA4590A2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055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All-comers</a:t>
            </a:r>
          </a:p>
          <a:p>
            <a:endParaRPr lang="en-AU" dirty="0"/>
          </a:p>
          <a:p>
            <a:r>
              <a:rPr lang="en-AU" dirty="0"/>
              <a:t>*Requires</a:t>
            </a:r>
            <a:r>
              <a:rPr lang="en-AU" baseline="0" dirty="0"/>
              <a:t> other inclusion criteria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8ACBF-BE9F-41C8-96E5-E55D1C3663F6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3701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F9CB8-0471-4EA1-8930-DE18FA4590A2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3675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834E0-7DB3-4634-9E1D-688BCF239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8D2FE4-1C03-467E-9C06-A92915408E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3296F-EE6A-46B9-AE5A-B3F6C4A4B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618C-BCE6-432C-BDF3-74756C44EE34}" type="datetimeFigureOut">
              <a:rPr lang="en-AU" smtClean="0"/>
              <a:t>30/03/2022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61ED1-12D6-4854-8D5F-0227A84B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3CBB0-6233-4503-84E0-9D7DE7134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C7539-18B4-47EB-A701-738E22D11D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264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416A7-184F-4EFB-9A36-218DB1313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00C0F2-E4D7-420E-B5FA-808328F432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5FDD8-FC01-4C32-9EBA-95EBC90F6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618C-BCE6-432C-BDF3-74756C44EE34}" type="datetimeFigureOut">
              <a:rPr lang="en-AU" smtClean="0"/>
              <a:t>30/03/2022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89A03-5A09-4D8D-A7AF-BBC2681DF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5BE38-39B0-4DF6-A60B-4FE95D781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C7539-18B4-47EB-A701-738E22D11D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424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16A42E-5AD5-4F78-B5A1-155823BF60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9FC9B9-B700-4BC4-8302-8AB2D45DF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A6500-990F-4BFF-814F-F7B6AE48E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618C-BCE6-432C-BDF3-74756C44EE34}" type="datetimeFigureOut">
              <a:rPr lang="en-AU" smtClean="0"/>
              <a:t>30/03/2022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68222-75C3-46F2-8BC1-4C3B7AC11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0FD56-CF69-4B4E-844B-B50D5EDFE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C7539-18B4-47EB-A701-738E22D11D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9463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E10C-2048-41D2-A5FF-583CA9A33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45F30-1FD6-4659-98FF-C785E79B7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D33E7-00F2-4980-B541-DA7A6D7C0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618C-BCE6-432C-BDF3-74756C44EE34}" type="datetimeFigureOut">
              <a:rPr lang="en-AU" smtClean="0"/>
              <a:t>30/03/2022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AC9F3-C80C-453A-AB88-21D5DA2E4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CD861-25BA-4BEC-B7FA-F59F12706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C7539-18B4-47EB-A701-738E22D11D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6540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49B33-F9E6-4418-89EC-9576E8398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E2CCC-459B-4527-9F4B-B786635AC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285DB-4639-4BAF-8984-176AE12AE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618C-BCE6-432C-BDF3-74756C44EE34}" type="datetimeFigureOut">
              <a:rPr lang="en-AU" smtClean="0"/>
              <a:t>30/03/2022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685F2-2D1D-4A22-92BE-14E7F821A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0F0B6-2D44-48DE-9208-B6223F934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C7539-18B4-47EB-A701-738E22D11D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8201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361D8-35E3-4902-A833-9628B132C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51C64-1458-4F1B-B8E0-F2BB2778DE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ABA569-8727-4FD5-B421-73E12FBF1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83E1F1-8E9A-41DF-B848-609C28F57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618C-BCE6-432C-BDF3-74756C44EE34}" type="datetimeFigureOut">
              <a:rPr lang="en-AU" smtClean="0"/>
              <a:t>30/03/2022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C19A57-EF62-43DC-9B8F-28F191EFD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6F58B3-4221-49DD-BAC5-ECBF0EB26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C7539-18B4-47EB-A701-738E22D11D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2830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567A6-CCAB-43A2-A259-C4D1C18F3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155FB-6AD4-47A7-9E65-35A89936D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A50C8A-6DF9-406E-8730-BB60EBCD8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34FEA6-A07C-4823-862E-1C71001172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4537EB-77D5-4D2F-A5F6-F771717EC7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26CD90-9294-4640-809E-B49E1E114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618C-BCE6-432C-BDF3-74756C44EE34}" type="datetimeFigureOut">
              <a:rPr lang="en-AU" smtClean="0"/>
              <a:t>30/03/2022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1DDBF8-493A-48DF-A980-1478F2D78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0791FC-308C-43DD-9A87-C6FF0409E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C7539-18B4-47EB-A701-738E22D11D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9481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63D85-C571-4208-BEBE-9584AD688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B824F9-B62A-47F3-8E4D-461F8DAAF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618C-BCE6-432C-BDF3-74756C44EE34}" type="datetimeFigureOut">
              <a:rPr lang="en-AU" smtClean="0"/>
              <a:t>30/03/2022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4D3BE-737B-42C1-B8B7-98E9FA729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BA375-2F04-44F2-BAB6-07E68788C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C7539-18B4-47EB-A701-738E22D11D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348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7E875B-E32B-46C1-9292-712EA1F58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618C-BCE6-432C-BDF3-74756C44EE34}" type="datetimeFigureOut">
              <a:rPr lang="en-AU" smtClean="0"/>
              <a:t>30/03/2022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C48768-3CBF-4CD2-BAD1-EC71A9BA1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0498A-5A8D-4CDD-8E97-95C36148C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C7539-18B4-47EB-A701-738E22D11D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642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90E97-8154-4F28-8E09-00855F857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05114-B4C0-467A-8EAF-FA86A8515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F404F7-DF9D-4059-8C16-3010997EC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FE1F58-A52D-4AB0-9741-0E062D4B1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618C-BCE6-432C-BDF3-74756C44EE34}" type="datetimeFigureOut">
              <a:rPr lang="en-AU" smtClean="0"/>
              <a:t>30/03/2022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E728E4-20E6-47A9-9EA7-4DDFF21AB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0473AF-19D6-44EF-BCF3-D86304098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C7539-18B4-47EB-A701-738E22D11D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0477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3303C-3588-4271-B93E-647657BBC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802F57-2548-4FF8-92EE-839E5DF145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F366F5-F519-4DBA-8A2F-F15BC901A4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BEDF07-CF77-40FB-A31A-DE1FAC9D7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618C-BCE6-432C-BDF3-74756C44EE34}" type="datetimeFigureOut">
              <a:rPr lang="en-AU" smtClean="0"/>
              <a:t>30/03/2022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396E9D-9FA7-47B2-85D5-E5C47664B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F70FA5-5B27-49FB-A852-81B1E76BB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C7539-18B4-47EB-A701-738E22D11D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012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58B0C7-7F9D-48B8-809B-E0129322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625CF-8EB8-4600-A2B0-148265F73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F123E-62C7-4925-9C20-1ACB4344D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2618C-BCE6-432C-BDF3-74756C44EE34}" type="datetimeFigureOut">
              <a:rPr lang="en-AU" smtClean="0"/>
              <a:t>30/03/2022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C578D-252D-4838-A011-3F033DC3AF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1BD8A-8E5A-4AC4-81CC-38E4986F02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C7539-18B4-47EB-A701-738E22D11D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765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5735" y="640081"/>
            <a:ext cx="4806184" cy="2222389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AU" dirty="0"/>
              <a:t>A Quick Guide to Stroke Codes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5735" y="4623435"/>
            <a:ext cx="4806184" cy="1594486"/>
          </a:xfrm>
          <a:noFill/>
        </p:spPr>
        <p:txBody>
          <a:bodyPr>
            <a:normAutofit/>
          </a:bodyPr>
          <a:lstStyle/>
          <a:p>
            <a:r>
              <a:rPr lang="en-AU" sz="2800" b="1" dirty="0"/>
              <a:t>Ike Leon Chen</a:t>
            </a:r>
          </a:p>
          <a:p>
            <a:r>
              <a:rPr lang="en-AU" sz="2800" b="1" dirty="0"/>
              <a:t>Stroke Advanced Trainee</a:t>
            </a:r>
          </a:p>
          <a:p>
            <a:r>
              <a:rPr lang="en-AU" sz="2800" b="1" dirty="0"/>
              <a:t>Prince of Wales Hospital</a:t>
            </a:r>
          </a:p>
        </p:txBody>
      </p:sp>
      <p:pic>
        <p:nvPicPr>
          <p:cNvPr id="5" name="Picture 2" descr="Image result for decompressive craniectomy">
            <a:extLst>
              <a:ext uri="{FF2B5EF4-FFF2-40B4-BE49-F238E27FC236}">
                <a16:creationId xmlns:a16="http://schemas.microsoft.com/office/drawing/2014/main" id="{CD0AFDB5-A05D-4167-9B7A-BA175390FF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" r="2895"/>
          <a:stretch/>
        </p:blipFill>
        <p:spPr bwMode="auto">
          <a:xfrm>
            <a:off x="20" y="10"/>
            <a:ext cx="610563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67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should you call a stroke code?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If you suspect an inpatient has developed new symptoms in the last 24 hours that can be explained by a stroke</a:t>
            </a:r>
          </a:p>
          <a:p>
            <a:endParaRPr lang="en-AU" dirty="0"/>
          </a:p>
          <a:p>
            <a:r>
              <a:rPr lang="en-AU" dirty="0"/>
              <a:t>Use ASAP tool for decision to activate a hyper-acute stroke code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206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5BA6C4-64EC-40B9-8640-37B637360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8" y="1012004"/>
            <a:ext cx="3610117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What you need to do in a stroke code?</a:t>
            </a:r>
            <a:br>
              <a:rPr lang="en-US" dirty="0">
                <a:solidFill>
                  <a:srgbClr val="FFFFFF"/>
                </a:solidFill>
              </a:rPr>
            </a:br>
            <a:endParaRPr lang="en-AU" dirty="0">
              <a:solidFill>
                <a:srgbClr val="FFFFFF"/>
              </a:solidFill>
            </a:endParaRP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1200CB68-079F-4ABE-B88E-F123589BAB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98237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485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2469A-6197-407D-9CB9-FD4622172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Uncommon Scenarios for Pathway Entry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212EA-5ADF-4069-AA4E-2EAC91616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Deterioration in neurological status</a:t>
            </a:r>
          </a:p>
          <a:p>
            <a:r>
              <a:rPr lang="en-US" dirty="0"/>
              <a:t>Minor deficits, but unexpected imaging findings of LVO</a:t>
            </a:r>
          </a:p>
        </p:txBody>
      </p:sp>
    </p:spTree>
    <p:extLst>
      <p:ext uri="{BB962C8B-B14F-4D97-AF65-F5344CB8AC3E}">
        <p14:creationId xmlns:p14="http://schemas.microsoft.com/office/powerpoint/2010/main" val="364480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15AD63-2D25-4945-ADF9-69F67B27E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AU" dirty="0"/>
              <a:t>What goes through my mind?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A5098-3FD6-42E2-B8F4-122113E97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399"/>
            <a:ext cx="10515600" cy="4168775"/>
          </a:xfrm>
        </p:spPr>
        <p:txBody>
          <a:bodyPr>
            <a:normAutofit fontScale="92500" lnSpcReduction="20000"/>
          </a:bodyPr>
          <a:lstStyle/>
          <a:p>
            <a:r>
              <a:rPr lang="en-AU" sz="2400" dirty="0"/>
              <a:t>Identifier</a:t>
            </a:r>
          </a:p>
          <a:p>
            <a:r>
              <a:rPr lang="en-AU" sz="2400" dirty="0"/>
              <a:t>Onset time</a:t>
            </a:r>
          </a:p>
          <a:p>
            <a:r>
              <a:rPr lang="en-AU" sz="2400" dirty="0"/>
              <a:t>Severity and type of deficits/ symptoms </a:t>
            </a:r>
          </a:p>
          <a:p>
            <a:r>
              <a:rPr lang="en-AU" sz="2400" dirty="0" err="1"/>
              <a:t>mRS</a:t>
            </a:r>
            <a:endParaRPr lang="en-AU" sz="2400" dirty="0"/>
          </a:p>
          <a:p>
            <a:r>
              <a:rPr lang="en-AU" sz="2400" dirty="0"/>
              <a:t>Hand dominance</a:t>
            </a:r>
          </a:p>
          <a:p>
            <a:r>
              <a:rPr lang="en-AU" sz="2400" dirty="0"/>
              <a:t>Other info that affects inclusion/ exclusion criteria for thrombolysis</a:t>
            </a:r>
          </a:p>
          <a:p>
            <a:pPr lvl="1"/>
            <a:r>
              <a:rPr lang="en-AU" sz="2000" dirty="0"/>
              <a:t>Anti coagulation</a:t>
            </a:r>
          </a:p>
          <a:p>
            <a:pPr lvl="1"/>
            <a:r>
              <a:rPr lang="en-AU" sz="2000" dirty="0"/>
              <a:t>Other bleeding diathesis and predisposition</a:t>
            </a:r>
          </a:p>
          <a:p>
            <a:pPr lvl="1"/>
            <a:r>
              <a:rPr lang="en-AU" sz="2000" dirty="0"/>
              <a:t>Recent procedure in a non-compressible site</a:t>
            </a:r>
          </a:p>
          <a:p>
            <a:r>
              <a:rPr lang="en-AU" sz="2400" dirty="0"/>
              <a:t>Possibility of mimics</a:t>
            </a:r>
          </a:p>
          <a:p>
            <a:r>
              <a:rPr lang="en-AU" sz="2400" dirty="0"/>
              <a:t>Patient’s weight</a:t>
            </a:r>
          </a:p>
          <a:p>
            <a:r>
              <a:rPr lang="en-AU" sz="2400" dirty="0"/>
              <a:t>IV Access</a:t>
            </a:r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34265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74708-855D-4FFE-85B4-71DDF7969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Thrombolysis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6519E-2F70-48AC-B1BC-E55D2AE0F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If Neurologist decides that patient should have thrombolysis</a:t>
            </a:r>
          </a:p>
          <a:p>
            <a:pPr lvl="1"/>
            <a:r>
              <a:rPr lang="en-AU" dirty="0"/>
              <a:t>Obtain consent from patient or NOK - Verbal consent sufficient as this is a recognised emergency treatment; but make sure to document later.</a:t>
            </a:r>
          </a:p>
          <a:p>
            <a:pPr lvl="1"/>
            <a:r>
              <a:rPr lang="en-AU" dirty="0"/>
              <a:t>Make sure no contraindication to thrombolysis</a:t>
            </a:r>
          </a:p>
          <a:p>
            <a:pPr lvl="1"/>
            <a:r>
              <a:rPr lang="en-AU" dirty="0"/>
              <a:t>Ascertain patient’s weight and calculate 0.9mg/kg dose of </a:t>
            </a:r>
            <a:r>
              <a:rPr lang="en-AU" b="1" dirty="0"/>
              <a:t>Alteplase</a:t>
            </a:r>
            <a:r>
              <a:rPr lang="en-AU" dirty="0"/>
              <a:t> (max dose 90mg). 10% of dose given as bolus over 1min, with the remainder infused over 60mins</a:t>
            </a:r>
          </a:p>
          <a:p>
            <a:pPr lvl="1"/>
            <a:r>
              <a:rPr lang="en-AU" dirty="0"/>
              <a:t>Post-thrombolysis monitoring</a:t>
            </a:r>
          </a:p>
        </p:txBody>
      </p:sp>
    </p:spTree>
    <p:extLst>
      <p:ext uri="{BB962C8B-B14F-4D97-AF65-F5344CB8AC3E}">
        <p14:creationId xmlns:p14="http://schemas.microsoft.com/office/powerpoint/2010/main" val="245602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medscapestatic.com/pi/meds/ckb/90/70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3987" y="94402"/>
            <a:ext cx="5079130" cy="6646967"/>
          </a:xfrm>
          <a:prstGeom prst="rect">
            <a:avLst/>
          </a:prstGeom>
          <a:noFill/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6797619" y="278296"/>
            <a:ext cx="4910335" cy="630803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r>
              <a:rPr lang="en-AU" sz="2400" dirty="0">
                <a:sym typeface="Wingdings" pitchFamily="2" charset="2"/>
              </a:rPr>
              <a:t> </a:t>
            </a:r>
            <a:r>
              <a:rPr lang="en-AU" sz="2400" dirty="0"/>
              <a:t> </a:t>
            </a:r>
            <a:r>
              <a:rPr lang="en-AU" sz="2400" b="1" u="sng" dirty="0"/>
              <a:t>LSW–NEEDLE TIME &lt;3 HRS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Better off  ~ 1/3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No change ~ 2/3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Worse off ~ 3/100</a:t>
            </a:r>
          </a:p>
          <a:p>
            <a:endParaRPr lang="en-AU" sz="2400" dirty="0"/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AU" sz="2400" dirty="0">
                <a:sym typeface="Wingdings" pitchFamily="2" charset="2"/>
              </a:rPr>
              <a:t>NNT for MRS 0-1 is</a:t>
            </a:r>
          </a:p>
          <a:p>
            <a:pPr marL="800100" lvl="1" indent="-342900">
              <a:buFont typeface="Wingdings" panose="05000000000000000000" pitchFamily="2" charset="2"/>
              <a:buChar char="à"/>
            </a:pPr>
            <a:r>
              <a:rPr lang="en-AU" sz="2400" dirty="0">
                <a:sym typeface="Wingdings" pitchFamily="2" charset="2"/>
              </a:rPr>
              <a:t>3 if treated &lt;90mins</a:t>
            </a:r>
          </a:p>
          <a:p>
            <a:pPr marL="800100" lvl="1" indent="-342900">
              <a:buFont typeface="Wingdings" panose="05000000000000000000" pitchFamily="2" charset="2"/>
              <a:buChar char="à"/>
            </a:pPr>
            <a:r>
              <a:rPr lang="en-AU" sz="2400" dirty="0">
                <a:sym typeface="Wingdings" pitchFamily="2" charset="2"/>
              </a:rPr>
              <a:t>8 if treated &lt;180mins</a:t>
            </a:r>
          </a:p>
          <a:p>
            <a:pPr marL="800100" lvl="1" indent="-342900">
              <a:buFont typeface="Wingdings" panose="05000000000000000000" pitchFamily="2" charset="2"/>
              <a:buChar char="à"/>
            </a:pPr>
            <a:r>
              <a:rPr lang="en-AU" sz="2400" dirty="0">
                <a:sym typeface="Wingdings" pitchFamily="2" charset="2"/>
              </a:rPr>
              <a:t>14 if treated &lt;279mins</a:t>
            </a:r>
          </a:p>
          <a:p>
            <a:pPr>
              <a:defRPr/>
            </a:pPr>
            <a:endParaRPr lang="en-AU" sz="2400" dirty="0"/>
          </a:p>
          <a:p>
            <a:pPr marL="342900" indent="-342900">
              <a:buFont typeface="Wingdings" panose="05000000000000000000" pitchFamily="2" charset="2"/>
              <a:buChar char="à"/>
              <a:defRPr/>
            </a:pPr>
            <a:r>
              <a:rPr lang="en-AU" sz="2400" dirty="0"/>
              <a:t> Thrombolysis does </a:t>
            </a:r>
            <a:r>
              <a:rPr lang="en-AU" sz="2400" b="1" u="sng" dirty="0"/>
              <a:t>NOT</a:t>
            </a:r>
            <a:r>
              <a:rPr lang="en-AU" sz="2400" dirty="0"/>
              <a:t> affect candidacy for ECR (Endovascular Clot Retrieval). Not mutually exclusive.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D6A35-EC58-4D7E-A530-67D95C6B7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Thrombolysis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7392E7-2049-41E1-82F2-E6BD26B7C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57405"/>
            <a:ext cx="10515600" cy="3687778"/>
          </a:xfrm>
        </p:spPr>
      </p:pic>
    </p:spTree>
    <p:extLst>
      <p:ext uri="{BB962C8B-B14F-4D97-AF65-F5344CB8AC3E}">
        <p14:creationId xmlns:p14="http://schemas.microsoft.com/office/powerpoint/2010/main" val="76191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A2668-C9B1-4AFA-AD19-1A06F66E6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Thrombolysis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4309A8-8AAB-4759-8C81-AD4CCDCC4D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6184" y="1825625"/>
            <a:ext cx="8419631" cy="4351338"/>
          </a:xfrm>
        </p:spPr>
      </p:pic>
    </p:spTree>
    <p:extLst>
      <p:ext uri="{BB962C8B-B14F-4D97-AF65-F5344CB8AC3E}">
        <p14:creationId xmlns:p14="http://schemas.microsoft.com/office/powerpoint/2010/main" val="375694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E7F5C-C588-46CD-8255-768A35D5E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Thrombolysis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6F0D5F-8857-46E0-A327-4AE6CCE32B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9713" y="1825625"/>
            <a:ext cx="8372574" cy="4351338"/>
          </a:xfrm>
        </p:spPr>
      </p:pic>
    </p:spTree>
    <p:extLst>
      <p:ext uri="{BB962C8B-B14F-4D97-AF65-F5344CB8AC3E}">
        <p14:creationId xmlns:p14="http://schemas.microsoft.com/office/powerpoint/2010/main" val="323816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2EE5A-FA1B-4EF9-9731-CE0E14651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en-AU" sz="4000"/>
              <a:t>Endovascular Clot Retrieval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C261E-E292-424F-9F0A-4D6192424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>
            <a:normAutofit fontScale="92500"/>
          </a:bodyPr>
          <a:lstStyle/>
          <a:p>
            <a:r>
              <a:rPr lang="en-AU" sz="2400" dirty="0"/>
              <a:t>Endovascular clot retrieval for stroke have been demonstrated to be effective even up to </a:t>
            </a:r>
            <a:r>
              <a:rPr lang="en-AU" sz="2400" u="sng" dirty="0"/>
              <a:t>24 hours</a:t>
            </a:r>
          </a:p>
          <a:p>
            <a:endParaRPr lang="en-AU" sz="2400" dirty="0"/>
          </a:p>
          <a:p>
            <a:r>
              <a:rPr lang="en-AU" sz="2400" dirty="0"/>
              <a:t>Therefore, stroke presentations with onset time/ last seen well time up to 24 hours, </a:t>
            </a:r>
            <a:r>
              <a:rPr lang="en-AU" sz="2400" u="sng" dirty="0"/>
              <a:t>are still potentially treatable, AND are still emergencies</a:t>
            </a:r>
          </a:p>
          <a:p>
            <a:endParaRPr lang="en-AU" sz="2400" u="sng" dirty="0"/>
          </a:p>
          <a:p>
            <a:r>
              <a:rPr lang="en-AU" sz="2400" dirty="0"/>
              <a:t>Clot can be retrieved from ICA, M1, M2 and Basilar</a:t>
            </a:r>
          </a:p>
        </p:txBody>
      </p:sp>
      <p:pic>
        <p:nvPicPr>
          <p:cNvPr id="2050" name="Picture 2" descr="Image result for endovascular clot retrieval">
            <a:extLst>
              <a:ext uri="{FF2B5EF4-FFF2-40B4-BE49-F238E27FC236}">
                <a16:creationId xmlns:a16="http://schemas.microsoft.com/office/drawing/2014/main" id="{867DBA5B-5D80-4EF3-9033-CB399D4596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03" b="2"/>
          <a:stretch/>
        </p:blipFill>
        <p:spPr bwMode="auto">
          <a:xfrm>
            <a:off x="7820088" y="306908"/>
            <a:ext cx="3996344" cy="268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endovascular clot retrieval">
            <a:extLst>
              <a:ext uri="{FF2B5EF4-FFF2-40B4-BE49-F238E27FC236}">
                <a16:creationId xmlns:a16="http://schemas.microsoft.com/office/drawing/2014/main" id="{1370D9F2-45F6-44DD-89B6-A2594A4AE2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4" r="-2" b="-2"/>
          <a:stretch/>
        </p:blipFill>
        <p:spPr bwMode="auto">
          <a:xfrm>
            <a:off x="7829551" y="3690144"/>
            <a:ext cx="4042410" cy="253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7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63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BBEA1A-751A-4307-AC7F-4E53D1758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  <a:prstGeom prst="ellipse">
            <a:avLst/>
          </a:prstGeom>
        </p:spPr>
        <p:txBody>
          <a:bodyPr>
            <a:normAutofit/>
          </a:bodyPr>
          <a:lstStyle/>
          <a:p>
            <a:pPr algn="r"/>
            <a:r>
              <a:rPr lang="en-US" sz="3400">
                <a:solidFill>
                  <a:srgbClr val="FFFFFF"/>
                </a:solidFill>
              </a:rPr>
              <a:t>Why have stroke codes?</a:t>
            </a:r>
            <a:br>
              <a:rPr lang="en-US" sz="3400">
                <a:solidFill>
                  <a:srgbClr val="FFFFFF"/>
                </a:solidFill>
              </a:rPr>
            </a:br>
            <a:endParaRPr lang="en-AU" sz="34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0E6D8C-D608-4652-886C-C4CE013D0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9095" y="548640"/>
            <a:ext cx="3958649" cy="5843642"/>
          </a:xfrm>
        </p:spPr>
        <p:txBody>
          <a:bodyPr anchor="ctr">
            <a:normAutofit/>
          </a:bodyPr>
          <a:lstStyle/>
          <a:p>
            <a:r>
              <a:rPr lang="en-US" alt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Prevalence: 1.7%</a:t>
            </a:r>
          </a:p>
          <a:p>
            <a:r>
              <a:rPr lang="en-US" alt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Incidence: 1.3 per 1000 population (2015 data)</a:t>
            </a:r>
          </a:p>
          <a:p>
            <a:r>
              <a:rPr lang="en-US" alt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 rates have dropped by 74% between 1980 and 2016</a:t>
            </a:r>
          </a:p>
          <a:p>
            <a:r>
              <a:rPr lang="en-US" alt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minute a large vessel ischemic stroke is untreated, the average patient loses 1.9 million neurons, 13.8 billion synapses and 12km of axonal fibers</a:t>
            </a:r>
          </a:p>
          <a:p>
            <a:r>
              <a:rPr lang="en-US" alt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15mins reduction in time to thrombolysis increases the odds of walking independently after leaving hospital (4%) or going home versus NH (3%) and reduces risk of inpatient death (4%) and brain </a:t>
            </a:r>
            <a:r>
              <a:rPr lang="en-US" altLang="en-US" sz="18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haemorrhage</a:t>
            </a:r>
            <a:r>
              <a:rPr lang="en-US" alt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(4%).</a:t>
            </a:r>
            <a:endParaRPr lang="en-AU" sz="1800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5A8B14-C310-4E54-9710-6D688DE2F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32" y="321732"/>
            <a:ext cx="7010399" cy="418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4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7AB8E-E056-4E7F-8DD5-671687E11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ECR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A06A5F-B124-469C-BBF4-DB034AA3D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47383"/>
            <a:ext cx="10515600" cy="4307821"/>
          </a:xfrm>
        </p:spPr>
      </p:pic>
    </p:spTree>
    <p:extLst>
      <p:ext uri="{BB962C8B-B14F-4D97-AF65-F5344CB8AC3E}">
        <p14:creationId xmlns:p14="http://schemas.microsoft.com/office/powerpoint/2010/main" val="194853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7B7D2B3E-1DA1-4F76-8B8D-8FFC68EC5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26623"/>
            <a:ext cx="5294716" cy="3004751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CC2B4710-9211-4CD5-9473-3D19E0574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1906769"/>
            <a:ext cx="5294715" cy="304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2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ECR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8C3AC5-4159-4736-A629-66872F3D0A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1102" y="1825625"/>
            <a:ext cx="8309795" cy="4351338"/>
          </a:xfrm>
        </p:spPr>
      </p:pic>
    </p:spTree>
    <p:extLst>
      <p:ext uri="{BB962C8B-B14F-4D97-AF65-F5344CB8AC3E}">
        <p14:creationId xmlns:p14="http://schemas.microsoft.com/office/powerpoint/2010/main" val="206156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9E1B4-7062-442B-95CE-B1363AAB2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ECR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06F3BC-7E66-4093-BED5-AC272D253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61614"/>
            <a:ext cx="10515600" cy="3879359"/>
          </a:xfrm>
        </p:spPr>
      </p:pic>
    </p:spTree>
    <p:extLst>
      <p:ext uri="{BB962C8B-B14F-4D97-AF65-F5344CB8AC3E}">
        <p14:creationId xmlns:p14="http://schemas.microsoft.com/office/powerpoint/2010/main" val="241664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8106E6-2A3E-402E-B54D-C98646EDC1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7" r="48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1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1EDCD1-D08A-451B-9264-5365D70962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7020" y="643466"/>
            <a:ext cx="1003795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58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Ferrari_s_amazing_pit_stop_choreography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4951" y="643467"/>
            <a:ext cx="1046209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8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-1" b="14381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4156" r="-1" b="12048"/>
          <a:stretch/>
        </p:blipFill>
        <p:spPr>
          <a:xfrm>
            <a:off x="4547938" y="3681409"/>
            <a:ext cx="7644062" cy="317659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5219"/>
            <a:ext cx="539591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A</a:t>
            </a:r>
            <a:r>
              <a:rPr lang="en-US" sz="5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nyone up for more simulation?</a:t>
            </a:r>
            <a:br>
              <a:rPr lang="en-US" sz="5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5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55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07BC0-6D47-48B2-B0FE-607BD8BAE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I help?</a:t>
            </a:r>
          </a:p>
        </p:txBody>
      </p:sp>
    </p:spTree>
    <p:extLst>
      <p:ext uri="{BB962C8B-B14F-4D97-AF65-F5344CB8AC3E}">
        <p14:creationId xmlns:p14="http://schemas.microsoft.com/office/powerpoint/2010/main" val="281750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71DA620-F313-4A9F-8D5F-544BC401D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152385"/>
            <a:ext cx="5291666" cy="25532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6F16BC-6DE7-49B1-AD51-E357A2DBE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2198688"/>
            <a:ext cx="5291667" cy="246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09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POW Hospital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24/7 thrombolysis service</a:t>
            </a:r>
          </a:p>
          <a:p>
            <a:endParaRPr lang="en-AU" dirty="0"/>
          </a:p>
          <a:p>
            <a:r>
              <a:rPr lang="en-AU" dirty="0"/>
              <a:t>Thrombolysis in ED resus/ ICU</a:t>
            </a:r>
          </a:p>
          <a:p>
            <a:endParaRPr lang="en-AU" dirty="0"/>
          </a:p>
          <a:p>
            <a:r>
              <a:rPr lang="en-AU" dirty="0"/>
              <a:t>24/7 Endovascular clot retrieval on site</a:t>
            </a:r>
          </a:p>
          <a:p>
            <a:endParaRPr lang="en-AU" dirty="0"/>
          </a:p>
          <a:p>
            <a:r>
              <a:rPr lang="en-AU" dirty="0"/>
              <a:t>Post-stroke reperfusion therapy care ideally in stroke unit</a:t>
            </a:r>
          </a:p>
        </p:txBody>
      </p:sp>
    </p:spTree>
    <p:extLst>
      <p:ext uri="{BB962C8B-B14F-4D97-AF65-F5344CB8AC3E}">
        <p14:creationId xmlns:p14="http://schemas.microsoft.com/office/powerpoint/2010/main" val="65956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“Phases of Play”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32496" y="1825625"/>
            <a:ext cx="65270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4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Checkpoints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solidFill>
                  <a:schemeClr val="accent2"/>
                </a:solidFill>
              </a:rPr>
              <a:t>Onset to Recognition</a:t>
            </a:r>
          </a:p>
          <a:p>
            <a:r>
              <a:rPr lang="en-AU" dirty="0">
                <a:solidFill>
                  <a:schemeClr val="accent2"/>
                </a:solidFill>
              </a:rPr>
              <a:t>Recognition to Door</a:t>
            </a:r>
          </a:p>
          <a:p>
            <a:r>
              <a:rPr lang="en-AU" dirty="0">
                <a:solidFill>
                  <a:srgbClr val="00B0F0"/>
                </a:solidFill>
              </a:rPr>
              <a:t>Door to Scanner</a:t>
            </a:r>
          </a:p>
          <a:p>
            <a:r>
              <a:rPr lang="en-AU" dirty="0">
                <a:solidFill>
                  <a:srgbClr val="00B0F0"/>
                </a:solidFill>
              </a:rPr>
              <a:t>Scanner to Needle</a:t>
            </a:r>
          </a:p>
          <a:p>
            <a:r>
              <a:rPr lang="en-AU" dirty="0">
                <a:solidFill>
                  <a:srgbClr val="00B0F0"/>
                </a:solidFill>
              </a:rPr>
              <a:t>Scanner to Door out / Needle to Door out</a:t>
            </a:r>
          </a:p>
        </p:txBody>
      </p:sp>
    </p:spTree>
    <p:extLst>
      <p:ext uri="{BB962C8B-B14F-4D97-AF65-F5344CB8AC3E}">
        <p14:creationId xmlns:p14="http://schemas.microsoft.com/office/powerpoint/2010/main" val="316419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46643F-C0B1-4105-A509-3C66909F1B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988991"/>
            <a:ext cx="10905066" cy="488001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0730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EEF39C-328C-466C-BB0E-1BC9B4F42D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915921"/>
            <a:ext cx="10905066" cy="3026156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85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3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D7B3BD-E5B4-44A5-8990-6114FDFCD6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90133" y="643467"/>
            <a:ext cx="7211734" cy="5571065"/>
          </a:xfrm>
          <a:prstGeom prst="rect">
            <a:avLst/>
          </a:prstGeom>
          <a:ln>
            <a:noFill/>
          </a:ln>
        </p:spPr>
      </p:pic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10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633</TotalTime>
  <Words>951</Words>
  <Application>Microsoft Office PowerPoint</Application>
  <PresentationFormat>Widescreen</PresentationFormat>
  <Paragraphs>121</Paragraphs>
  <Slides>28</Slides>
  <Notes>8</Notes>
  <HiddenSlides>1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Georgia</vt:lpstr>
      <vt:lpstr>Helvetica</vt:lpstr>
      <vt:lpstr>MuseoSans</vt:lpstr>
      <vt:lpstr>Wingdings</vt:lpstr>
      <vt:lpstr>Office Theme</vt:lpstr>
      <vt:lpstr>A Quick Guide to Stroke Codes</vt:lpstr>
      <vt:lpstr>Why have stroke codes? </vt:lpstr>
      <vt:lpstr>PowerPoint Presentation</vt:lpstr>
      <vt:lpstr>POW Hospital</vt:lpstr>
      <vt:lpstr>“Phases of Play”</vt:lpstr>
      <vt:lpstr>Checkpoints</vt:lpstr>
      <vt:lpstr>PowerPoint Presentation</vt:lpstr>
      <vt:lpstr>PowerPoint Presentation</vt:lpstr>
      <vt:lpstr>PowerPoint Presentation</vt:lpstr>
      <vt:lpstr>When should you call a stroke code?</vt:lpstr>
      <vt:lpstr>What you need to do in a stroke code? </vt:lpstr>
      <vt:lpstr>Other Uncommon Scenarios for Pathway Entry</vt:lpstr>
      <vt:lpstr>What goes through my mind?</vt:lpstr>
      <vt:lpstr>Thrombolysis</vt:lpstr>
      <vt:lpstr>PowerPoint Presentation</vt:lpstr>
      <vt:lpstr>Thrombolysis</vt:lpstr>
      <vt:lpstr>Thrombolysis</vt:lpstr>
      <vt:lpstr>Thrombolysis</vt:lpstr>
      <vt:lpstr>Endovascular Clot Retrieval</vt:lpstr>
      <vt:lpstr>ECR</vt:lpstr>
      <vt:lpstr>PowerPoint Presentation</vt:lpstr>
      <vt:lpstr>ECR</vt:lpstr>
      <vt:lpstr>ECR</vt:lpstr>
      <vt:lpstr>PowerPoint Presentation</vt:lpstr>
      <vt:lpstr>PowerPoint Presentation</vt:lpstr>
      <vt:lpstr>PowerPoint Presentation</vt:lpstr>
      <vt:lpstr>Anyone up for more simulation? </vt:lpstr>
      <vt:lpstr>How can I help?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 Guide to Stroke Codes</dc:title>
  <dc:creator>Dev Nathani</dc:creator>
  <cp:lastModifiedBy>Leon Chen</cp:lastModifiedBy>
  <cp:revision>109</cp:revision>
  <dcterms:created xsi:type="dcterms:W3CDTF">2019-08-04T09:09:12Z</dcterms:created>
  <dcterms:modified xsi:type="dcterms:W3CDTF">2022-03-29T20:46:32Z</dcterms:modified>
</cp:coreProperties>
</file>