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264" r:id="rId5"/>
    <p:sldId id="263" r:id="rId6"/>
    <p:sldId id="261" r:id="rId7"/>
    <p:sldId id="257" r:id="rId8"/>
    <p:sldId id="258" r:id="rId9"/>
    <p:sldId id="259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302225-AB2B-C9ED-DD21-196F75863B0D}" v="2" dt="2023-11-16T02:49:56.718"/>
    <p1510:client id="{2C5B6B89-C7DD-4F02-88EC-9F432DC2CE68}" v="2" dt="2023-11-23T01:43:21.098"/>
    <p1510:client id="{F7D3AB67-2477-A0E7-AD28-E9F162FD96DA}" v="5" dt="2023-11-16T02:45:16.9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661"/>
    <p:restoredTop sz="73443" autoAdjust="0"/>
  </p:normalViewPr>
  <p:slideViewPr>
    <p:cSldViewPr snapToGrid="0">
      <p:cViewPr varScale="1">
        <p:scale>
          <a:sx n="84" d="100"/>
          <a:sy n="84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rrie Noonan (Western NSW LHD)" userId="S::kerrie.noonan@health.nsw.gov.au::2e6cdad9-5e8e-447a-b67f-8e09a76b6b74" providerId="AD" clId="Web-{25302225-AB2B-C9ED-DD21-196F75863B0D}"/>
    <pc:docChg chg="modSld">
      <pc:chgData name="Kerrie Noonan (Western NSW LHD)" userId="S::kerrie.noonan@health.nsw.gov.au::2e6cdad9-5e8e-447a-b67f-8e09a76b6b74" providerId="AD" clId="Web-{25302225-AB2B-C9ED-DD21-196F75863B0D}" dt="2023-11-16T02:52:43.832" v="78"/>
      <pc:docMkLst>
        <pc:docMk/>
      </pc:docMkLst>
      <pc:sldChg chg="modNotes">
        <pc:chgData name="Kerrie Noonan (Western NSW LHD)" userId="S::kerrie.noonan@health.nsw.gov.au::2e6cdad9-5e8e-447a-b67f-8e09a76b6b74" providerId="AD" clId="Web-{25302225-AB2B-C9ED-DD21-196F75863B0D}" dt="2023-11-16T02:52:43.832" v="78"/>
        <pc:sldMkLst>
          <pc:docMk/>
          <pc:sldMk cId="4070887662" sldId="257"/>
        </pc:sldMkLst>
      </pc:sldChg>
      <pc:sldChg chg="modSp">
        <pc:chgData name="Kerrie Noonan (Western NSW LHD)" userId="S::kerrie.noonan@health.nsw.gov.au::2e6cdad9-5e8e-447a-b67f-8e09a76b6b74" providerId="AD" clId="Web-{25302225-AB2B-C9ED-DD21-196F75863B0D}" dt="2023-11-16T02:49:56.718" v="1" actId="1076"/>
        <pc:sldMkLst>
          <pc:docMk/>
          <pc:sldMk cId="4234134309" sldId="264"/>
        </pc:sldMkLst>
        <pc:picChg chg="mod">
          <ac:chgData name="Kerrie Noonan (Western NSW LHD)" userId="S::kerrie.noonan@health.nsw.gov.au::2e6cdad9-5e8e-447a-b67f-8e09a76b6b74" providerId="AD" clId="Web-{25302225-AB2B-C9ED-DD21-196F75863B0D}" dt="2023-11-16T02:49:56.718" v="1" actId="1076"/>
          <ac:picMkLst>
            <pc:docMk/>
            <pc:sldMk cId="4234134309" sldId="264"/>
            <ac:picMk id="7" creationId="{0077DA96-CDD3-9D70-55BA-7645AD9B5496}"/>
          </ac:picMkLst>
        </pc:picChg>
      </pc:sldChg>
    </pc:docChg>
  </pc:docChgLst>
  <pc:docChgLst>
    <pc:chgData name="Kerrie Noonan (Western NSW LHD)" userId="S::kerrie.noonan@health.nsw.gov.au::2e6cdad9-5e8e-447a-b67f-8e09a76b6b74" providerId="AD" clId="Web-{F7D3AB67-2477-A0E7-AD28-E9F162FD96DA}"/>
    <pc:docChg chg="addSld modSld">
      <pc:chgData name="Kerrie Noonan (Western NSW LHD)" userId="S::kerrie.noonan@health.nsw.gov.au::2e6cdad9-5e8e-447a-b67f-8e09a76b6b74" providerId="AD" clId="Web-{F7D3AB67-2477-A0E7-AD28-E9F162FD96DA}" dt="2023-11-16T02:45:16.975" v="4" actId="14100"/>
      <pc:docMkLst>
        <pc:docMk/>
      </pc:docMkLst>
      <pc:sldChg chg="addSp modSp new">
        <pc:chgData name="Kerrie Noonan (Western NSW LHD)" userId="S::kerrie.noonan@health.nsw.gov.au::2e6cdad9-5e8e-447a-b67f-8e09a76b6b74" providerId="AD" clId="Web-{F7D3AB67-2477-A0E7-AD28-E9F162FD96DA}" dt="2023-11-16T02:45:16.975" v="4" actId="14100"/>
        <pc:sldMkLst>
          <pc:docMk/>
          <pc:sldMk cId="4168102734" sldId="265"/>
        </pc:sldMkLst>
        <pc:picChg chg="add mod">
          <ac:chgData name="Kerrie Noonan (Western NSW LHD)" userId="S::kerrie.noonan@health.nsw.gov.au::2e6cdad9-5e8e-447a-b67f-8e09a76b6b74" providerId="AD" clId="Web-{F7D3AB67-2477-A0E7-AD28-E9F162FD96DA}" dt="2023-11-16T02:45:16.975" v="4" actId="14100"/>
          <ac:picMkLst>
            <pc:docMk/>
            <pc:sldMk cId="4168102734" sldId="265"/>
            <ac:picMk id="2" creationId="{D3ECA59D-9775-1A29-CD0F-198366CECEAA}"/>
          </ac:picMkLst>
        </pc:picChg>
      </pc:sldChg>
    </pc:docChg>
  </pc:docChgLst>
  <pc:docChgLst>
    <pc:chgData name="Joanna McIlveen (South Eastern Sydney LHD)" userId="S::joanna.mcilveen@health.nsw.gov.au::df19cbc7-9ff0-4b26-b21a-3d4ccda60188" providerId="AD" clId="Web-{2C5B6B89-C7DD-4F02-88EC-9F432DC2CE68}"/>
    <pc:docChg chg="delSld modSld">
      <pc:chgData name="Joanna McIlveen (South Eastern Sydney LHD)" userId="S::joanna.mcilveen@health.nsw.gov.au::df19cbc7-9ff0-4b26-b21a-3d4ccda60188" providerId="AD" clId="Web-{2C5B6B89-C7DD-4F02-88EC-9F432DC2CE68}" dt="2023-11-23T01:43:21.098" v="1"/>
      <pc:docMkLst>
        <pc:docMk/>
      </pc:docMkLst>
      <pc:sldChg chg="delSp del">
        <pc:chgData name="Joanna McIlveen (South Eastern Sydney LHD)" userId="S::joanna.mcilveen@health.nsw.gov.au::df19cbc7-9ff0-4b26-b21a-3d4ccda60188" providerId="AD" clId="Web-{2C5B6B89-C7DD-4F02-88EC-9F432DC2CE68}" dt="2023-11-23T01:43:21.098" v="1"/>
        <pc:sldMkLst>
          <pc:docMk/>
          <pc:sldMk cId="4168102734" sldId="265"/>
        </pc:sldMkLst>
        <pc:picChg chg="del">
          <ac:chgData name="Joanna McIlveen (South Eastern Sydney LHD)" userId="S::joanna.mcilveen@health.nsw.gov.au::df19cbc7-9ff0-4b26-b21a-3d4ccda60188" providerId="AD" clId="Web-{2C5B6B89-C7DD-4F02-88EC-9F432DC2CE68}" dt="2023-11-23T01:43:18.519" v="0"/>
          <ac:picMkLst>
            <pc:docMk/>
            <pc:sldMk cId="4168102734" sldId="265"/>
            <ac:picMk id="2" creationId="{D3ECA59D-9775-1A29-CD0F-198366CECEA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85C02-9414-AF47-AB68-59C270C9904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700E1-0C08-2641-B11E-E7DFDFB76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98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A700E1-0C08-2641-B11E-E7DFDFB760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50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Grief is a normal and natural response to loss.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There are many hidden losses for people receiving healthcare.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Can you think of some?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Loss of health and wellbeing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Amputation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Loss of safety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Loss of privacy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Loss of independence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Death or anticipated death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Miscarriage/pregnancy loss / adoption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Deaths that are stigmatized – certain cancers, suicide, homicide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A700E1-0C08-2641-B11E-E7DFDFB760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57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Grief is a normal and natural response to loss.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There are many hidden losses for people receiving healthcare.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Can you think of some?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Loss of health and wellbeing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Amputation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Loss of safety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Loss of privacy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Loss of independence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Death or anticipated death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Miscarriage/pregnancy loss / adoption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Deaths that are stigmatized – certain cancers, suicide, homicide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A700E1-0C08-2641-B11E-E7DFDFB760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24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Start a discussion about the impact of </a:t>
            </a:r>
            <a:r>
              <a:rPr lang="en-US" dirty="0" err="1">
                <a:cs typeface="Calibri"/>
              </a:rPr>
              <a:t>unrecognised</a:t>
            </a:r>
            <a:r>
              <a:rPr lang="en-US" dirty="0">
                <a:cs typeface="Calibri"/>
              </a:rPr>
              <a:t> grief.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You can also have a discussion about what happens when grief is acknowledged – the difference it makes for patients and staff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A700E1-0C08-2641-B11E-E7DFDFB760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45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What does having a bereavement lens mean?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We all have a role in supporting someone who is grieving.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What are 3 common ways people who are bereaved may show up in your workplace?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A700E1-0C08-2641-B11E-E7DFDFB760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68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Things we can do:</a:t>
            </a:r>
          </a:p>
          <a:p>
            <a:endParaRPr lang="en-US" dirty="0"/>
          </a:p>
          <a:p>
            <a:r>
              <a:rPr lang="en-US" dirty="0"/>
              <a:t>Acknowledge loss/bereavement “I’ve noticed you seemed upset when we asked about your supports at home”</a:t>
            </a:r>
          </a:p>
          <a:p>
            <a:r>
              <a:rPr lang="en-US" dirty="0"/>
              <a:t>Listening and asking questions “Can you tell me more about …?”</a:t>
            </a:r>
          </a:p>
          <a:p>
            <a:r>
              <a:rPr lang="en-US" dirty="0"/>
              <a:t>Compassionate responding “It’s ok to have a cry, please take your time”</a:t>
            </a:r>
          </a:p>
          <a:p>
            <a:endParaRPr lang="en-US" dirty="0"/>
          </a:p>
          <a:p>
            <a:r>
              <a:rPr lang="en-US" dirty="0"/>
              <a:t>Discussion point: What else?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A700E1-0C08-2641-B11E-E7DFDFB760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66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public Health model of bereavement provides a reminder to all of us in healthcare that we all have a role to play in the compassionate and everyday care of people who are experiencing loss.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Discussion: What are 3 ways you can have a ‘bereavement lens’ in your workplace?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A700E1-0C08-2641-B11E-E7DFDFB760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51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C4770-7AAF-6EBF-D125-847539A3D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65258-1953-53B5-2963-6F94C0B17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DF637-6D18-3462-C314-A67028A42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66E5A-A04C-B140-AF69-66E72FCF21D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FEDB7-7397-6137-6652-00FE05928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11951-97B5-C481-9141-436664C9A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087F-348A-DF48-9664-4255DC57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45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8F815-F887-883B-D88E-92A65C47C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3FB74-3485-8CFE-9D59-E475EA1A29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CAA6C-4148-E86F-586E-A5C76275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66E5A-A04C-B140-AF69-66E72FCF21D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C7AF2-BA9A-35E3-01D3-8543FCEE4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1B2D6-216E-CEB9-0B50-718EC46EB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087F-348A-DF48-9664-4255DC57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13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A650D5-F485-9083-8DEA-F87ED98D7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C7D2D1-CCFA-E44C-23A2-53D31C8D4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695F1-5F51-D56B-79F2-3DA002583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66E5A-A04C-B140-AF69-66E72FCF21D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4A0C1-086E-E32F-936A-A8F7A84C5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FE548-3272-8132-F806-864C53386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087F-348A-DF48-9664-4255DC57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92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23C13-8A58-81A1-D89C-FDA8CA5CC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F6A8C-7732-E754-B306-CF51C9741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3BDC8-F4C4-6B90-11BD-7CD98F9E8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66E5A-A04C-B140-AF69-66E72FCF21D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4E6CE-40A6-12DE-38E2-9A45933EB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FDC55-5B65-B655-6ABF-A230072CC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087F-348A-DF48-9664-4255DC57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18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36CE-6BC4-B3D0-FF3B-DDD4F8623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2C59C-7732-7790-8931-496EABECC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475B5-8791-FE34-9D01-FC6A364FE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66E5A-A04C-B140-AF69-66E72FCF21D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0D07B-A329-7F56-4661-CA79FD964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6B538-4F80-00A1-56B5-77A49D951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087F-348A-DF48-9664-4255DC57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8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5AFA-A196-3316-6D02-6F09F5347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4A2BE-B6A3-C471-D8D9-1508566D3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B3D40-B5A2-8CF5-6896-A37FCB66C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A8B18-F8CC-6310-CC6F-411663F8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66E5A-A04C-B140-AF69-66E72FCF21D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35199-F0F5-8FC6-C0FB-029E1126E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11BC9-ACE9-4D55-2CB9-44C3756B5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087F-348A-DF48-9664-4255DC57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32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AE2FB-8076-6495-BEBC-10F1617DC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178DA-9C75-B883-A062-2C26087A8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180CA-1E79-F639-4930-9C9E8C5EF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6D8A7B-2C8A-9171-E6D5-6555760F4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8BCAB4-5CDC-1202-4676-000BE5159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904D95-CCC7-D17F-0D1C-A429BEE4E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66E5A-A04C-B140-AF69-66E72FCF21D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8A53BF-0B4B-03CF-D53C-AC73B2B48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2E8B4F-526F-3AF1-03F2-94B48287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087F-348A-DF48-9664-4255DC57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76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1D90E-6C66-F950-DA0A-A79BFEF00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F3349D-960A-41DF-1B38-A06216EBD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66E5A-A04C-B140-AF69-66E72FCF21D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2ABAB-94DA-8AE5-61B7-A9B6EBD95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DB954-A12F-1113-2F5A-BCBE230A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087F-348A-DF48-9664-4255DC57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87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F29177-9BDE-035F-A686-D0321BB97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66E5A-A04C-B140-AF69-66E72FCF21D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66FC23-11F5-7074-21AE-D3F307F01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E713C-A451-C645-7B33-E969ECBD0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087F-348A-DF48-9664-4255DC57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22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F756D-D62B-9E51-E707-9D28AF654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3716B-9CA3-D354-CB79-E5C9BC587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3A0E0-49D1-F683-3D5B-C20420837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E819A5-0958-7B61-0D23-93C5BE276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66E5A-A04C-B140-AF69-66E72FCF21D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ED82F-D570-BE25-BA7D-E46893008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8A74A4-5F11-E5B0-41FF-4580280D6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087F-348A-DF48-9664-4255DC57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20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81350-D7AB-AD44-437E-CEA8C278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50504A-396E-B9EB-F8EF-5D5C6E3A31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F00397-0BEF-73D5-F46F-00A06C32CF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EB85D-083F-7344-394A-B22F9A826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66E5A-A04C-B140-AF69-66E72FCF21D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047978-3908-0D68-4813-FF97FF9C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3DCF9-67E0-414C-5831-7480426D1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087F-348A-DF48-9664-4255DC57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67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2DC55B-C341-2E32-AC72-DA48578E1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F6C86-25F2-8373-37E2-7BB5A81CA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F077D-9C0A-0BA1-4CB3-C11A84BDBF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66E5A-A04C-B140-AF69-66E72FCF21D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63196-4BC0-3E88-08FB-C158A193AA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A32EF-C354-696A-6825-F4AC22324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E087F-348A-DF48-9664-4255DC57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8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A blue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0077DA96-CDD3-9D70-55BA-7645AD9B54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</a:blip>
          <a:srcRect r="888" b="-1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34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361-4635-94ED-D5D8-1D9CCE0D7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rawing, child art, design&#10;&#10;Description automatically generated">
            <a:extLst>
              <a:ext uri="{FF2B5EF4-FFF2-40B4-BE49-F238E27FC236}">
                <a16:creationId xmlns:a16="http://schemas.microsoft.com/office/drawing/2014/main" id="{EA11EB26-B314-7129-81FA-67EE7BC68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2520" b="33242"/>
          <a:stretch/>
        </p:blipFill>
        <p:spPr>
          <a:xfrm>
            <a:off x="-1233378" y="0"/>
            <a:ext cx="14120037" cy="767517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9EF217-2B7B-3B0E-78F6-0DD0A7A677EC}"/>
              </a:ext>
            </a:extLst>
          </p:cNvPr>
          <p:cNvSpPr txBox="1"/>
          <p:nvPr/>
        </p:nvSpPr>
        <p:spPr>
          <a:xfrm>
            <a:off x="838200" y="259527"/>
            <a:ext cx="1164336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u="sng" dirty="0">
                <a:latin typeface="Montserrat" panose="00000500000000000000" pitchFamily="2" charset="0"/>
                <a:cs typeface="Dreaming Outloud Pro" panose="03050502040302030504" pitchFamily="66" charset="0"/>
              </a:rPr>
              <a:t>Grief is a normal and natural response to loss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Montserrat" panose="00000500000000000000" pitchFamily="2" charset="0"/>
                <a:cs typeface="Dreaming Outloud Pro" panose="03050502040302030504" pitchFamily="66" charset="0"/>
              </a:rPr>
              <a:t>There are many hidden losses for people receiving healthcare. Can you think of some?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836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361-4635-94ED-D5D8-1D9CCE0D7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rawing, child art, design&#10;&#10;Description automatically generated">
            <a:extLst>
              <a:ext uri="{FF2B5EF4-FFF2-40B4-BE49-F238E27FC236}">
                <a16:creationId xmlns:a16="http://schemas.microsoft.com/office/drawing/2014/main" id="{EA11EB26-B314-7129-81FA-67EE7BC68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2520" b="33242"/>
          <a:stretch/>
        </p:blipFill>
        <p:spPr>
          <a:xfrm>
            <a:off x="-1233378" y="0"/>
            <a:ext cx="14120037" cy="767517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9EF217-2B7B-3B0E-78F6-0DD0A7A677EC}"/>
              </a:ext>
            </a:extLst>
          </p:cNvPr>
          <p:cNvSpPr txBox="1"/>
          <p:nvPr/>
        </p:nvSpPr>
        <p:spPr>
          <a:xfrm>
            <a:off x="838200" y="259527"/>
            <a:ext cx="1164336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u="sng" dirty="0">
                <a:latin typeface="Montserrat" panose="00000500000000000000" pitchFamily="2" charset="0"/>
                <a:cs typeface="Dreaming Outloud Pro" panose="03050502040302030504" pitchFamily="66" charset="0"/>
              </a:rPr>
              <a:t>Grief is a normal and natural response to loss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Montserrat" panose="00000500000000000000" pitchFamily="2" charset="0"/>
                <a:cs typeface="Dreaming Outloud Pro" panose="03050502040302030504" pitchFamily="66" charset="0"/>
              </a:rPr>
              <a:t>There are many hidden losses for people receiving healthcare. Can you think of some?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74F437-7301-1F55-D436-1B696087FCEE}"/>
              </a:ext>
            </a:extLst>
          </p:cNvPr>
          <p:cNvSpPr txBox="1"/>
          <p:nvPr/>
        </p:nvSpPr>
        <p:spPr>
          <a:xfrm>
            <a:off x="791223" y="2770247"/>
            <a:ext cx="1007083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Loss of health and wellbeing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Amputation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Loss of safety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Loss of privacy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Loss of independence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Death or anticipated death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Miscarriage/pregnancy loss / adoption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Deaths that are stigmatized – certain cancers, suicide, homicide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36844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n old person with white hair&#10;&#10;Description automatically generated with low confidence">
            <a:extLst>
              <a:ext uri="{FF2B5EF4-FFF2-40B4-BE49-F238E27FC236}">
                <a16:creationId xmlns:a16="http://schemas.microsoft.com/office/drawing/2014/main" id="{94A50524-D623-EB8B-A25D-F77C07990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61"/>
          <a:stretch/>
        </p:blipFill>
        <p:spPr>
          <a:xfrm>
            <a:off x="-2721428" y="-195943"/>
            <a:ext cx="15152914" cy="85219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9E3CF4-3688-E025-1999-4847B4D5B6A6}"/>
              </a:ext>
            </a:extLst>
          </p:cNvPr>
          <p:cNvSpPr txBox="1"/>
          <p:nvPr/>
        </p:nvSpPr>
        <p:spPr>
          <a:xfrm>
            <a:off x="2999874" y="51470"/>
            <a:ext cx="9014917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latin typeface="Abadi" panose="020B0604020104020204" pitchFamily="34" charset="0"/>
              <a:cs typeface="Dreaming Outloud Pro" panose="03050502040302030504" pitchFamily="66" charset="0"/>
            </a:endParaRPr>
          </a:p>
          <a:p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" panose="00000500000000000000" pitchFamily="2" charset="0"/>
                <a:cs typeface="Dreaming Outloud Pro" panose="03050502040302030504" pitchFamily="66" charset="0"/>
              </a:rPr>
              <a:t>“Grief is not a problem to be solved: it’s an experience to be carried”* </a:t>
            </a:r>
          </a:p>
          <a:p>
            <a:endParaRPr lang="en-US" sz="3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	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		What are the negative impacts for 			people if grief isn’t recognized?</a:t>
            </a:r>
            <a:endParaRPr lang="en-US" sz="3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en-US" sz="3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en-US" sz="3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			*Megan Devine (it’s Ok that you’re not OK: Meeting Grief and 			  Loss in a Culture That Doesn’t Understand).</a:t>
            </a:r>
          </a:p>
          <a:p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887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mirror, clothing, person, circle&#10;&#10;Description automatically generated">
            <a:extLst>
              <a:ext uri="{FF2B5EF4-FFF2-40B4-BE49-F238E27FC236}">
                <a16:creationId xmlns:a16="http://schemas.microsoft.com/office/drawing/2014/main" id="{7BB624BE-FB8E-D542-EA06-DE6C7ADD1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35000"/>
          </a:blip>
          <a:srcRect t="197" b="1137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999FB3-9E58-21DD-4EBF-B693AD1D7EB2}"/>
              </a:ext>
            </a:extLst>
          </p:cNvPr>
          <p:cNvSpPr txBox="1"/>
          <p:nvPr/>
        </p:nvSpPr>
        <p:spPr>
          <a:xfrm>
            <a:off x="765545" y="935665"/>
            <a:ext cx="10802678" cy="4801314"/>
          </a:xfrm>
          <a:prstGeom prst="rect">
            <a:avLst/>
          </a:prstGeom>
          <a:solidFill>
            <a:schemeClr val="tx2">
              <a:lumMod val="20000"/>
              <a:lumOff val="80000"/>
              <a:alpha val="76662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ntserrat" panose="00000500000000000000" pitchFamily="2" charset="0"/>
                <a:cs typeface="Dreaming Outloud Pro" panose="03050502040302030504" pitchFamily="66" charset="0"/>
              </a:rPr>
              <a:t>What does having a bereavement lens mean?</a:t>
            </a:r>
          </a:p>
          <a:p>
            <a:endParaRPr lang="en-US" sz="36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We all have a role in supporting someone who is grieving.</a:t>
            </a:r>
          </a:p>
          <a:p>
            <a:endParaRPr lang="en-US" sz="36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endParaRPr lang="en-US" sz="36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r>
              <a:rPr lang="en-US" sz="3600" dirty="0">
                <a:latin typeface="Montserrat" panose="00000500000000000000" pitchFamily="2" charset="0"/>
                <a:cs typeface="Dreaming Outloud Pro" panose="03050502040302030504" pitchFamily="66" charset="0"/>
              </a:rPr>
              <a:t>What are 3 common ways bereaved people present in your workplace?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876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A close-up of a white flower&#10;&#10;Description automatically generated with low confidence">
            <a:extLst>
              <a:ext uri="{FF2B5EF4-FFF2-40B4-BE49-F238E27FC236}">
                <a16:creationId xmlns:a16="http://schemas.microsoft.com/office/drawing/2014/main" id="{1FE851B6-58AC-4430-763A-7CFB44ED9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0FF391-AA71-B7AF-60C7-EC3B3F27498E}"/>
              </a:ext>
            </a:extLst>
          </p:cNvPr>
          <p:cNvSpPr txBox="1"/>
          <p:nvPr/>
        </p:nvSpPr>
        <p:spPr>
          <a:xfrm>
            <a:off x="318977" y="505122"/>
            <a:ext cx="1137683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ntserrat" panose="00000500000000000000" pitchFamily="2" charset="0"/>
                <a:cs typeface="Dreaming Outloud Pro" panose="03050502040302030504" pitchFamily="66" charset="0"/>
              </a:rPr>
              <a:t>Things we can do:</a:t>
            </a:r>
          </a:p>
          <a:p>
            <a:endParaRPr lang="en-US" sz="32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r>
              <a:rPr lang="en-US" sz="32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Acknowledge loss/bereavement:</a:t>
            </a:r>
          </a:p>
          <a:p>
            <a:r>
              <a:rPr lang="en-US" sz="32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	</a:t>
            </a:r>
            <a:r>
              <a:rPr lang="en-US" sz="2800" i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“I noticed you looked sad when we asked about your support at home”</a:t>
            </a:r>
          </a:p>
          <a:p>
            <a:endParaRPr lang="en-US" sz="16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r>
              <a:rPr lang="en-US" sz="32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Listening and asking questions:</a:t>
            </a:r>
          </a:p>
          <a:p>
            <a:r>
              <a:rPr lang="en-US" sz="32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	</a:t>
            </a:r>
            <a:r>
              <a:rPr lang="en-US" sz="2800" i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“Can you tell me more about …?”</a:t>
            </a:r>
          </a:p>
          <a:p>
            <a:endParaRPr lang="en-US" sz="16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r>
              <a:rPr lang="en-US" sz="32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Compassionate responding:</a:t>
            </a:r>
          </a:p>
          <a:p>
            <a:r>
              <a:rPr lang="en-US" sz="32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	</a:t>
            </a:r>
            <a:r>
              <a:rPr lang="en-US" sz="2800" i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“It’s ok to have a cry, please take your time”</a:t>
            </a:r>
          </a:p>
          <a:p>
            <a:endParaRPr lang="en-US" sz="32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r>
              <a:rPr lang="en-US" sz="32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Discussion: </a:t>
            </a:r>
            <a:r>
              <a:rPr lang="en-US" sz="3200" b="1" u="sng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What else?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127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eige, khaki&#10;&#10;Description automatically generated">
            <a:extLst>
              <a:ext uri="{FF2B5EF4-FFF2-40B4-BE49-F238E27FC236}">
                <a16:creationId xmlns:a16="http://schemas.microsoft.com/office/drawing/2014/main" id="{CB764AB1-FA4C-0028-A4F8-2103D0856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9837" y="-500743"/>
            <a:ext cx="13416637" cy="7946572"/>
          </a:xfrm>
          <a:prstGeom prst="rect">
            <a:avLst/>
          </a:prstGeom>
        </p:spPr>
      </p:pic>
      <p:pic>
        <p:nvPicPr>
          <p:cNvPr id="5" name="Content Placeholder 4" descr="A picture containing triangle, font&#10;&#10;Description automatically generated">
            <a:extLst>
              <a:ext uri="{FF2B5EF4-FFF2-40B4-BE49-F238E27FC236}">
                <a16:creationId xmlns:a16="http://schemas.microsoft.com/office/drawing/2014/main" id="{E2663FE0-4EA8-3C43-E329-8C4AD525D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560489" y="3086629"/>
            <a:ext cx="5711897" cy="37713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D04C30-EB51-3DDE-5425-8B31CD2D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6" y="786237"/>
            <a:ext cx="11914414" cy="3425125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br>
              <a:rPr lang="en-US" sz="4000" dirty="0">
                <a:latin typeface="Abadi" panose="020B0604020104020204" pitchFamily="34" charset="0"/>
                <a:cs typeface="Dreaming Outloud Pro" panose="03050502040302030504" pitchFamily="66" charset="0"/>
              </a:rPr>
            </a:br>
            <a:br>
              <a:rPr lang="en-US" sz="4000" dirty="0">
                <a:latin typeface="Abadi" panose="020B0604020104020204" pitchFamily="34" charset="0"/>
                <a:cs typeface="Dreaming Outloud Pro" panose="03050502040302030504" pitchFamily="66" charset="0"/>
              </a:rPr>
            </a:br>
            <a:br>
              <a:rPr lang="en-US" sz="4000" dirty="0">
                <a:latin typeface="Abadi" panose="020B0604020104020204" pitchFamily="34" charset="0"/>
                <a:cs typeface="Dreaming Outloud Pro" panose="03050502040302030504" pitchFamily="66" charset="0"/>
              </a:rPr>
            </a:br>
            <a:br>
              <a:rPr lang="en-US" sz="4000" dirty="0">
                <a:latin typeface="Abadi" panose="020B0604020104020204" pitchFamily="34" charset="0"/>
                <a:cs typeface="Dreaming Outloud Pro" panose="03050502040302030504" pitchFamily="66" charset="0"/>
              </a:rPr>
            </a:br>
            <a:r>
              <a:rPr lang="en-US" sz="3600" dirty="0">
                <a:latin typeface="Montserrat" panose="00000500000000000000" pitchFamily="2" charset="0"/>
                <a:cs typeface="Dreaming Outloud Pro" panose="03050502040302030504" pitchFamily="66" charset="0"/>
              </a:rPr>
              <a:t>The public health model of bereavement provides a reminder to all of us in healthcare that we all have a role to play in the compassionate and everyday care of people who are experiencing loss. </a:t>
            </a:r>
            <a:br>
              <a:rPr lang="en-US" sz="4400" dirty="0">
                <a:latin typeface="+mn-lt"/>
              </a:rPr>
            </a:br>
            <a:br>
              <a:rPr lang="en-US" sz="4400" dirty="0">
                <a:latin typeface="+mn-lt"/>
              </a:rPr>
            </a:br>
            <a:r>
              <a:rPr lang="en-US" sz="4400" dirty="0">
                <a:latin typeface="+mn-lt"/>
              </a:rPr>
              <a:t>	</a:t>
            </a:r>
            <a:br>
              <a:rPr lang="en-US" sz="4400" dirty="0">
                <a:latin typeface="+mn-lt"/>
              </a:rPr>
            </a:br>
            <a:r>
              <a:rPr lang="en-US" sz="4400" dirty="0">
                <a:latin typeface="+mn-lt"/>
              </a:rPr>
              <a:t>		    </a:t>
            </a:r>
            <a:r>
              <a:rPr lang="en-US" sz="4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Discussion: What are 3 ways you can have 					a ‘bereavement lens’ in 							your workplace?</a:t>
            </a:r>
            <a:br>
              <a:rPr lang="en-US" sz="4400" dirty="0">
                <a:latin typeface="+mn-lt"/>
              </a:rPr>
            </a:b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4772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87d8693-bd67-4cee-a160-46bf5000ef8e">
      <UserInfo>
        <DisplayName>Madeleine Kerri Giouroukos (South Eastern Sydney LHD)</DisplayName>
        <AccountId>95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2959C13DDBD748B7430304509FDAE2" ma:contentTypeVersion="10" ma:contentTypeDescription="Create a new document." ma:contentTypeScope="" ma:versionID="29cbfe3cb099694a3932fb9e5a2fc996">
  <xsd:schema xmlns:xsd="http://www.w3.org/2001/XMLSchema" xmlns:xs="http://www.w3.org/2001/XMLSchema" xmlns:p="http://schemas.microsoft.com/office/2006/metadata/properties" xmlns:ns2="f662f29c-d76f-4478-be9e-bee49c3332fc" xmlns:ns3="a87d8693-bd67-4cee-a160-46bf5000ef8e" targetNamespace="http://schemas.microsoft.com/office/2006/metadata/properties" ma:root="true" ma:fieldsID="08a1a72231e86e419644d8e4f614c0db" ns2:_="" ns3:_="">
    <xsd:import namespace="f662f29c-d76f-4478-be9e-bee49c3332fc"/>
    <xsd:import namespace="a87d8693-bd67-4cee-a160-46bf5000ef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62f29c-d76f-4478-be9e-bee49c3332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7d8693-bd67-4cee-a160-46bf5000ef8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CD58F9-6A58-4620-8FF0-6DE4DFE852D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5D4A712-A4C9-4126-B303-B45E83B619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001FB6-BD8D-46D3-9972-A40A80FF2019}"/>
</file>

<file path=docProps/app.xml><?xml version="1.0" encoding="utf-8"?>
<Properties xmlns="http://schemas.openxmlformats.org/officeDocument/2006/extended-properties" xmlns:vt="http://schemas.openxmlformats.org/officeDocument/2006/docPropsVTypes">
  <TotalTime>1792</TotalTime>
  <Words>600</Words>
  <Application>Microsoft Office PowerPoint</Application>
  <PresentationFormat>Widescreen</PresentationFormat>
  <Paragraphs>84</Paragraphs>
  <Slides>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The public health model of bereavement provides a reminder to all of us in healthcare that we all have a role to play in the compassionate and everyday care of people who are experiencing loss.           Discussion: What are 3 ways you can have      a ‘bereavement lens’ in        your workplace?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Kerrie Noonan</dc:creator>
  <cp:lastModifiedBy>Joanna McIlveen (South Eastern Sydney LHD)</cp:lastModifiedBy>
  <cp:revision>32</cp:revision>
  <dcterms:created xsi:type="dcterms:W3CDTF">2023-04-23T10:20:09Z</dcterms:created>
  <dcterms:modified xsi:type="dcterms:W3CDTF">2023-11-23T01:43:29Z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0x010100D52959C13DDBD748B7430304509FDAE2</vt:lpwstr>
  </property>
</Properties>
</file>