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 Hua Kua" initials="BHK" lastIdx="1" clrIdx="0">
    <p:extLst>
      <p:ext uri="{19B8F6BF-5375-455C-9EA6-DF929625EA0E}">
        <p15:presenceInfo xmlns:p15="http://schemas.microsoft.com/office/powerpoint/2012/main" userId="b8136d279c625e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7C80"/>
    <a:srgbClr val="FF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79" autoAdjust="0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39515-8C9F-4C37-94C4-F668BD197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1CF7FB-052B-4E77-B5E4-2A78C2E2B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E213A8-FBFF-4A85-BD2F-50E5A714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5A-E492-4F19-9473-05FCB988A04F}" type="datetimeFigureOut">
              <a:rPr lang="en-MY" smtClean="0"/>
              <a:t>7/4/2020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D8ABC-9ED4-4917-8F61-30E02852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682F28-9F33-48DB-9C74-E96CDC85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69DD-5244-4613-8F12-0499763F5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595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7A1986-BD6D-468D-B676-06D451EB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AA1DF8-02D4-465C-8CD6-22429A909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C9288C-5A22-47E1-9E75-6105CCE4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5A-E492-4F19-9473-05FCB988A04F}" type="datetimeFigureOut">
              <a:rPr lang="en-MY" smtClean="0"/>
              <a:t>7/4/2020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6E26D8-135B-4F10-A73F-13D2562B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D03029-EB9A-4C46-A562-7FECC58C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69DD-5244-4613-8F12-0499763F5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5472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4877AA4-D3D0-4B6B-897A-C266F26C6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D8AD76-112C-40FA-96DD-546F1957D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86FD51-43CE-4CFA-B82E-74A2B0ED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5A-E492-4F19-9473-05FCB988A04F}" type="datetimeFigureOut">
              <a:rPr lang="en-MY" smtClean="0"/>
              <a:t>7/4/2020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7C30DF-B8F2-4DC2-8C37-85872C9A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A6BC5B-B449-460D-8F63-18349BAF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69DD-5244-4613-8F12-0499763F5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338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5F923E-3E9C-49EF-BB69-CC21269C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5FA81A-E9F0-417B-ADCB-E3B1E944C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D880E5-59C9-4F5F-85B2-89C2341D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5A-E492-4F19-9473-05FCB988A04F}" type="datetimeFigureOut">
              <a:rPr lang="en-MY" smtClean="0"/>
              <a:t>7/4/2020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3BEAFF-0120-49CF-A705-35925CE7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C07D84-2C96-4CDE-851E-4882CF7B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69DD-5244-4613-8F12-0499763F5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27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61BE6-7945-4843-8CE3-C04BD0DE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190D4D-C65F-4028-867A-AC35C954D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81CC48-7380-4480-A718-98A12F1A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5A-E492-4F19-9473-05FCB988A04F}" type="datetimeFigureOut">
              <a:rPr lang="en-MY" smtClean="0"/>
              <a:t>7/4/2020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997F41-EF23-4703-A12A-1AE5418B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88C7A1-EC4A-44F4-A756-AD907383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69DD-5244-4613-8F12-0499763F5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387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7E7FE-51D7-40E8-BEAB-F1088F7E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93091A-826F-48EF-B450-A6D8E7671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003E72-F8AC-4E76-A668-E2C9FD9D4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0111AD-AB3A-4E9D-B65C-6031A516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5A-E492-4F19-9473-05FCB988A04F}" type="datetimeFigureOut">
              <a:rPr lang="en-MY" smtClean="0"/>
              <a:t>7/4/2020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DFFE9A-3E0D-4443-BE79-D570C606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09AD86-55E3-451A-9A45-C9869996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69DD-5244-4613-8F12-0499763F5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9245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B1B51-298D-4332-B9C4-D2CCB8AB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F9EB91-4077-4A3D-86E6-12E2388BF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DBFE49-1E7C-48BC-87DA-AD57DBBE3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375CAA-D230-4C51-9F76-5407C4F08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BF532B5-0826-40E7-A4D3-BB9095D0C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8227F2-63B3-4FFB-B595-41D6E749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5A-E492-4F19-9473-05FCB988A04F}" type="datetimeFigureOut">
              <a:rPr lang="en-MY" smtClean="0"/>
              <a:t>7/4/2020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27DC916-1133-4398-85BD-350A142C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876DF6-F26B-46B8-A62C-0B1019E5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69DD-5244-4613-8F12-0499763F5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43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BEFECF-93B2-4435-989A-F599D41E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60BA46-CFB8-4C98-B312-4347983A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5A-E492-4F19-9473-05FCB988A04F}" type="datetimeFigureOut">
              <a:rPr lang="en-MY" smtClean="0"/>
              <a:t>7/4/2020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5A5D1D-4B27-4219-8582-F25AF9C4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254CA2-4F16-42B8-BF82-691A63A3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69DD-5244-4613-8F12-0499763F5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222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CE816F-F623-4244-84A1-894F5D0D6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5A-E492-4F19-9473-05FCB988A04F}" type="datetimeFigureOut">
              <a:rPr lang="en-MY" smtClean="0"/>
              <a:t>7/4/2020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7CBA1D7-571F-4DEC-B196-7C9F5930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B8D59A-5C51-4DDE-9F2C-643BB0D2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69DD-5244-4613-8F12-0499763F5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335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024E7C-FBBA-4C55-A709-9AD685D2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BA5C65-7499-43A7-839A-58047A8D7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6DC556-8320-4958-803C-A938FF528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137F43-38DB-49BC-895B-70803EB1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5A-E492-4F19-9473-05FCB988A04F}" type="datetimeFigureOut">
              <a:rPr lang="en-MY" smtClean="0"/>
              <a:t>7/4/2020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68319A-5F66-4446-8B0D-045CD690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9C534C-1D41-45AD-9CEB-F97DB6BE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69DD-5244-4613-8F12-0499763F5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487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914F1-E1CF-4153-ACA6-0842AFC7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E3BEE0B-0238-4ACA-BAC7-2226826F7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BB5E60-7390-4BAE-92AD-8B6960486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9A7C20-296B-4A0B-9F39-C0104DB0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5A-E492-4F19-9473-05FCB988A04F}" type="datetimeFigureOut">
              <a:rPr lang="en-MY" smtClean="0"/>
              <a:t>7/4/2020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863A2D-E176-45BB-8D75-6A36F69C2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1052B8-935F-4F87-BED8-5D4CC6349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69DD-5244-4613-8F12-0499763F5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480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67EE30-D438-47E7-AAD8-030504B0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CA6589-E988-49D5-906D-B71C77C07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19D763-AC83-443A-AA57-E1375174C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9BC5A-E492-4F19-9473-05FCB988A04F}" type="datetimeFigureOut">
              <a:rPr lang="en-MY" smtClean="0"/>
              <a:t>7/4/2020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37B814-260A-4C02-A951-E92050739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551ECA-4452-4D84-B0CF-118A06D54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A69DD-5244-4613-8F12-0499763F5E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798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Right 21">
            <a:extLst>
              <a:ext uri="{FF2B5EF4-FFF2-40B4-BE49-F238E27FC236}">
                <a16:creationId xmlns:a16="http://schemas.microsoft.com/office/drawing/2014/main" xmlns="" id="{6A5BB20C-9174-4322-91C6-1492F91DCF0F}"/>
              </a:ext>
            </a:extLst>
          </p:cNvPr>
          <p:cNvSpPr/>
          <p:nvPr/>
        </p:nvSpPr>
        <p:spPr>
          <a:xfrm>
            <a:off x="9106504" y="614953"/>
            <a:ext cx="1909901" cy="46166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92C9AD-4D20-418A-8388-E115F66454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D71464-88BE-41DC-80B9-FA2B89C3A7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F93CEF-10A6-4993-814E-998188458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" r="1"/>
          <a:stretch/>
        </p:blipFill>
        <p:spPr>
          <a:xfrm>
            <a:off x="1185949" y="559007"/>
            <a:ext cx="9820102" cy="59019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5CB2FE-42DC-43D3-A595-5871D5E8534D}"/>
              </a:ext>
            </a:extLst>
          </p:cNvPr>
          <p:cNvSpPr txBox="1"/>
          <p:nvPr/>
        </p:nvSpPr>
        <p:spPr>
          <a:xfrm>
            <a:off x="1185949" y="6437918"/>
            <a:ext cx="7293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/>
              <a:t>Courtesy of Liverpool Hospital ED, anaesthetics and ICU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259486-0047-472B-809F-E2D7C55A0D67}"/>
              </a:ext>
            </a:extLst>
          </p:cNvPr>
          <p:cNvSpPr txBox="1"/>
          <p:nvPr/>
        </p:nvSpPr>
        <p:spPr>
          <a:xfrm>
            <a:off x="1975658" y="199206"/>
            <a:ext cx="824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/>
              <a:t>PRINCE OF WALES HOSPITAL COVID-19 INTUBATION CHECKLIST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F76C40-026C-4C64-8E3E-65C07F76BD4B}"/>
              </a:ext>
            </a:extLst>
          </p:cNvPr>
          <p:cNvSpPr txBox="1"/>
          <p:nvPr/>
        </p:nvSpPr>
        <p:spPr>
          <a:xfrm>
            <a:off x="3212641" y="1467326"/>
            <a:ext cx="1906986" cy="4939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MY" sz="1050" b="1" dirty="0">
              <a:cs typeface="Arial" panose="020B0604020202020204" pitchFamily="34" charset="0"/>
            </a:endParaRPr>
          </a:p>
          <a:p>
            <a:r>
              <a:rPr lang="en-MY" sz="1050" b="1" dirty="0">
                <a:cs typeface="Arial" panose="020B0604020202020204" pitchFamily="34" charset="0"/>
              </a:rPr>
              <a:t>EQUIPMENT CHECKED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>
                <a:cs typeface="Arial" panose="020B0604020202020204" pitchFamily="34" charset="0"/>
              </a:rPr>
              <a:t>BVM + PEEP+ viral filter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b="1" i="1" dirty="0">
                <a:solidFill>
                  <a:srgbClr val="FF0000"/>
                </a:solidFill>
                <a:cs typeface="Arial" panose="020B0604020202020204" pitchFamily="34" charset="0"/>
              </a:rPr>
              <a:t>Circuit setup with EtCO2 + viral filter + inline suction </a:t>
            </a:r>
            <a:endParaRPr lang="en-MY" sz="1050" dirty="0"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>
                <a:cs typeface="Arial" panose="020B0604020202020204" pitchFamily="34" charset="0"/>
              </a:rPr>
              <a:t>Suction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>
                <a:cs typeface="Arial" panose="020B0604020202020204" pitchFamily="34" charset="0"/>
              </a:rPr>
              <a:t>Adjuncts (OPA), LMA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>
                <a:cs typeface="Arial" panose="020B0604020202020204" pitchFamily="34" charset="0"/>
              </a:rPr>
              <a:t>VLs (</a:t>
            </a:r>
            <a:r>
              <a:rPr lang="en-MY" sz="1050" dirty="0" err="1">
                <a:cs typeface="Arial" panose="020B0604020202020204" pitchFamily="34" charset="0"/>
              </a:rPr>
              <a:t>Cmac</a:t>
            </a:r>
            <a:r>
              <a:rPr lang="en-MY" sz="1050" dirty="0">
                <a:cs typeface="Arial" panose="020B0604020202020204" pitchFamily="34" charset="0"/>
              </a:rPr>
              <a:t> 1</a:t>
            </a:r>
            <a:r>
              <a:rPr lang="en-MY" sz="1050" baseline="30000" dirty="0">
                <a:cs typeface="Arial" panose="020B0604020202020204" pitchFamily="34" charset="0"/>
              </a:rPr>
              <a:t>st</a:t>
            </a:r>
            <a:r>
              <a:rPr lang="en-MY" sz="1050" dirty="0">
                <a:cs typeface="Arial" panose="020B0604020202020204" pitchFamily="34" charset="0"/>
              </a:rPr>
              <a:t> +Macintosh)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>
                <a:cs typeface="Arial" panose="020B0604020202020204" pitchFamily="34" charset="0"/>
              </a:rPr>
              <a:t>Bougie x 2 or stylet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>
                <a:cs typeface="Arial" panose="020B0604020202020204" pitchFamily="34" charset="0"/>
              </a:rPr>
              <a:t>ETT x2 (size chosen, cuff tested, alternate size ready)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>
                <a:cs typeface="Arial" panose="020B0604020202020204" pitchFamily="34" charset="0"/>
              </a:rPr>
              <a:t>10ml syringe, tube tie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>
                <a:cs typeface="Arial" panose="020B0604020202020204" pitchFamily="34" charset="0"/>
              </a:rPr>
              <a:t>NGT, bluey, gauze</a:t>
            </a:r>
            <a:endParaRPr lang="en-MY" sz="105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>
                <a:cs typeface="Arial" panose="020B0604020202020204" pitchFamily="34" charset="0"/>
              </a:rPr>
              <a:t>Ventilator settings chosen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>
                <a:cs typeface="Arial" panose="020B0604020202020204" pitchFamily="34" charset="0"/>
              </a:rPr>
              <a:t>Oxygen cylinder + spare</a:t>
            </a:r>
          </a:p>
          <a:p>
            <a:r>
              <a:rPr lang="en-MY" sz="1050" b="1" dirty="0">
                <a:cs typeface="Arial" panose="020B0604020202020204" pitchFamily="34" charset="0"/>
              </a:rPr>
              <a:t>                                             CHECK</a:t>
            </a:r>
          </a:p>
          <a:p>
            <a:r>
              <a:rPr lang="en-MY" sz="1050" b="1" dirty="0">
                <a:cs typeface="Arial" panose="020B0604020202020204" pitchFamily="34" charset="0"/>
              </a:rPr>
              <a:t>INDUCTION DRUGS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>
                <a:cs typeface="Arial" panose="020B0604020202020204" pitchFamily="34" charset="0"/>
              </a:rPr>
              <a:t>Ketamine 1-2 mg/kg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>
                <a:cs typeface="Arial" panose="020B0604020202020204" pitchFamily="34" charset="0"/>
              </a:rPr>
              <a:t>Propofol 1-2mg/kg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>
                <a:cs typeface="Arial" panose="020B0604020202020204" pitchFamily="34" charset="0"/>
              </a:rPr>
              <a:t>Rocuronium 1.5mg/kg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 err="1">
                <a:cs typeface="Arial" panose="020B0604020202020204" pitchFamily="34" charset="0"/>
              </a:rPr>
              <a:t>Suxamethonium</a:t>
            </a:r>
            <a:r>
              <a:rPr lang="en-MY" sz="1050" dirty="0">
                <a:cs typeface="Arial" panose="020B0604020202020204" pitchFamily="34" charset="0"/>
              </a:rPr>
              <a:t> 200mg </a:t>
            </a:r>
          </a:p>
          <a:p>
            <a:r>
              <a:rPr lang="en-MY" sz="1050" b="1" i="1" dirty="0">
                <a:solidFill>
                  <a:srgbClr val="FF0000"/>
                </a:solidFill>
                <a:cs typeface="Arial" panose="020B0604020202020204" pitchFamily="34" charset="0"/>
              </a:rPr>
              <a:t>   *Dose adjust if shocked*                                     </a:t>
            </a:r>
          </a:p>
          <a:p>
            <a:r>
              <a:rPr lang="en-MY" sz="1050" b="1" dirty="0">
                <a:cs typeface="Arial" panose="020B0604020202020204" pitchFamily="34" charset="0"/>
              </a:rPr>
              <a:t>                                             CHECK</a:t>
            </a:r>
          </a:p>
          <a:p>
            <a:endParaRPr lang="en-MY" sz="1050" b="1" dirty="0">
              <a:cs typeface="Arial" panose="020B0604020202020204" pitchFamily="34" charset="0"/>
            </a:endParaRPr>
          </a:p>
          <a:p>
            <a:r>
              <a:rPr lang="en-MY" sz="1050" b="1" dirty="0">
                <a:cs typeface="Arial" panose="020B0604020202020204" pitchFamily="34" charset="0"/>
              </a:rPr>
              <a:t>POST INTUBATION SEDATION</a:t>
            </a:r>
          </a:p>
          <a:p>
            <a:r>
              <a:rPr lang="en-MY" sz="1050" b="1" dirty="0">
                <a:cs typeface="Arial" panose="020B0604020202020204" pitchFamily="34" charset="0"/>
              </a:rPr>
              <a:t>                                             CHECK</a:t>
            </a:r>
          </a:p>
          <a:p>
            <a:r>
              <a:rPr lang="en-MY" sz="1050" b="1" dirty="0">
                <a:cs typeface="Arial" panose="020B0604020202020204" pitchFamily="34" charset="0"/>
              </a:rPr>
              <a:t>RESCUE DRUGS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>
                <a:cs typeface="Arial" panose="020B0604020202020204" pitchFamily="34" charset="0"/>
              </a:rPr>
              <a:t>Metaraminol 0.5mg/ml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>
                <a:cs typeface="Arial" panose="020B0604020202020204" pitchFamily="34" charset="0"/>
              </a:rPr>
              <a:t>Adrenaline 10mcg/ml</a:t>
            </a:r>
          </a:p>
          <a:p>
            <a:r>
              <a:rPr lang="en-MY" sz="1050" b="1" dirty="0">
                <a:cs typeface="Arial" panose="020B0604020202020204" pitchFamily="34" charset="0"/>
              </a:rPr>
              <a:t>                                             CHECK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97EAB7-CAAD-4403-8B22-525AF19E468D}"/>
              </a:ext>
            </a:extLst>
          </p:cNvPr>
          <p:cNvSpPr txBox="1"/>
          <p:nvPr/>
        </p:nvSpPr>
        <p:spPr>
          <a:xfrm>
            <a:off x="4592481" y="4248261"/>
            <a:ext cx="374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b="1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2A5CCA-7F81-42FD-AC8B-BE0E6AAEFF36}"/>
              </a:ext>
            </a:extLst>
          </p:cNvPr>
          <p:cNvSpPr txBox="1"/>
          <p:nvPr/>
        </p:nvSpPr>
        <p:spPr>
          <a:xfrm>
            <a:off x="4715376" y="4583826"/>
            <a:ext cx="374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b="1" dirty="0"/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B2F1F7-D70D-425E-9EA5-470CF5BE3D0D}"/>
              </a:ext>
            </a:extLst>
          </p:cNvPr>
          <p:cNvSpPr txBox="1"/>
          <p:nvPr/>
        </p:nvSpPr>
        <p:spPr>
          <a:xfrm>
            <a:off x="7193729" y="3163373"/>
            <a:ext cx="1241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000" dirty="0"/>
              <a:t>(RAMP 30°, extra </a:t>
            </a:r>
          </a:p>
          <a:p>
            <a:r>
              <a:rPr lang="en-MY" sz="1000" dirty="0"/>
              <a:t>  pillows and towels)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1FD4AD-571B-4516-A300-D265F249E88A}"/>
              </a:ext>
            </a:extLst>
          </p:cNvPr>
          <p:cNvSpPr txBox="1"/>
          <p:nvPr/>
        </p:nvSpPr>
        <p:spPr>
          <a:xfrm>
            <a:off x="1241367" y="1459549"/>
            <a:ext cx="1903688" cy="4916731"/>
          </a:xfrm>
          <a:prstGeom prst="rect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MY" sz="1100" b="1" dirty="0"/>
          </a:p>
          <a:p>
            <a:r>
              <a:rPr lang="en-MY" sz="1050" b="1" dirty="0"/>
              <a:t>COVID RSI NOTIFICATION</a:t>
            </a:r>
          </a:p>
          <a:p>
            <a:r>
              <a:rPr lang="en-MY" sz="1050" b="1" i="1" dirty="0">
                <a:solidFill>
                  <a:srgbClr val="FF0000"/>
                </a:solidFill>
              </a:rPr>
              <a:t>ICU + Anaesthetics aware</a:t>
            </a:r>
          </a:p>
          <a:p>
            <a:r>
              <a:rPr lang="en-MY" sz="1050" b="1" dirty="0"/>
              <a:t>                                           CHECK</a:t>
            </a:r>
          </a:p>
          <a:p>
            <a:endParaRPr lang="en-MY" sz="1050" dirty="0"/>
          </a:p>
          <a:p>
            <a:r>
              <a:rPr lang="en-MY" sz="1050" b="1" dirty="0"/>
              <a:t>APPROPRIATE PPE APPLIED &amp; “FIT CHECKED” BY BUDDY</a:t>
            </a:r>
          </a:p>
          <a:p>
            <a:r>
              <a:rPr lang="en-MY" sz="1050" b="1" i="1" dirty="0">
                <a:solidFill>
                  <a:srgbClr val="FF0000"/>
                </a:solidFill>
              </a:rPr>
              <a:t>Refer COVID PPE checklist</a:t>
            </a:r>
          </a:p>
          <a:p>
            <a:r>
              <a:rPr lang="en-MY" sz="1050" b="1" dirty="0"/>
              <a:t>                               </a:t>
            </a:r>
            <a:r>
              <a:rPr lang="en-MY" sz="1050" b="1" dirty="0" smtClean="0"/>
              <a:t>             </a:t>
            </a:r>
            <a:r>
              <a:rPr lang="en-MY" sz="1050" b="1" dirty="0"/>
              <a:t>CHECK</a:t>
            </a:r>
          </a:p>
          <a:p>
            <a:endParaRPr lang="en-MY" sz="1050" dirty="0"/>
          </a:p>
          <a:p>
            <a:r>
              <a:rPr lang="en-MY" sz="1050" b="1" dirty="0"/>
              <a:t>ROLES ALLOCATED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 err="1"/>
              <a:t>Intubator</a:t>
            </a:r>
            <a:r>
              <a:rPr lang="en-MY" sz="1050" dirty="0"/>
              <a:t> (most experienced)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Airway assistant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Team leader (+ gives drugs)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Hander (outside room in PPE)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Runner (outside room)</a:t>
            </a:r>
          </a:p>
          <a:p>
            <a:r>
              <a:rPr lang="en-MY" sz="1050" b="1" dirty="0"/>
              <a:t>                           </a:t>
            </a:r>
            <a:r>
              <a:rPr lang="en-MY" sz="1050" b="1" dirty="0" smtClean="0"/>
              <a:t>                 </a:t>
            </a:r>
            <a:r>
              <a:rPr lang="en-MY" sz="1050" b="1" dirty="0"/>
              <a:t>CHECK</a:t>
            </a:r>
          </a:p>
          <a:p>
            <a:endParaRPr lang="en-MY" sz="800" dirty="0"/>
          </a:p>
          <a:p>
            <a:endParaRPr lang="en-MY" sz="1050" dirty="0"/>
          </a:p>
          <a:p>
            <a:r>
              <a:rPr lang="en-MY" sz="1050" b="1" dirty="0" smtClean="0"/>
              <a:t>COMMUNICATION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 smtClean="0"/>
              <a:t>Radios turned on and checked (Channel 20)</a:t>
            </a:r>
          </a:p>
          <a:p>
            <a:r>
              <a:rPr lang="en-MY" sz="1050" dirty="0"/>
              <a:t> </a:t>
            </a:r>
            <a:r>
              <a:rPr lang="en-MY" sz="1050" dirty="0" smtClean="0"/>
              <a:t>     - Med TL (inside room)</a:t>
            </a:r>
          </a:p>
          <a:p>
            <a:r>
              <a:rPr lang="en-MY" sz="1050" dirty="0"/>
              <a:t> </a:t>
            </a:r>
            <a:r>
              <a:rPr lang="en-MY" sz="1050" dirty="0" smtClean="0"/>
              <a:t>     - Runner RN (outside room)</a:t>
            </a:r>
          </a:p>
          <a:p>
            <a:r>
              <a:rPr lang="en-MY" sz="1050" b="1" dirty="0" smtClean="0"/>
              <a:t>                                             CHECK</a:t>
            </a:r>
            <a:endParaRPr lang="en-MY" sz="1050" b="1" dirty="0"/>
          </a:p>
          <a:p>
            <a:endParaRPr lang="en-MY" sz="800" dirty="0"/>
          </a:p>
          <a:p>
            <a:endParaRPr lang="en-MY" sz="800" dirty="0"/>
          </a:p>
          <a:p>
            <a:endParaRPr lang="en-MY" sz="800" dirty="0"/>
          </a:p>
          <a:p>
            <a:endParaRPr lang="en-MY" sz="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645852-3A03-4412-8C39-354FAAF8074B}"/>
              </a:ext>
            </a:extLst>
          </p:cNvPr>
          <p:cNvSpPr txBox="1"/>
          <p:nvPr/>
        </p:nvSpPr>
        <p:spPr>
          <a:xfrm>
            <a:off x="5199721" y="5827130"/>
            <a:ext cx="1825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100" b="1" dirty="0">
                <a:solidFill>
                  <a:srgbClr val="FF0000"/>
                </a:solidFill>
              </a:rPr>
              <a:t>*DICSUSS PLAN IN </a:t>
            </a:r>
          </a:p>
          <a:p>
            <a:pPr algn="ctr"/>
            <a:r>
              <a:rPr lang="en-MY" sz="1100" b="1" dirty="0">
                <a:solidFill>
                  <a:srgbClr val="FF0000"/>
                </a:solidFill>
              </a:rPr>
              <a:t>HYPOXIC ARREST*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BEE0B3-9F3E-471C-BB47-0CDF6D84C698}"/>
              </a:ext>
            </a:extLst>
          </p:cNvPr>
          <p:cNvSpPr txBox="1"/>
          <p:nvPr/>
        </p:nvSpPr>
        <p:spPr>
          <a:xfrm>
            <a:off x="5171747" y="1467326"/>
            <a:ext cx="1903688" cy="49398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MY" sz="1050" b="1" dirty="0"/>
          </a:p>
          <a:p>
            <a:r>
              <a:rPr lang="en-MY" sz="1050" b="1" dirty="0"/>
              <a:t>AIRWAY PLAN VERBALISED</a:t>
            </a:r>
          </a:p>
          <a:p>
            <a:r>
              <a:rPr lang="en-MY" sz="1050" dirty="0"/>
              <a:t>Plan A: CMAC + bougie/ stylet</a:t>
            </a:r>
          </a:p>
          <a:p>
            <a:r>
              <a:rPr lang="en-MY" sz="1050" dirty="0"/>
              <a:t>Plan B: LMA</a:t>
            </a:r>
          </a:p>
          <a:p>
            <a:r>
              <a:rPr lang="en-MY" sz="1050" dirty="0"/>
              <a:t>Plan C: 2 person/ 2 hand BVM </a:t>
            </a:r>
          </a:p>
          <a:p>
            <a:r>
              <a:rPr lang="en-MY" sz="1050" dirty="0"/>
              <a:t>              +/- OPA</a:t>
            </a:r>
          </a:p>
          <a:p>
            <a:r>
              <a:rPr lang="en-MY" sz="1050" dirty="0"/>
              <a:t>Plan D: Scalpel/ bougie/ ETT</a:t>
            </a:r>
          </a:p>
          <a:p>
            <a:endParaRPr lang="en-MY" sz="1050" b="1" dirty="0"/>
          </a:p>
          <a:p>
            <a:r>
              <a:rPr lang="en-MY" sz="1050" b="1" dirty="0"/>
              <a:t>                                             CHECK</a:t>
            </a:r>
          </a:p>
          <a:p>
            <a:pPr algn="ctr"/>
            <a:endParaRPr lang="en-MY" sz="1050" b="1" dirty="0"/>
          </a:p>
          <a:p>
            <a:pPr algn="ctr"/>
            <a:r>
              <a:rPr lang="en-MY" sz="1050" b="1" dirty="0">
                <a:solidFill>
                  <a:srgbClr val="FF0000"/>
                </a:solidFill>
              </a:rPr>
              <a:t>NO</a:t>
            </a:r>
            <a:r>
              <a:rPr lang="en-MY" sz="1050" b="1" dirty="0"/>
              <a:t> APNOEIC OXYGENATION</a:t>
            </a:r>
          </a:p>
          <a:p>
            <a:pPr algn="ctr"/>
            <a:r>
              <a:rPr lang="en-MY" sz="1050" b="1" dirty="0">
                <a:solidFill>
                  <a:srgbClr val="FF0000"/>
                </a:solidFill>
              </a:rPr>
              <a:t>NO</a:t>
            </a:r>
            <a:r>
              <a:rPr lang="en-MY" sz="1050" b="1" dirty="0"/>
              <a:t> BAGGING DURING PROCEDURE</a:t>
            </a:r>
          </a:p>
          <a:p>
            <a:endParaRPr lang="en-MY" sz="1050" b="1" dirty="0"/>
          </a:p>
          <a:p>
            <a:r>
              <a:rPr lang="en-MY" sz="1050" b="1" dirty="0"/>
              <a:t>EXPECT RAPID DESATURATION</a:t>
            </a:r>
          </a:p>
          <a:p>
            <a:endParaRPr lang="en-MY" sz="1050" b="1" dirty="0"/>
          </a:p>
          <a:p>
            <a:r>
              <a:rPr lang="en-MY" sz="1050" b="1" dirty="0"/>
              <a:t>RESCUE AIRWAY DEVICES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LMA (</a:t>
            </a:r>
            <a:r>
              <a:rPr lang="en-MY" sz="1050" dirty="0" err="1"/>
              <a:t>Auragain</a:t>
            </a:r>
            <a:r>
              <a:rPr lang="en-MY" sz="1050" dirty="0"/>
              <a:t> preferred)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Surgical airway kit </a:t>
            </a:r>
          </a:p>
          <a:p>
            <a:r>
              <a:rPr lang="en-MY" sz="1050" dirty="0"/>
              <a:t>      (in room)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Difficult intubation trolley (outside room)</a:t>
            </a:r>
          </a:p>
          <a:p>
            <a:r>
              <a:rPr lang="en-MY" sz="1050" b="1" dirty="0"/>
              <a:t>                                             CHECK</a:t>
            </a:r>
          </a:p>
          <a:p>
            <a:endParaRPr lang="en-MY" sz="1050" b="1" dirty="0"/>
          </a:p>
          <a:p>
            <a:pPr algn="ctr"/>
            <a:endParaRPr lang="en-MY" sz="1050" b="1" dirty="0">
              <a:solidFill>
                <a:srgbClr val="FF0000"/>
              </a:solidFill>
            </a:endParaRPr>
          </a:p>
          <a:p>
            <a:pPr algn="ctr"/>
            <a:r>
              <a:rPr lang="en-MY" sz="1050" b="1" dirty="0">
                <a:solidFill>
                  <a:srgbClr val="FF0000"/>
                </a:solidFill>
              </a:rPr>
              <a:t>*DISCUSS PLAN IN           </a:t>
            </a:r>
          </a:p>
          <a:p>
            <a:pPr algn="ctr"/>
            <a:r>
              <a:rPr lang="en-MY" sz="1050" b="1" dirty="0">
                <a:solidFill>
                  <a:srgbClr val="FF0000"/>
                </a:solidFill>
              </a:rPr>
              <a:t>HYPOXIC ARREST*</a:t>
            </a:r>
          </a:p>
          <a:p>
            <a:pPr algn="ctr"/>
            <a:endParaRPr lang="en-MY" sz="1050" b="1" dirty="0">
              <a:solidFill>
                <a:srgbClr val="FF0000"/>
              </a:solidFill>
            </a:endParaRPr>
          </a:p>
          <a:p>
            <a:pPr algn="ctr"/>
            <a:endParaRPr lang="en-MY" sz="1050" b="1" dirty="0">
              <a:solidFill>
                <a:srgbClr val="FF0000"/>
              </a:solidFill>
            </a:endParaRPr>
          </a:p>
          <a:p>
            <a:pPr algn="ctr"/>
            <a:endParaRPr lang="en-MY" sz="105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160B117-7F78-4E85-B641-750B0DE6C823}"/>
              </a:ext>
            </a:extLst>
          </p:cNvPr>
          <p:cNvSpPr txBox="1"/>
          <p:nvPr/>
        </p:nvSpPr>
        <p:spPr>
          <a:xfrm>
            <a:off x="7141042" y="1459549"/>
            <a:ext cx="1903689" cy="4939814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MY" sz="1050" b="1" dirty="0"/>
          </a:p>
          <a:p>
            <a:r>
              <a:rPr lang="en-MY" sz="1050" b="1" dirty="0"/>
              <a:t>MONITORING APPLIED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ECG, SpO2, NIBP q2min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EtCO2 (waveform)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Suction on, under pillow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Ventilator started+ silenced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Bluey + gauze on chest</a:t>
            </a:r>
          </a:p>
          <a:p>
            <a:r>
              <a:rPr lang="en-MY" sz="1050" b="1" dirty="0"/>
              <a:t>                                             CHECK</a:t>
            </a:r>
          </a:p>
          <a:p>
            <a:endParaRPr lang="en-MY" sz="1050" b="1" dirty="0"/>
          </a:p>
          <a:p>
            <a:r>
              <a:rPr lang="en-MY" sz="1050" b="1" dirty="0"/>
              <a:t>POSITION OPTIMISED?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RAMP 30°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Extra towels/ pillows</a:t>
            </a:r>
          </a:p>
          <a:p>
            <a:r>
              <a:rPr lang="en-MY" sz="1050" dirty="0"/>
              <a:t>                                             </a:t>
            </a:r>
            <a:r>
              <a:rPr lang="en-MY" sz="1050" b="1" dirty="0"/>
              <a:t>CHECK</a:t>
            </a:r>
          </a:p>
          <a:p>
            <a:endParaRPr lang="en-MY" sz="1050" dirty="0"/>
          </a:p>
          <a:p>
            <a:r>
              <a:rPr lang="en-MY" sz="1050" b="1" dirty="0"/>
              <a:t>MAXIMAL PREOXYGENATION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O2 running, 15L/min NRB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2 hand BVM + PEEP valve</a:t>
            </a:r>
          </a:p>
          <a:p>
            <a:r>
              <a:rPr lang="en-MY" sz="1050" dirty="0"/>
              <a:t>     (good seal, min 5 min if able)</a:t>
            </a:r>
          </a:p>
          <a:p>
            <a:r>
              <a:rPr lang="en-MY" sz="1050" b="1" dirty="0"/>
              <a:t>                                             CHECK</a:t>
            </a:r>
          </a:p>
          <a:p>
            <a:endParaRPr lang="en-MY" sz="1050" dirty="0"/>
          </a:p>
          <a:p>
            <a:r>
              <a:rPr lang="en-MY" sz="1050" b="1" dirty="0"/>
              <a:t>HAEMODYNAMICS OPTIMISED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IV access x 2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Fluid on pump set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Consider early </a:t>
            </a:r>
            <a:r>
              <a:rPr lang="en-MY" sz="1050" dirty="0" err="1"/>
              <a:t>pressors</a:t>
            </a:r>
            <a:endParaRPr lang="en-MY" sz="1050" dirty="0"/>
          </a:p>
          <a:p>
            <a:r>
              <a:rPr lang="en-MY" sz="1050" b="1" dirty="0"/>
              <a:t>                                             CHECK</a:t>
            </a:r>
          </a:p>
          <a:p>
            <a:endParaRPr lang="en-MY" sz="1050" dirty="0"/>
          </a:p>
          <a:p>
            <a:pPr algn="ctr"/>
            <a:r>
              <a:rPr lang="en-MY" sz="1050" b="1" dirty="0"/>
              <a:t>ANY FINAL QUESTIONS OR CONCERNS?</a:t>
            </a:r>
          </a:p>
          <a:p>
            <a:pPr algn="ctr"/>
            <a:endParaRPr lang="en-MY" sz="1050" b="1" dirty="0"/>
          </a:p>
          <a:p>
            <a:pPr algn="ctr"/>
            <a:r>
              <a:rPr lang="en-MY" sz="1050" b="1" dirty="0">
                <a:solidFill>
                  <a:srgbClr val="FF0000"/>
                </a:solidFill>
              </a:rPr>
              <a:t>* PROCEED WITH INDUCTION*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BF9968-B90F-454B-BE95-B39B72D332BE}"/>
              </a:ext>
            </a:extLst>
          </p:cNvPr>
          <p:cNvSpPr txBox="1"/>
          <p:nvPr/>
        </p:nvSpPr>
        <p:spPr>
          <a:xfrm>
            <a:off x="9106504" y="1467326"/>
            <a:ext cx="1903689" cy="49398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MY" sz="1050" b="1" dirty="0"/>
          </a:p>
          <a:p>
            <a:r>
              <a:rPr lang="en-MY" sz="1050" b="1" dirty="0"/>
              <a:t>AIRWAY MANAGEMENT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Prompted by Team Leader with </a:t>
            </a:r>
            <a:r>
              <a:rPr lang="en-MY" sz="1050" b="1" dirty="0">
                <a:solidFill>
                  <a:srgbClr val="FF0000"/>
                </a:solidFill>
              </a:rPr>
              <a:t>COVID INTUBATION SEQUENCE CARD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MY" sz="1050" b="1" dirty="0"/>
          </a:p>
          <a:p>
            <a:endParaRPr lang="en-MY" sz="1050" b="1" dirty="0"/>
          </a:p>
          <a:p>
            <a:r>
              <a:rPr lang="en-MY" sz="1050" b="1" dirty="0"/>
              <a:t>INSERT NG-TUBE</a:t>
            </a:r>
          </a:p>
          <a:p>
            <a:endParaRPr lang="en-MY" sz="1050" b="1" dirty="0"/>
          </a:p>
          <a:p>
            <a:endParaRPr lang="en-MY" sz="1050" b="1" dirty="0"/>
          </a:p>
          <a:p>
            <a:r>
              <a:rPr lang="en-MY" sz="1050" b="1" dirty="0"/>
              <a:t>DIRTY EQUIPMEN T CAREFULLY DISPOSED OF</a:t>
            </a:r>
            <a:br>
              <a:rPr lang="en-MY" sz="1050" b="1" dirty="0"/>
            </a:br>
            <a:endParaRPr lang="en-MY" sz="1050" b="1" dirty="0"/>
          </a:p>
          <a:p>
            <a:r>
              <a:rPr lang="en-MY" sz="1050" b="1" dirty="0"/>
              <a:t/>
            </a:r>
            <a:br>
              <a:rPr lang="en-MY" sz="1050" b="1" dirty="0"/>
            </a:br>
            <a:r>
              <a:rPr lang="en-MY" sz="1050" b="1" dirty="0"/>
              <a:t>REUSABLE STOCK DOUBLE BAGGED FOR STERILISATION</a:t>
            </a:r>
            <a:br>
              <a:rPr lang="en-MY" sz="1050" b="1" dirty="0"/>
            </a:br>
            <a:endParaRPr lang="en-MY" sz="1050" b="1" dirty="0"/>
          </a:p>
          <a:p>
            <a:r>
              <a:rPr lang="en-MY" sz="1050" b="1" dirty="0"/>
              <a:t/>
            </a:r>
            <a:br>
              <a:rPr lang="en-MY" sz="1050" b="1" dirty="0"/>
            </a:br>
            <a:r>
              <a:rPr lang="en-MY" sz="1050" b="1" dirty="0"/>
              <a:t>REMOVE PPE SAFELY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Facing door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dirty="0"/>
              <a:t>Observed by buddy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MY" sz="1050" b="1" i="1" dirty="0">
                <a:solidFill>
                  <a:srgbClr val="FF0000"/>
                </a:solidFill>
              </a:rPr>
              <a:t>Refer to doffing checklist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MY" sz="1050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MY" sz="1050" dirty="0"/>
          </a:p>
          <a:p>
            <a:endParaRPr lang="en-MY" sz="1050" b="1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MY" sz="1050" b="1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MY" sz="1050" b="1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MY" sz="1050" b="1" dirty="0"/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MY" sz="1050" b="1" dirty="0"/>
          </a:p>
          <a:p>
            <a:endParaRPr lang="en-MY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451240-2CAA-4E45-A540-1B01BE8D3204}"/>
              </a:ext>
            </a:extLst>
          </p:cNvPr>
          <p:cNvSpPr txBox="1"/>
          <p:nvPr/>
        </p:nvSpPr>
        <p:spPr>
          <a:xfrm>
            <a:off x="1241367" y="1147408"/>
            <a:ext cx="7803364" cy="253916"/>
          </a:xfrm>
          <a:prstGeom prst="rect">
            <a:avLst/>
          </a:prstGeom>
          <a:solidFill>
            <a:srgbClr val="FF9999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1050" b="1" dirty="0" smtClean="0"/>
              <a:t>OUTSIDE + INSIDE </a:t>
            </a:r>
            <a:r>
              <a:rPr lang="en-MY" sz="1050" b="1" dirty="0"/>
              <a:t>ROOM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85B067-CCBB-4E6B-BE69-DC33311CFE65}"/>
              </a:ext>
            </a:extLst>
          </p:cNvPr>
          <p:cNvSpPr txBox="1"/>
          <p:nvPr/>
        </p:nvSpPr>
        <p:spPr>
          <a:xfrm>
            <a:off x="9098221" y="1145111"/>
            <a:ext cx="1909901" cy="255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1050" b="1" dirty="0"/>
              <a:t>AFTER + LEAVING</a:t>
            </a:r>
          </a:p>
        </p:txBody>
      </p:sp>
    </p:spTree>
    <p:extLst>
      <p:ext uri="{BB962C8B-B14F-4D97-AF65-F5344CB8AC3E}">
        <p14:creationId xmlns:p14="http://schemas.microsoft.com/office/powerpoint/2010/main" val="247037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55D9AD-C97A-457F-9BC8-A4D048C8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850FFD-785F-45DA-A8AA-2C6F32648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FF3FE1-A1EF-47A8-94EB-A4E8430FE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7"/>
          <a:stretch/>
        </p:blipFill>
        <p:spPr>
          <a:xfrm>
            <a:off x="838200" y="294568"/>
            <a:ext cx="10322778" cy="6268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53FB43-63C9-4255-A582-82DC985F13BB}"/>
              </a:ext>
            </a:extLst>
          </p:cNvPr>
          <p:cNvSpPr txBox="1"/>
          <p:nvPr/>
        </p:nvSpPr>
        <p:spPr>
          <a:xfrm>
            <a:off x="1302327" y="6492875"/>
            <a:ext cx="7293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/>
              <a:t>Courtesy of Liverpool Hospital ED, anaesthetics and ICU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C8FFF7-5D10-4A95-9DA8-D79C2F503A4E}"/>
              </a:ext>
            </a:extLst>
          </p:cNvPr>
          <p:cNvSpPr txBox="1"/>
          <p:nvPr/>
        </p:nvSpPr>
        <p:spPr>
          <a:xfrm>
            <a:off x="6543192" y="453737"/>
            <a:ext cx="46024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COVID-19 INTUBATION ACTION SEQUENCE CARD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9253" y="1871259"/>
            <a:ext cx="5666740" cy="4462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1) SEDATION GIVEN, PARALYSIS CONFIRMED</a:t>
            </a:r>
          </a:p>
          <a:p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2) TURN O2 FLOW- METER OFF AT WALL</a:t>
            </a:r>
          </a:p>
          <a:p>
            <a:r>
              <a:rPr lang="en-A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3) REMOVE FACE-MASK, PLACE ON BLUEY</a:t>
            </a:r>
          </a:p>
          <a:p>
            <a:r>
              <a:rPr lang="en-A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4) COMMENCE LARYNGOSCOPY -&gt; BOUGIE -&gt; ETT</a:t>
            </a:r>
          </a:p>
          <a:p>
            <a:r>
              <a:rPr lang="en-A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5) BOUGIE REMOVED BY ASSISTANT (2 HANDS)</a:t>
            </a:r>
          </a:p>
          <a:p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- REMOVE BOUGIE SLOWLY THROUGH GAUZE</a:t>
            </a:r>
          </a:p>
          <a:p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- BOUGIE STRAIGHT INTO BIN</a:t>
            </a:r>
          </a:p>
          <a:p>
            <a:r>
              <a:rPr lang="en-A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6) LARYNGOSCOPE ONTO BLUEY</a:t>
            </a:r>
          </a:p>
          <a:p>
            <a:r>
              <a:rPr lang="en-A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7) CUFF INFLATED</a:t>
            </a:r>
          </a:p>
          <a:p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8) ATTACH CIRCUIT WITH VIRAL FILTER + EtCO2 ATTACHED</a:t>
            </a:r>
          </a:p>
          <a:p>
            <a:r>
              <a:rPr lang="en-A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 9) VENTILATION COMMENCED</a:t>
            </a:r>
          </a:p>
          <a:p>
            <a:r>
              <a:rPr lang="en-A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10) ETT CONFIRMATORY CHECKS COMPLETED</a:t>
            </a:r>
          </a:p>
          <a:p>
            <a:r>
              <a:rPr lang="en-A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11) ETT SECURED</a:t>
            </a:r>
          </a:p>
          <a:p>
            <a:r>
              <a:rPr lang="en-A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12) NGT SITED</a:t>
            </a:r>
          </a:p>
          <a:p>
            <a:r>
              <a:rPr lang="en-A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13) DIRTY GLOVES REMOVED, CLEAN GLOVES DONNED</a:t>
            </a:r>
          </a:p>
          <a:p>
            <a:r>
              <a:rPr lang="en-A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14) COMMENCED POST-INTUBATION SEDATION</a:t>
            </a:r>
          </a:p>
          <a:p>
            <a:r>
              <a:rPr lang="en-A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15) BLUEY AND “DIRTY DEVICES” INTO BUCKET</a:t>
            </a:r>
            <a:endParaRPr lang="en-AU" sz="1600" dirty="0"/>
          </a:p>
          <a:p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76103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912123" y="5522107"/>
            <a:ext cx="2339269" cy="87869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355BB8-1160-4478-BE10-82D2B546253C}"/>
              </a:ext>
            </a:extLst>
          </p:cNvPr>
          <p:cNvSpPr/>
          <p:nvPr/>
        </p:nvSpPr>
        <p:spPr>
          <a:xfrm>
            <a:off x="685169" y="219793"/>
            <a:ext cx="5566224" cy="5306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9F2706-3C87-4A9F-8633-9A6D8E3BEA20}"/>
              </a:ext>
            </a:extLst>
          </p:cNvPr>
          <p:cNvSpPr txBox="1"/>
          <p:nvPr/>
        </p:nvSpPr>
        <p:spPr>
          <a:xfrm>
            <a:off x="3185397" y="955297"/>
            <a:ext cx="822960" cy="46166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MY" sz="2400" b="1" dirty="0"/>
              <a:t>A Dr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F03B8F-4D91-4927-8C77-2CC5064A4748}"/>
              </a:ext>
            </a:extLst>
          </p:cNvPr>
          <p:cNvSpPr txBox="1"/>
          <p:nvPr/>
        </p:nvSpPr>
        <p:spPr>
          <a:xfrm>
            <a:off x="4608592" y="1949685"/>
            <a:ext cx="1131277" cy="46166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MY" sz="2400" b="1" dirty="0"/>
              <a:t>Med TL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2726CC-830C-4B77-9BEB-45ADBAE6A5D9}"/>
              </a:ext>
            </a:extLst>
          </p:cNvPr>
          <p:cNvSpPr txBox="1"/>
          <p:nvPr/>
        </p:nvSpPr>
        <p:spPr>
          <a:xfrm>
            <a:off x="1770236" y="1716756"/>
            <a:ext cx="878685" cy="47591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MY" sz="2400" b="1" dirty="0"/>
              <a:t>A RN</a:t>
            </a:r>
          </a:p>
        </p:txBody>
      </p:sp>
      <p:pic>
        <p:nvPicPr>
          <p:cNvPr id="1026" name="Picture 2" descr="Image result for symbol of man">
            <a:extLst>
              <a:ext uri="{FF2B5EF4-FFF2-40B4-BE49-F238E27FC236}">
                <a16:creationId xmlns:a16="http://schemas.microsoft.com/office/drawing/2014/main" xmlns="" id="{6960540C-511B-413E-9710-BE44990B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04" y="1520975"/>
            <a:ext cx="2769384" cy="3735566"/>
          </a:xfrm>
          <a:prstGeom prst="rect">
            <a:avLst/>
          </a:prstGeom>
          <a:noFill/>
          <a:scene3d>
            <a:camera prst="orthographicFront">
              <a:rot lat="0" lon="20999997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98CE05-BC77-4587-B2C0-4A88A1C9C2E3}"/>
              </a:ext>
            </a:extLst>
          </p:cNvPr>
          <p:cNvSpPr txBox="1"/>
          <p:nvPr/>
        </p:nvSpPr>
        <p:spPr>
          <a:xfrm>
            <a:off x="1505344" y="961841"/>
            <a:ext cx="8229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Airway trolley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0B7AFC28-1A2F-46A4-8658-46F10A23CD6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46126" y="2958040"/>
            <a:ext cx="1131277" cy="3416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MY" sz="1800" dirty="0" err="1"/>
              <a:t>Dripstand</a:t>
            </a:r>
            <a:endParaRPr lang="en-MY" sz="1800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xmlns="" id="{719266DC-D04C-46F4-9314-C0BD21BD4C00}"/>
              </a:ext>
            </a:extLst>
          </p:cNvPr>
          <p:cNvSpPr txBox="1">
            <a:spLocks/>
          </p:cNvSpPr>
          <p:nvPr/>
        </p:nvSpPr>
        <p:spPr>
          <a:xfrm>
            <a:off x="4377314" y="4264656"/>
            <a:ext cx="1131277" cy="3416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MY" sz="1800" dirty="0"/>
              <a:t>Ventilator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xmlns="" id="{C7AFC447-E085-4548-96C5-3392E0114291}"/>
              </a:ext>
            </a:extLst>
          </p:cNvPr>
          <p:cNvSpPr txBox="1">
            <a:spLocks/>
          </p:cNvSpPr>
          <p:nvPr/>
        </p:nvSpPr>
        <p:spPr>
          <a:xfrm>
            <a:off x="2007911" y="2322837"/>
            <a:ext cx="833482" cy="3416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MY" sz="1800" dirty="0"/>
              <a:t>C-mac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xmlns="" id="{9A402464-8FDB-4D54-90D3-623255A4ADA4}"/>
              </a:ext>
            </a:extLst>
          </p:cNvPr>
          <p:cNvSpPr txBox="1">
            <a:spLocks/>
          </p:cNvSpPr>
          <p:nvPr/>
        </p:nvSpPr>
        <p:spPr>
          <a:xfrm>
            <a:off x="2475116" y="1151366"/>
            <a:ext cx="529832" cy="3416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MY" sz="1800" dirty="0"/>
              <a:t>Bin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xmlns="" id="{454DF837-9E2A-4FEE-9CDF-68A7348EA643}"/>
              </a:ext>
            </a:extLst>
          </p:cNvPr>
          <p:cNvSpPr txBox="1">
            <a:spLocks/>
          </p:cNvSpPr>
          <p:nvPr/>
        </p:nvSpPr>
        <p:spPr>
          <a:xfrm>
            <a:off x="4377314" y="407228"/>
            <a:ext cx="1051668" cy="3416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MY" sz="1800" dirty="0"/>
              <a:t>Monitor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xmlns="" id="{6AE9F0DD-F98D-4065-80BF-A1C4800168AC}"/>
              </a:ext>
            </a:extLst>
          </p:cNvPr>
          <p:cNvSpPr txBox="1">
            <a:spLocks/>
          </p:cNvSpPr>
          <p:nvPr/>
        </p:nvSpPr>
        <p:spPr>
          <a:xfrm>
            <a:off x="987376" y="430985"/>
            <a:ext cx="918077" cy="3416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MY" sz="1800" dirty="0"/>
              <a:t>Wall O2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04BDF8-69A6-4025-9F08-1A18B8E57453}"/>
              </a:ext>
            </a:extLst>
          </p:cNvPr>
          <p:cNvSpPr txBox="1"/>
          <p:nvPr/>
        </p:nvSpPr>
        <p:spPr>
          <a:xfrm>
            <a:off x="6528005" y="312059"/>
            <a:ext cx="542509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u="sng" dirty="0"/>
              <a:t>PRE-DEPARTURE TO ICU:</a:t>
            </a:r>
            <a:endParaRPr lang="en-MY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/>
              <a:t>ICU ready?</a:t>
            </a:r>
            <a:endParaRPr lang="en-MY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/>
              <a:t>Monitor at end of bed</a:t>
            </a:r>
            <a:endParaRPr lang="en-MY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/>
              <a:t>IV lines attached to bed frame drip stand</a:t>
            </a:r>
            <a:endParaRPr lang="en-MY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/>
              <a:t>ABCDE checklist completed:</a:t>
            </a:r>
            <a:endParaRPr lang="en-MY" sz="2000" dirty="0"/>
          </a:p>
          <a:p>
            <a:pPr lvl="1"/>
            <a:r>
              <a:rPr lang="en-AU" sz="2000" dirty="0"/>
              <a:t>A: ETT secure</a:t>
            </a:r>
            <a:endParaRPr lang="en-MY" sz="2000" dirty="0"/>
          </a:p>
          <a:p>
            <a:pPr lvl="1"/>
            <a:r>
              <a:rPr lang="en-AU" sz="2000" dirty="0"/>
              <a:t>B: EtCO2 trace, SpO2 optimised</a:t>
            </a:r>
            <a:endParaRPr lang="en-MY" sz="2000" dirty="0"/>
          </a:p>
          <a:p>
            <a:pPr lvl="1"/>
            <a:r>
              <a:rPr lang="en-AU" sz="2000" dirty="0"/>
              <a:t>C: </a:t>
            </a:r>
            <a:r>
              <a:rPr lang="en-AU" sz="2000" dirty="0" err="1"/>
              <a:t>haemodynamics</a:t>
            </a:r>
            <a:r>
              <a:rPr lang="en-AU" sz="2000" dirty="0"/>
              <a:t> optimised</a:t>
            </a:r>
            <a:endParaRPr lang="en-MY" sz="2000" dirty="0"/>
          </a:p>
          <a:p>
            <a:pPr lvl="1"/>
            <a:r>
              <a:rPr lang="en-AU" sz="2000" dirty="0"/>
              <a:t>D: sedation + muscle relaxant adequate?</a:t>
            </a:r>
            <a:endParaRPr lang="en-MY" sz="2000" dirty="0"/>
          </a:p>
          <a:p>
            <a:pPr lvl="1"/>
            <a:r>
              <a:rPr lang="en-AU" sz="2000" dirty="0"/>
              <a:t>E: check power for monitor + ventilator</a:t>
            </a:r>
            <a:endParaRPr lang="en-MY" sz="2000" dirty="0"/>
          </a:p>
          <a:p>
            <a:r>
              <a:rPr lang="en-AU" sz="2000" dirty="0"/>
              <a:t> </a:t>
            </a:r>
            <a:endParaRPr lang="en-MY" sz="2000" dirty="0"/>
          </a:p>
          <a:p>
            <a:r>
              <a:rPr lang="en-AU" sz="2000" b="1" u="sng" dirty="0"/>
              <a:t>DEPARTURE TO ICU:</a:t>
            </a:r>
            <a:endParaRPr lang="en-MY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/>
              <a:t>Clean runner clears corridors</a:t>
            </a:r>
            <a:endParaRPr lang="en-MY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/>
              <a:t>Medical team leader doffs and dons clean PPE </a:t>
            </a:r>
            <a:r>
              <a:rPr lang="en-AU" sz="2000"/>
              <a:t>outside room facing closed door</a:t>
            </a:r>
            <a:endParaRPr lang="en-MY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/>
              <a:t>Sheet and drape </a:t>
            </a:r>
            <a:r>
              <a:rPr lang="en-AU" sz="2000" dirty="0" err="1"/>
              <a:t>pt</a:t>
            </a:r>
            <a:endParaRPr lang="en-MY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 err="1"/>
              <a:t>Intubator</a:t>
            </a:r>
            <a:r>
              <a:rPr lang="en-AU" sz="2000" dirty="0"/>
              <a:t> and airway nurse pass </a:t>
            </a:r>
            <a:r>
              <a:rPr lang="en-AU" sz="2000" dirty="0" err="1"/>
              <a:t>pt</a:t>
            </a:r>
            <a:r>
              <a:rPr lang="en-AU" sz="2000" dirty="0"/>
              <a:t> over to medical team leader and hander nurse</a:t>
            </a:r>
            <a:endParaRPr lang="en-MY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/>
              <a:t>Transport to ICU</a:t>
            </a:r>
            <a:endParaRPr lang="en-MY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B4AD80-56F0-4AAD-9CA2-6546B9AACC39}"/>
              </a:ext>
            </a:extLst>
          </p:cNvPr>
          <p:cNvSpPr/>
          <p:nvPr/>
        </p:nvSpPr>
        <p:spPr>
          <a:xfrm>
            <a:off x="4208226" y="5355853"/>
            <a:ext cx="1778923" cy="1662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14ED9C-81E0-44BC-A794-CB0DAD009C97}"/>
              </a:ext>
            </a:extLst>
          </p:cNvPr>
          <p:cNvSpPr txBox="1"/>
          <p:nvPr/>
        </p:nvSpPr>
        <p:spPr>
          <a:xfrm>
            <a:off x="4302092" y="5620869"/>
            <a:ext cx="1591189" cy="46166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MY" sz="2400" b="1" dirty="0"/>
              <a:t>Hander 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84FEB4F-105B-4987-9B9F-24CC93EDC0AC}"/>
              </a:ext>
            </a:extLst>
          </p:cNvPr>
          <p:cNvSpPr txBox="1"/>
          <p:nvPr/>
        </p:nvSpPr>
        <p:spPr>
          <a:xfrm>
            <a:off x="720873" y="5630588"/>
            <a:ext cx="1636364" cy="46166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MY" sz="2400" b="1" dirty="0"/>
              <a:t>Runner RN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xmlns="" id="{6AE9F0DD-F98D-4065-80BF-A1C4800168AC}"/>
              </a:ext>
            </a:extLst>
          </p:cNvPr>
          <p:cNvSpPr txBox="1">
            <a:spLocks/>
          </p:cNvSpPr>
          <p:nvPr/>
        </p:nvSpPr>
        <p:spPr>
          <a:xfrm>
            <a:off x="1850806" y="4264656"/>
            <a:ext cx="1248619" cy="3416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MY" sz="1800" dirty="0"/>
              <a:t>O2 </a:t>
            </a:r>
            <a:r>
              <a:rPr lang="en-MY" sz="1800" dirty="0"/>
              <a:t>c</a:t>
            </a:r>
            <a:r>
              <a:rPr lang="en-MY" sz="1800" dirty="0" smtClean="0"/>
              <a:t>ylinder</a:t>
            </a:r>
            <a:endParaRPr lang="en-MY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4724749" y="5123047"/>
            <a:ext cx="1028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D O </a:t>
            </a:r>
            <a:r>
              <a:rPr lang="en-AU" sz="1200" b="1" dirty="0" err="1"/>
              <a:t>O</a:t>
            </a:r>
            <a:r>
              <a:rPr lang="en-AU" sz="1200" b="1" dirty="0"/>
              <a:t> 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4652" y="5568444"/>
            <a:ext cx="85785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Airway trolley</a:t>
            </a:r>
          </a:p>
        </p:txBody>
      </p:sp>
    </p:spTree>
    <p:extLst>
      <p:ext uri="{BB962C8B-B14F-4D97-AF65-F5344CB8AC3E}">
        <p14:creationId xmlns:p14="http://schemas.microsoft.com/office/powerpoint/2010/main" val="413586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EE0F67303F94599E129380FBA9765" ma:contentTypeVersion="4" ma:contentTypeDescription="Create a new document." ma:contentTypeScope="" ma:versionID="9b98aa5db4c2cab551e7d7bfd901ce2a">
  <xsd:schema xmlns:xsd="http://www.w3.org/2001/XMLSchema" xmlns:xs="http://www.w3.org/2001/XMLSchema" xmlns:p="http://schemas.microsoft.com/office/2006/metadata/properties" xmlns:ns2="0cb647d8-e843-4efd-87de-7e2372950754" xmlns:ns3="97e0c1a3-a751-4fde-853d-7956bdb32b6a" xmlns:ns4="http://schemas.microsoft.com/sharepoint/v4" targetNamespace="http://schemas.microsoft.com/office/2006/metadata/properties" ma:root="true" ma:fieldsID="02a33794f9e7ee904ac9584d84ee9e1d" ns2:_="" ns3:_="" ns4:_="">
    <xsd:import namespace="0cb647d8-e843-4efd-87de-7e2372950754"/>
    <xsd:import namespace="97e0c1a3-a751-4fde-853d-7956bdb32b6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ource" minOccurs="0"/>
                <xsd:element ref="ns3:Date_x0020_Written" minOccurs="0"/>
                <xsd:element ref="ns3:Review_x0020_Date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647d8-e843-4efd-87de-7e23729507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0c1a3-a751-4fde-853d-7956bdb32b6a" elementFormDefault="qualified">
    <xsd:import namespace="http://schemas.microsoft.com/office/2006/documentManagement/types"/>
    <xsd:import namespace="http://schemas.microsoft.com/office/infopath/2007/PartnerControls"/>
    <xsd:element name="Source" ma:index="11" nillable="true" ma:displayName="Source" ma:internalName="Source">
      <xsd:simpleType>
        <xsd:restriction base="dms:Text">
          <xsd:maxLength value="255"/>
        </xsd:restriction>
      </xsd:simpleType>
    </xsd:element>
    <xsd:element name="Date_x0020_Written" ma:index="12" nillable="true" ma:displayName="Date Written" ma:internalName="Date_x0020_Written">
      <xsd:simpleType>
        <xsd:restriction base="dms:Text">
          <xsd:maxLength value="255"/>
        </xsd:restriction>
      </xsd:simpleType>
    </xsd:element>
    <xsd:element name="Review_x0020_Date" ma:index="13" nillable="true" ma:displayName="Review Date" ma:internalName="Review_x0020_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Date xmlns="97e0c1a3-a751-4fde-853d-7956bdb32b6a" xsi:nil="true"/>
    <IconOverlay xmlns="http://schemas.microsoft.com/sharepoint/v4" xsi:nil="true"/>
    <Source xmlns="97e0c1a3-a751-4fde-853d-7956bdb32b6a" xsi:nil="true"/>
    <Date_x0020_Written xmlns="97e0c1a3-a751-4fde-853d-7956bdb32b6a">26 March 2020</Date_x0020_Written>
    <_dlc_DocId xmlns="0cb647d8-e843-4efd-87de-7e2372950754">MKJ2DHHFPSVY-83-639</_dlc_DocId>
    <_dlc_DocIdUrl xmlns="0cb647d8-e843-4efd-87de-7e2372950754">
      <Url>http://sesinet/sites/POW_ED/_layouts/15/DocIdRedir.aspx?ID=MKJ2DHHFPSVY-83-639</Url>
      <Description>MKJ2DHHFPSVY-83-639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DA52A2-AD66-4BFA-8DF2-1814B655306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8A9102A-0F46-4F39-8AFA-C48776417E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b647d8-e843-4efd-87de-7e2372950754"/>
    <ds:schemaRef ds:uri="97e0c1a3-a751-4fde-853d-7956bdb32b6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50E1CA-B65D-42FD-9098-A07BBF479537}">
  <ds:schemaRefs>
    <ds:schemaRef ds:uri="http://schemas.microsoft.com/sharepoint/v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cb647d8-e843-4efd-87de-7e2372950754"/>
    <ds:schemaRef ds:uri="97e0c1a3-a751-4fde-853d-7956bdb32b6a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B6C03750-F2F2-4688-9780-28A74FEFC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642</Words>
  <Application>Microsoft Office PowerPoint</Application>
  <PresentationFormat>Widescreen</PresentationFormat>
  <Paragraphs>189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 Hua Kua</dc:creator>
  <cp:lastModifiedBy>Joanna Short</cp:lastModifiedBy>
  <cp:revision>37</cp:revision>
  <cp:lastPrinted>2020-03-24T04:21:42Z</cp:lastPrinted>
  <dcterms:created xsi:type="dcterms:W3CDTF">2020-03-19T11:06:23Z</dcterms:created>
  <dcterms:modified xsi:type="dcterms:W3CDTF">2020-04-07T00:09:40Z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0x0101007C6EE0F67303F94599E129380FBA9765</vt:lpwstr>
  </property>
  <property fmtid="{D5CDD505-2E9C-101B-9397-08002B2CF9AE}" pid="3" name="_dlc_DocIdItemGuid">
    <vt:lpwstr>c9038807-2add-47a0-b6b5-9c5486998d71</vt:lpwstr>
  </property>
</Properties>
</file>