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notesMasterIdLst>
    <p:notesMasterId r:id="rId55"/>
  </p:notesMasterIdLst>
  <p:sldIdLst>
    <p:sldId id="256" r:id="rId2"/>
    <p:sldId id="303" r:id="rId3"/>
    <p:sldId id="259" r:id="rId4"/>
    <p:sldId id="257" r:id="rId5"/>
    <p:sldId id="258" r:id="rId6"/>
    <p:sldId id="262" r:id="rId7"/>
    <p:sldId id="260" r:id="rId8"/>
    <p:sldId id="261" r:id="rId9"/>
    <p:sldId id="298" r:id="rId10"/>
    <p:sldId id="311" r:id="rId11"/>
    <p:sldId id="263" r:id="rId12"/>
    <p:sldId id="299" r:id="rId13"/>
    <p:sldId id="266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302" r:id="rId23"/>
    <p:sldId id="281" r:id="rId24"/>
    <p:sldId id="276" r:id="rId25"/>
    <p:sldId id="296" r:id="rId26"/>
    <p:sldId id="282" r:id="rId27"/>
    <p:sldId id="278" r:id="rId28"/>
    <p:sldId id="312" r:id="rId29"/>
    <p:sldId id="279" r:id="rId30"/>
    <p:sldId id="284" r:id="rId31"/>
    <p:sldId id="280" r:id="rId32"/>
    <p:sldId id="283" r:id="rId33"/>
    <p:sldId id="285" r:id="rId34"/>
    <p:sldId id="286" r:id="rId35"/>
    <p:sldId id="313" r:id="rId36"/>
    <p:sldId id="287" r:id="rId37"/>
    <p:sldId id="288" r:id="rId38"/>
    <p:sldId id="310" r:id="rId39"/>
    <p:sldId id="301" r:id="rId40"/>
    <p:sldId id="300" r:id="rId41"/>
    <p:sldId id="305" r:id="rId42"/>
    <p:sldId id="306" r:id="rId43"/>
    <p:sldId id="309" r:id="rId44"/>
    <p:sldId id="308" r:id="rId45"/>
    <p:sldId id="307" r:id="rId46"/>
    <p:sldId id="289" r:id="rId47"/>
    <p:sldId id="290" r:id="rId48"/>
    <p:sldId id="297" r:id="rId49"/>
    <p:sldId id="291" r:id="rId50"/>
    <p:sldId id="293" r:id="rId51"/>
    <p:sldId id="292" r:id="rId52"/>
    <p:sldId id="304" r:id="rId53"/>
    <p:sldId id="295" r:id="rId5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505"/>
    <p:restoredTop sz="94292"/>
  </p:normalViewPr>
  <p:slideViewPr>
    <p:cSldViewPr snapToGrid="0" snapToObjects="1">
      <p:cViewPr varScale="1">
        <p:scale>
          <a:sx n="75" d="100"/>
          <a:sy n="75" d="100"/>
        </p:scale>
        <p:origin x="176" y="8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9935F8-41E2-6B47-85B3-CFEB84144600}" type="datetimeFigureOut">
              <a:rPr lang="en-US" smtClean="0"/>
              <a:t>4/15/20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5F6D65-E435-7E47-9BC8-67FF45DC7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950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dedge.com/dermatology/article/220183/coronavirus-updates/skin-manifestations-are-emerging-coronavirus-pandemic" TargetMode="External"/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 </a:t>
            </a:r>
            <a:r>
              <a:rPr lang="en-US" dirty="0" err="1"/>
              <a:t>photophraph</a:t>
            </a:r>
            <a:r>
              <a:rPr lang="en-US" dirty="0"/>
              <a:t> a patient’s lower legs, FST II-III. There are multiple erythematous to violaceous lesions on the lowers legs. </a:t>
            </a:r>
          </a:p>
          <a:p>
            <a:r>
              <a:rPr lang="en-US" dirty="0"/>
              <a:t>Palpable purpura</a:t>
            </a:r>
          </a:p>
          <a:p>
            <a:r>
              <a:rPr lang="en-US" dirty="0" err="1"/>
              <a:t>Ddx</a:t>
            </a:r>
            <a:r>
              <a:rPr lang="en-US" dirty="0"/>
              <a:t>:</a:t>
            </a:r>
          </a:p>
          <a:p>
            <a:r>
              <a:rPr lang="en-US" dirty="0" err="1"/>
              <a:t>Vsculitis</a:t>
            </a:r>
            <a:r>
              <a:rPr lang="en-US" dirty="0"/>
              <a:t> -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5F6D65-E435-7E47-9BC8-67FF45DC77C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6027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Macular confluent eruption with islands of sparing</a:t>
            </a:r>
          </a:p>
          <a:p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20.5% developed skin manifestations.</a:t>
            </a:r>
          </a:p>
          <a:p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similar to cutaneous involvement occurring during common viral infections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5F6D65-E435-7E47-9BC8-67FF45DC77C7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5402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livedo reticularis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5F6D65-E435-7E47-9BC8-67FF45DC77C7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2404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5F6D65-E435-7E47-9BC8-67FF45DC77C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8956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Ddx</a:t>
            </a:r>
            <a:r>
              <a:rPr lang="en-US" dirty="0"/>
              <a:t>:</a:t>
            </a:r>
          </a:p>
          <a:p>
            <a:r>
              <a:rPr lang="en-US" dirty="0"/>
              <a:t>Bullous pemphigoid</a:t>
            </a:r>
          </a:p>
          <a:p>
            <a:r>
              <a:rPr lang="en-US" dirty="0"/>
              <a:t>Epidermolysis bullosa </a:t>
            </a:r>
            <a:r>
              <a:rPr lang="en-US" dirty="0" err="1"/>
              <a:t>acquisita</a:t>
            </a:r>
            <a:endParaRPr lang="en-US" dirty="0"/>
          </a:p>
          <a:p>
            <a:r>
              <a:rPr lang="en-US" dirty="0" err="1"/>
              <a:t>Phemiphus</a:t>
            </a:r>
            <a:endParaRPr lang="en-US" dirty="0"/>
          </a:p>
          <a:p>
            <a:r>
              <a:rPr lang="en-US" dirty="0"/>
              <a:t>Linear IgA bullous dermatosis</a:t>
            </a:r>
          </a:p>
          <a:p>
            <a:r>
              <a:rPr lang="en-US" dirty="0"/>
              <a:t>Dermatitis </a:t>
            </a:r>
            <a:r>
              <a:rPr lang="en-US" dirty="0" err="1"/>
              <a:t>herptiformis</a:t>
            </a:r>
            <a:endParaRPr lang="en-US" dirty="0"/>
          </a:p>
          <a:p>
            <a:r>
              <a:rPr lang="en-US" dirty="0"/>
              <a:t>Bullous lupus erythematosus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5F6D65-E435-7E47-9BC8-67FF45DC77C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9376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Violaceous patch on the abdomen with a surrounding erythematous rim. There is also a flaccid bullae within the lesion.</a:t>
            </a:r>
          </a:p>
          <a:p>
            <a:r>
              <a:rPr lang="en-US" dirty="0" err="1"/>
              <a:t>Ddx</a:t>
            </a:r>
            <a:r>
              <a:rPr lang="en-US" dirty="0"/>
              <a:t>: FDE, EM, Erythema </a:t>
            </a:r>
            <a:r>
              <a:rPr lang="en-US" dirty="0" err="1"/>
              <a:t>migrans</a:t>
            </a:r>
            <a:r>
              <a:rPr lang="en-US" dirty="0"/>
              <a:t>, Sweet’s, Contact dermatitis,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5F6D65-E435-7E47-9BC8-67FF45DC77C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2501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5F6D65-E435-7E47-9BC8-67FF45DC77C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3482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b="1" i="1" dirty="0"/>
              <a:t>90% drug induced/HS </a:t>
            </a:r>
            <a:r>
              <a:rPr lang="en-AU" b="1" i="1" dirty="0" err="1"/>
              <a:t>rn</a:t>
            </a:r>
            <a:r>
              <a:rPr lang="en-AU" b="1" i="1" dirty="0"/>
              <a:t> mercury/enteroviral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5F6D65-E435-7E47-9BC8-67FF45DC77C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5522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5F6D65-E435-7E47-9BC8-67FF45DC77C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1124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Morbiniform</a:t>
            </a:r>
            <a:r>
              <a:rPr lang="en-US" dirty="0"/>
              <a:t> eruption affecting the torso and limbs and become confluent over the lower abdomen.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5F6D65-E435-7E47-9BC8-67FF45DC77C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084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b="1" dirty="0"/>
              <a:t>Classification: </a:t>
            </a:r>
            <a:r>
              <a:rPr lang="en-AU" dirty="0"/>
              <a:t>SJS: &lt;10% | Overlap 10-30% | TEN &gt;30%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5F6D65-E435-7E47-9BC8-67FF45DC77C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854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4/15/20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4/15/20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4/15/20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4/15/20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4/15/20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4/15/20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4/15/20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4/15/20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4/15/20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4/15/20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4/15/20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4/15/20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FE82E-D33F-5049-99B2-24DD94AD7C0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Dermatology essentials for THE Emergency Department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51A3A9-56E0-C24E-A6D0-A02D406A51B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Dr Emily Forward</a:t>
            </a:r>
          </a:p>
          <a:p>
            <a:r>
              <a:rPr lang="en-US" dirty="0"/>
              <a:t>Dermatology Registrar</a:t>
            </a:r>
          </a:p>
          <a:p>
            <a:r>
              <a:rPr lang="en-US"/>
              <a:t>2020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9A09F5-C706-9849-A657-9A196D5C0B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6459" y="5372306"/>
            <a:ext cx="2651606" cy="1235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0435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39C6D-EE9D-2C46-9800-E600C61EC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vasculitis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1782D9-E9EB-B148-9020-8E5617AAA6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Investigations:</a:t>
            </a:r>
          </a:p>
          <a:p>
            <a:pPr lvl="1"/>
            <a:r>
              <a:rPr lang="en-AU" dirty="0"/>
              <a:t>Urine casts</a:t>
            </a:r>
          </a:p>
          <a:p>
            <a:pPr lvl="1"/>
            <a:r>
              <a:rPr lang="en-AU" dirty="0"/>
              <a:t>Bloods: FBC, EUC, LFT </a:t>
            </a:r>
          </a:p>
          <a:p>
            <a:pPr lvl="1"/>
            <a:r>
              <a:rPr lang="en-AU" dirty="0"/>
              <a:t>HBV/HCV/HIV </a:t>
            </a:r>
          </a:p>
          <a:p>
            <a:pPr lvl="1"/>
            <a:r>
              <a:rPr lang="en-AU" dirty="0"/>
              <a:t>ANA, ENA, DsDNA, ANCA, C3, C4 </a:t>
            </a:r>
          </a:p>
          <a:p>
            <a:pPr lvl="1"/>
            <a:r>
              <a:rPr lang="en-AU" dirty="0"/>
              <a:t>Cryoglobulins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4184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00C2E-58BC-1E4A-841B-4C5E7F7A6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B7CF77-EDD8-3A4B-8E94-423B73B21B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dirty="0"/>
              <a:t>Depends on aetiology </a:t>
            </a:r>
          </a:p>
          <a:p>
            <a:r>
              <a:rPr lang="en-AU" dirty="0"/>
              <a:t>Remove trigger or treat the underlying cause </a:t>
            </a:r>
          </a:p>
          <a:p>
            <a:r>
              <a:rPr lang="en-AU" dirty="0"/>
              <a:t>Treat skin and manage systemic involvement</a:t>
            </a:r>
          </a:p>
          <a:p>
            <a:r>
              <a:rPr lang="en-AU" dirty="0"/>
              <a:t>Rest, elevation </a:t>
            </a:r>
          </a:p>
          <a:p>
            <a:r>
              <a:rPr lang="en-AU" dirty="0"/>
              <a:t>Dress ulcers </a:t>
            </a:r>
          </a:p>
          <a:p>
            <a:r>
              <a:rPr lang="en-AU" dirty="0"/>
              <a:t>Consider topical agents or oral corticosteroids</a:t>
            </a:r>
          </a:p>
          <a:p>
            <a:r>
              <a:rPr lang="en-AU" dirty="0"/>
              <a:t>Others can be considered: dapsone, colchicine, HCQ, MTX/AZA, CYC</a:t>
            </a:r>
          </a:p>
        </p:txBody>
      </p:sp>
    </p:spTree>
    <p:extLst>
      <p:ext uri="{BB962C8B-B14F-4D97-AF65-F5344CB8AC3E}">
        <p14:creationId xmlns:p14="http://schemas.microsoft.com/office/powerpoint/2010/main" val="11039200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8E73D-0965-2743-BD62-8B8881624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92889"/>
            <a:ext cx="7729728" cy="1188720"/>
          </a:xfrm>
        </p:spPr>
        <p:txBody>
          <a:bodyPr>
            <a:normAutofit fontScale="90000"/>
          </a:bodyPr>
          <a:lstStyle/>
          <a:p>
            <a:r>
              <a:rPr lang="en-US" dirty="0"/>
              <a:t>Case 2 - </a:t>
            </a:r>
            <a:r>
              <a:rPr lang="en-AU" dirty="0"/>
              <a:t>75F with 2 courses of flucloxacillin; extending new blisters, pruritis +++</a:t>
            </a:r>
            <a:endParaRPr lang="en-US" dirty="0"/>
          </a:p>
        </p:txBody>
      </p:sp>
      <p:pic>
        <p:nvPicPr>
          <p:cNvPr id="4" name="Picture 4" descr="bulpem6">
            <a:extLst>
              <a:ext uri="{FF2B5EF4-FFF2-40B4-BE49-F238E27FC236}">
                <a16:creationId xmlns:a16="http://schemas.microsoft.com/office/drawing/2014/main" id="{679957AB-9845-F34B-A6FE-C49B300F304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28392" y="1481609"/>
            <a:ext cx="5367059" cy="5367059"/>
          </a:xfrm>
          <a:noFill/>
        </p:spPr>
      </p:pic>
    </p:spTree>
    <p:extLst>
      <p:ext uri="{BB962C8B-B14F-4D97-AF65-F5344CB8AC3E}">
        <p14:creationId xmlns:p14="http://schemas.microsoft.com/office/powerpoint/2010/main" val="8069318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872F4-D41D-8749-A95E-632C5677A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Bullous pemphigoid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8D9302-32E5-7F40-8E5B-BBFDD9C76F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638044"/>
            <a:ext cx="6241060" cy="3101983"/>
          </a:xfrm>
        </p:spPr>
        <p:txBody>
          <a:bodyPr/>
          <a:lstStyle/>
          <a:p>
            <a:pPr fontAlgn="base"/>
            <a:r>
              <a:rPr lang="en-AU" i="1" dirty="0"/>
              <a:t>Non-bullous phase-</a:t>
            </a:r>
            <a:r>
              <a:rPr lang="en-AU" dirty="0"/>
              <a:t> nonspecific mild-severe intractable pruritis, excoriated, </a:t>
            </a:r>
            <a:r>
              <a:rPr lang="en-AU" dirty="0" err="1"/>
              <a:t>exanthematous</a:t>
            </a:r>
            <a:r>
              <a:rPr lang="en-AU" dirty="0"/>
              <a:t>, urticarial like</a:t>
            </a:r>
            <a:endParaRPr lang="en-AU" i="1" dirty="0"/>
          </a:p>
          <a:p>
            <a:pPr fontAlgn="base"/>
            <a:r>
              <a:rPr lang="en-AU" i="1" dirty="0"/>
              <a:t>Bullous </a:t>
            </a:r>
            <a:r>
              <a:rPr lang="en-AU" dirty="0"/>
              <a:t>phase- normal or erythematous skin, urticarial plaques, tense blisters 1-4cm</a:t>
            </a:r>
            <a:endParaRPr lang="en-AU" i="1" dirty="0"/>
          </a:p>
          <a:p>
            <a:pPr fontAlgn="base"/>
            <a:r>
              <a:rPr lang="en-AU" dirty="0"/>
              <a:t>Weeks-months</a:t>
            </a:r>
          </a:p>
          <a:p>
            <a:r>
              <a:rPr lang="en-AU" dirty="0"/>
              <a:t>Symmetrical, flexural, limbs, mucous membranes (10-30%)</a:t>
            </a:r>
            <a:r>
              <a:rPr lang="en-AU" i="1" dirty="0"/>
              <a:t> </a:t>
            </a:r>
            <a:endParaRPr lang="en-US" dirty="0"/>
          </a:p>
        </p:txBody>
      </p:sp>
      <p:pic>
        <p:nvPicPr>
          <p:cNvPr id="4" name="Picture 2" descr="32FF3">
            <a:extLst>
              <a:ext uri="{FF2B5EF4-FFF2-40B4-BE49-F238E27FC236}">
                <a16:creationId xmlns:a16="http://schemas.microsoft.com/office/drawing/2014/main" id="{49F579F2-254E-124C-B008-9A076D713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297" y="2263985"/>
            <a:ext cx="3226773" cy="448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89226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0C3D2-A9C8-7B4D-902E-6F654ED1F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Bullous pemphigoid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3E3BC3-44F4-624F-A837-634C41D93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238" y="2644855"/>
            <a:ext cx="4894072" cy="3476027"/>
          </a:xfrm>
        </p:spPr>
        <p:txBody>
          <a:bodyPr>
            <a:normAutofit fontScale="92500" lnSpcReduction="10000"/>
          </a:bodyPr>
          <a:lstStyle/>
          <a:p>
            <a:r>
              <a:rPr lang="en-AU" altLang="en-US" dirty="0"/>
              <a:t>Most common autoimmune </a:t>
            </a:r>
            <a:r>
              <a:rPr lang="en-AU" altLang="en-US" dirty="0" err="1"/>
              <a:t>subepidermal</a:t>
            </a:r>
            <a:r>
              <a:rPr lang="en-AU" altLang="en-US" dirty="0"/>
              <a:t> blistering disease</a:t>
            </a:r>
          </a:p>
          <a:p>
            <a:r>
              <a:rPr lang="en-AU" altLang="en-US" dirty="0"/>
              <a:t>Elderly &gt; 60, 90+</a:t>
            </a:r>
          </a:p>
          <a:p>
            <a:r>
              <a:rPr lang="en-AU" altLang="en-US" dirty="0"/>
              <a:t>IgG </a:t>
            </a:r>
            <a:r>
              <a:rPr lang="en-AU" altLang="en-US" dirty="0" err="1"/>
              <a:t>autoAb</a:t>
            </a:r>
            <a:r>
              <a:rPr lang="en-AU" altLang="en-US" dirty="0"/>
              <a:t> bind to components of hemi-desmosomes</a:t>
            </a:r>
            <a:endParaRPr lang="en-AU" dirty="0"/>
          </a:p>
          <a:p>
            <a:pPr fontAlgn="base"/>
            <a:r>
              <a:rPr lang="en-AU" dirty="0"/>
              <a:t>Associated diseases- nil, age, ca,, neuro </a:t>
            </a:r>
          </a:p>
          <a:p>
            <a:pPr fontAlgn="base"/>
            <a:r>
              <a:rPr lang="en-AU" dirty="0"/>
              <a:t>Triggers- trauma, burns, RTX, PUVA, drugs e.g. diuretics, NSAIDs, antibiotics </a:t>
            </a:r>
          </a:p>
          <a:p>
            <a:pPr fontAlgn="base"/>
            <a:r>
              <a:rPr lang="en-AU" dirty="0" err="1"/>
              <a:t>Ddx</a:t>
            </a:r>
            <a:r>
              <a:rPr lang="en-AU" dirty="0"/>
              <a:t> </a:t>
            </a:r>
            <a:r>
              <a:rPr lang="en-AU" altLang="en-US" i="1" dirty="0" err="1"/>
              <a:t>Nonbullous</a:t>
            </a:r>
            <a:r>
              <a:rPr lang="en-AU" altLang="en-US" i="1" dirty="0"/>
              <a:t> phase</a:t>
            </a:r>
          </a:p>
          <a:p>
            <a:pPr lvl="1" fontAlgn="base"/>
            <a:r>
              <a:rPr lang="en-AU" altLang="en-US" dirty="0"/>
              <a:t>drug reaction, eczema, contact dermatitis, </a:t>
            </a:r>
            <a:r>
              <a:rPr lang="en-AU" altLang="en-US" dirty="0" err="1"/>
              <a:t>prurigo</a:t>
            </a:r>
            <a:r>
              <a:rPr lang="en-AU" altLang="en-US" dirty="0"/>
              <a:t> </a:t>
            </a:r>
            <a:r>
              <a:rPr lang="en-AU" altLang="en-US" dirty="0" err="1"/>
              <a:t>nodularis</a:t>
            </a:r>
            <a:r>
              <a:rPr lang="en-AU" altLang="en-US" dirty="0"/>
              <a:t>, scabies</a:t>
            </a:r>
          </a:p>
          <a:p>
            <a:pPr fontAlgn="base"/>
            <a:endParaRPr lang="en-AU" dirty="0"/>
          </a:p>
          <a:p>
            <a:endParaRPr lang="en-US" dirty="0"/>
          </a:p>
        </p:txBody>
      </p:sp>
      <p:pic>
        <p:nvPicPr>
          <p:cNvPr id="4" name="Picture 5" descr="32FF6">
            <a:extLst>
              <a:ext uri="{FF2B5EF4-FFF2-40B4-BE49-F238E27FC236}">
                <a16:creationId xmlns:a16="http://schemas.microsoft.com/office/drawing/2014/main" id="{57335730-1503-8649-8075-6B4403FEB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424" y="2488754"/>
            <a:ext cx="6951576" cy="3872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80788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ECF19-1284-304F-A823-02283686C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Bullous pemphigoid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943E6-80E7-6845-B1FC-37F4D73AE4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en-AU" dirty="0"/>
              <a:t>Chronic exacerbations/remissions</a:t>
            </a:r>
          </a:p>
          <a:p>
            <a:pPr fontAlgn="base"/>
            <a:r>
              <a:rPr lang="en-AU" dirty="0"/>
              <a:t>Morbidity- intractable pruritis, bullae, erosions</a:t>
            </a:r>
          </a:p>
          <a:p>
            <a:pPr fontAlgn="base"/>
            <a:r>
              <a:rPr lang="en-AU" dirty="0"/>
              <a:t>Death in first year 10-40%</a:t>
            </a:r>
          </a:p>
          <a:p>
            <a:pPr fontAlgn="base"/>
            <a:r>
              <a:rPr lang="en-AU" dirty="0"/>
              <a:t>Treatment</a:t>
            </a:r>
          </a:p>
          <a:p>
            <a:pPr lvl="1" fontAlgn="base"/>
            <a:r>
              <a:rPr lang="en-AU" dirty="0"/>
              <a:t>Drain Blister – sterile needle, non-adhesive dressings</a:t>
            </a:r>
          </a:p>
          <a:p>
            <a:pPr lvl="1" fontAlgn="base"/>
            <a:r>
              <a:rPr lang="en-AU" dirty="0"/>
              <a:t>Treat any infections</a:t>
            </a:r>
          </a:p>
          <a:p>
            <a:pPr lvl="1" fontAlgn="base"/>
            <a:r>
              <a:rPr lang="en-AU" dirty="0"/>
              <a:t>Potent topical steroids (localised/mild or  generalised) + wet dressings</a:t>
            </a:r>
          </a:p>
          <a:p>
            <a:pPr lvl="1" fontAlgn="base"/>
            <a:r>
              <a:rPr lang="en-AU" dirty="0"/>
              <a:t>PO corticosteroids (first line), </a:t>
            </a:r>
            <a:r>
              <a:rPr lang="en-AU" dirty="0" err="1"/>
              <a:t>immunosuppressives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908852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A0D33-032E-CF4C-94F9-8AEC48622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3: Post operative patient day 2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3FDC6F-09C4-554D-A281-25B2ABCB34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fde2">
            <a:extLst>
              <a:ext uri="{FF2B5EF4-FFF2-40B4-BE49-F238E27FC236}">
                <a16:creationId xmlns:a16="http://schemas.microsoft.com/office/drawing/2014/main" id="{0F46DF70-553A-FC42-9200-39A718843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533" y="2429933"/>
            <a:ext cx="4064000" cy="40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065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36E57-1398-1144-A220-1513B4119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Fixed drug reaction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CCC28A-CB18-8346-96A4-1591E07710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en-AU" dirty="0"/>
              <a:t>One to a few, well demarcated</a:t>
            </a:r>
          </a:p>
          <a:p>
            <a:pPr fontAlgn="base"/>
            <a:r>
              <a:rPr lang="en-AU" dirty="0"/>
              <a:t>Central blister, erosion</a:t>
            </a:r>
          </a:p>
          <a:p>
            <a:pPr fontAlgn="base"/>
            <a:r>
              <a:rPr lang="en-AU" dirty="0"/>
              <a:t>Fade with hyperpigmentation</a:t>
            </a:r>
          </a:p>
          <a:p>
            <a:pPr fontAlgn="base"/>
            <a:r>
              <a:rPr lang="en-AU" dirty="0"/>
              <a:t>Recur same sites/others</a:t>
            </a:r>
          </a:p>
          <a:p>
            <a:pPr fontAlgn="base"/>
            <a:r>
              <a:rPr lang="en-AU" dirty="0"/>
              <a:t>Lips/face/hands/genitalia </a:t>
            </a:r>
          </a:p>
        </p:txBody>
      </p:sp>
      <p:pic>
        <p:nvPicPr>
          <p:cNvPr id="4" name="Picture 9" descr="23FF11">
            <a:extLst>
              <a:ext uri="{FF2B5EF4-FFF2-40B4-BE49-F238E27FC236}">
                <a16:creationId xmlns:a16="http://schemas.microsoft.com/office/drawing/2014/main" id="{001D562C-D7F6-8A4D-84AB-5A89EBAE37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47052" y="2328863"/>
            <a:ext cx="5148262" cy="45291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018508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8F598-51B0-3345-BEA8-03DC3ED1A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Fixed drug reaction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F4B602-43A7-1D47-8AB8-61664B39D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638044"/>
            <a:ext cx="5867835" cy="3240242"/>
          </a:xfrm>
        </p:spPr>
        <p:txBody>
          <a:bodyPr/>
          <a:lstStyle/>
          <a:p>
            <a:pPr fontAlgn="base"/>
            <a:r>
              <a:rPr lang="en-AU" dirty="0"/>
              <a:t>Aetiology almost always drug </a:t>
            </a:r>
          </a:p>
          <a:p>
            <a:pPr fontAlgn="base"/>
            <a:r>
              <a:rPr lang="en-AU" dirty="0"/>
              <a:t>NSAID, sulphonamide, aspirin, tetracyclines, paracetamol</a:t>
            </a:r>
          </a:p>
          <a:p>
            <a:pPr fontAlgn="base"/>
            <a:r>
              <a:rPr lang="en-AU" dirty="0"/>
              <a:t>1-2 weeks/&lt;24hrs with recurrences</a:t>
            </a:r>
          </a:p>
          <a:p>
            <a:pPr fontAlgn="base"/>
            <a:r>
              <a:rPr lang="en-AU" dirty="0" err="1"/>
              <a:t>Ddx</a:t>
            </a:r>
            <a:r>
              <a:rPr lang="en-AU" dirty="0"/>
              <a:t>: spider bite or bite reaction,  EM,  bacterial infection</a:t>
            </a:r>
          </a:p>
          <a:p>
            <a:pPr fontAlgn="base"/>
            <a:r>
              <a:rPr lang="en-AU" dirty="0"/>
              <a:t>Diagnostic cause may confounded be refractory period,  patch testing</a:t>
            </a:r>
          </a:p>
          <a:p>
            <a:endParaRPr lang="en-US" dirty="0"/>
          </a:p>
        </p:txBody>
      </p:sp>
      <p:pic>
        <p:nvPicPr>
          <p:cNvPr id="4" name="Picture 4" descr="fde1">
            <a:extLst>
              <a:ext uri="{FF2B5EF4-FFF2-40B4-BE49-F238E27FC236}">
                <a16:creationId xmlns:a16="http://schemas.microsoft.com/office/drawing/2014/main" id="{BA21268B-8A4E-804F-8F2E-F5E3BE7D4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1919" y="2395448"/>
            <a:ext cx="3950081" cy="3950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8656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0D97D-333F-2244-BC6F-F587F3FC0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/>
              <a:t>Case 4: 51 year old woman 2 days after commencing </a:t>
            </a:r>
            <a:r>
              <a:rPr lang="en-AU" b="1" dirty="0"/>
              <a:t>cephalexin. </a:t>
            </a:r>
            <a:r>
              <a:rPr lang="en-AU" b="1" dirty="0" err="1"/>
              <a:t>Pdx</a:t>
            </a:r>
            <a:r>
              <a:rPr lang="en-AU" b="1" dirty="0"/>
              <a:t>/</a:t>
            </a:r>
            <a:r>
              <a:rPr lang="en-AU" b="1" dirty="0" err="1"/>
              <a:t>DDx</a:t>
            </a:r>
            <a:r>
              <a:rPr lang="en-AU" b="1" dirty="0"/>
              <a:t>?</a:t>
            </a:r>
            <a:r>
              <a:rPr lang="en-AU" dirty="0"/>
              <a:t>  </a:t>
            </a:r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64FD48B-B1C9-7948-A471-EDAA6AB7CD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8" b="30544"/>
          <a:stretch/>
        </p:blipFill>
        <p:spPr>
          <a:xfrm>
            <a:off x="273892" y="2638044"/>
            <a:ext cx="5960915" cy="3557483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7F8EA4CD-72E1-E04D-81B6-B08CF97FEEA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055" y="2638044"/>
            <a:ext cx="4743310" cy="3557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66799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2666D-94A7-E641-B80E-AB2662A09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DE9717-BD5A-344F-B0A6-50BF26E34C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Describe morphology of cutaneous lesions and rashes</a:t>
            </a:r>
          </a:p>
          <a:p>
            <a:r>
              <a:rPr lang="en-AU" dirty="0"/>
              <a:t>An approach to drug rashes and some interesting cases</a:t>
            </a:r>
          </a:p>
          <a:p>
            <a:r>
              <a:rPr lang="en-AU" dirty="0"/>
              <a:t>Understand the role of investigations in dermatological conditions</a:t>
            </a:r>
            <a:br>
              <a:rPr lang="en-AU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1496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F5B0C-5930-6943-9778-7D22C14D6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Acute </a:t>
            </a:r>
            <a:r>
              <a:rPr lang="en-US" dirty="0" err="1"/>
              <a:t>Generalised</a:t>
            </a:r>
            <a:r>
              <a:rPr lang="en-US" dirty="0"/>
              <a:t> </a:t>
            </a:r>
            <a:r>
              <a:rPr lang="en-US" dirty="0" err="1"/>
              <a:t>Exanthematous</a:t>
            </a:r>
            <a:r>
              <a:rPr lang="en-US" dirty="0"/>
              <a:t> pustulosis (AGEP)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6D0F0D-3761-E647-BE1B-81990A6DAE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en-AU" dirty="0"/>
              <a:t>High fever (with or a few days before onset of AGEP)</a:t>
            </a:r>
          </a:p>
          <a:p>
            <a:pPr fontAlgn="base"/>
            <a:r>
              <a:rPr lang="en-AU" dirty="0"/>
              <a:t>Commences face, intertriginous, disseminate over hours with oedema face and hands, vesicles, bullae, EM like </a:t>
            </a:r>
          </a:p>
          <a:p>
            <a:pPr fontAlgn="base"/>
            <a:r>
              <a:rPr lang="en-AU" dirty="0"/>
              <a:t>+++ small non-follicular sterile pustules on oedematous erythematous plaque</a:t>
            </a:r>
          </a:p>
          <a:p>
            <a:pPr fontAlgn="base"/>
            <a:r>
              <a:rPr lang="en-AU" dirty="0"/>
              <a:t>Onset &lt;2 days after exposure to drug</a:t>
            </a:r>
          </a:p>
          <a:p>
            <a:pPr fontAlgn="base"/>
            <a:r>
              <a:rPr lang="en-AU" dirty="0"/>
              <a:t>Duration 1-2 weeks, desquamation</a:t>
            </a:r>
          </a:p>
        </p:txBody>
      </p:sp>
    </p:spTree>
    <p:extLst>
      <p:ext uri="{BB962C8B-B14F-4D97-AF65-F5344CB8AC3E}">
        <p14:creationId xmlns:p14="http://schemas.microsoft.com/office/powerpoint/2010/main" val="18665635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D8546-AFA3-5649-AEE0-745B4B71C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agep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FC9817-D1D4-AC4C-81E4-8D291AD2F9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5" y="2638044"/>
            <a:ext cx="8032537" cy="3101983"/>
          </a:xfrm>
        </p:spPr>
        <p:txBody>
          <a:bodyPr/>
          <a:lstStyle/>
          <a:p>
            <a:pPr fontAlgn="base"/>
            <a:r>
              <a:rPr lang="en-AU" dirty="0"/>
              <a:t>Acute febrile drug eruption</a:t>
            </a:r>
          </a:p>
          <a:p>
            <a:pPr fontAlgn="base"/>
            <a:r>
              <a:rPr lang="en-AU" dirty="0"/>
              <a:t>90% drug induced/viral</a:t>
            </a:r>
          </a:p>
          <a:p>
            <a:pPr lvl="1" fontAlgn="base"/>
            <a:r>
              <a:rPr lang="en-AU" dirty="0"/>
              <a:t>Beta lactam, cephalosporins, tetracyclines, antifungals, sulphonamides, CCB, HCQ</a:t>
            </a:r>
          </a:p>
          <a:p>
            <a:pPr fontAlgn="base"/>
            <a:r>
              <a:rPr lang="en-AU" dirty="0" err="1"/>
              <a:t>Bx</a:t>
            </a:r>
            <a:r>
              <a:rPr lang="en-AU" dirty="0"/>
              <a:t>: </a:t>
            </a:r>
            <a:r>
              <a:rPr lang="en-AU" dirty="0" err="1"/>
              <a:t>Subcorneal</a:t>
            </a:r>
            <a:r>
              <a:rPr lang="en-AU" dirty="0"/>
              <a:t> pustules filled with neutrophils</a:t>
            </a:r>
          </a:p>
          <a:p>
            <a:pPr fontAlgn="base"/>
            <a:r>
              <a:rPr lang="en-AU" dirty="0"/>
              <a:t>Treatment: drug withdrawal, topical steroids, antipyretics</a:t>
            </a:r>
          </a:p>
          <a:p>
            <a:pPr fontAlgn="base"/>
            <a:r>
              <a:rPr lang="en-AU" dirty="0"/>
              <a:t>Immunological recall sensitisation short interval after drug exposure</a:t>
            </a:r>
          </a:p>
          <a:p>
            <a:pPr fontAlgn="base"/>
            <a:r>
              <a:rPr lang="en-AU" dirty="0"/>
              <a:t>Positive patch test (up to 80%)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5613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DE202-446C-8E48-9E31-C46D9F8FE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99607"/>
            <a:ext cx="7729728" cy="1188720"/>
          </a:xfrm>
        </p:spPr>
        <p:txBody>
          <a:bodyPr/>
          <a:lstStyle/>
          <a:p>
            <a:r>
              <a:rPr lang="en-AU" dirty="0"/>
              <a:t>Patch testing in cutaneous adverse drug reaction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8D13392-9EE3-904B-A72B-6561909E95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83295" y="1581633"/>
            <a:ext cx="7558706" cy="4656068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579572E-2656-EB44-9ADB-2816E0133874}"/>
              </a:ext>
            </a:extLst>
          </p:cNvPr>
          <p:cNvSpPr txBox="1">
            <a:spLocks/>
          </p:cNvSpPr>
          <p:nvPr/>
        </p:nvSpPr>
        <p:spPr>
          <a:xfrm>
            <a:off x="2383295" y="6179198"/>
            <a:ext cx="7729728" cy="6649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Zinn Z, </a:t>
            </a:r>
            <a:r>
              <a:rPr lang="en-US" dirty="0" err="1"/>
              <a:t>Gayam</a:t>
            </a:r>
            <a:r>
              <a:rPr lang="en-US" dirty="0"/>
              <a:t> S, </a:t>
            </a:r>
            <a:r>
              <a:rPr lang="en-US" dirty="0" err="1"/>
              <a:t>Chilliah</a:t>
            </a:r>
            <a:r>
              <a:rPr lang="en-US" dirty="0"/>
              <a:t> M, </a:t>
            </a:r>
            <a:r>
              <a:rPr lang="en-US" dirty="0" err="1"/>
              <a:t>Honari</a:t>
            </a:r>
            <a:r>
              <a:rPr lang="en-US" dirty="0"/>
              <a:t> G and Teng J. 2018. Patch testing for nonimmediate cutaneous drug reactions. </a:t>
            </a:r>
            <a:r>
              <a:rPr lang="en-US" i="1" dirty="0"/>
              <a:t>JAAD</a:t>
            </a:r>
            <a:r>
              <a:rPr lang="en-US" dirty="0"/>
              <a:t> 78(2): 421-423</a:t>
            </a:r>
          </a:p>
        </p:txBody>
      </p:sp>
    </p:spTree>
    <p:extLst>
      <p:ext uri="{BB962C8B-B14F-4D97-AF65-F5344CB8AC3E}">
        <p14:creationId xmlns:p14="http://schemas.microsoft.com/office/powerpoint/2010/main" val="26320914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153A8-9410-874F-BAD2-B2E011957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Patch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734EBC-0FF2-0749-BF96-2E4C8397B4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608063"/>
            <a:ext cx="8222005" cy="3912658"/>
          </a:xfrm>
        </p:spPr>
        <p:txBody>
          <a:bodyPr>
            <a:normAutofit fontScale="92500" lnSpcReduction="20000"/>
          </a:bodyPr>
          <a:lstStyle/>
          <a:p>
            <a:pPr fontAlgn="base"/>
            <a:r>
              <a:rPr lang="en-AU" dirty="0"/>
              <a:t>Considered of value in the following conditions:</a:t>
            </a:r>
          </a:p>
          <a:p>
            <a:pPr lvl="1" fontAlgn="base"/>
            <a:r>
              <a:rPr lang="en-AU" dirty="0"/>
              <a:t>Generalised eczema</a:t>
            </a:r>
          </a:p>
          <a:p>
            <a:pPr lvl="1" fontAlgn="base"/>
            <a:r>
              <a:rPr lang="en-AU" dirty="0"/>
              <a:t>Systemic contact dermatitis</a:t>
            </a:r>
          </a:p>
          <a:p>
            <a:pPr lvl="1" fontAlgn="base"/>
            <a:r>
              <a:rPr lang="en-AU" dirty="0"/>
              <a:t>Maculopapular rash</a:t>
            </a:r>
          </a:p>
          <a:p>
            <a:pPr lvl="1" fontAlgn="base"/>
            <a:r>
              <a:rPr lang="en-AU" dirty="0"/>
              <a:t>AGEP</a:t>
            </a:r>
          </a:p>
          <a:p>
            <a:pPr lvl="1" fontAlgn="base"/>
            <a:r>
              <a:rPr lang="en-AU" dirty="0"/>
              <a:t>Lichenoid rash</a:t>
            </a:r>
          </a:p>
          <a:p>
            <a:pPr lvl="1" fontAlgn="base"/>
            <a:r>
              <a:rPr lang="en-AU" dirty="0"/>
              <a:t>Fixed drug eruption***</a:t>
            </a:r>
          </a:p>
          <a:p>
            <a:pPr fontAlgn="base"/>
            <a:r>
              <a:rPr lang="en-AU" dirty="0"/>
              <a:t>And of less value in:</a:t>
            </a:r>
          </a:p>
          <a:p>
            <a:pPr lvl="1" fontAlgn="base"/>
            <a:r>
              <a:rPr lang="en-AU" dirty="0"/>
              <a:t>Urticaria</a:t>
            </a:r>
          </a:p>
          <a:p>
            <a:pPr lvl="1" fontAlgn="base"/>
            <a:r>
              <a:rPr lang="en-AU" dirty="0"/>
              <a:t>Stevens-Johnson syndrome</a:t>
            </a:r>
          </a:p>
          <a:p>
            <a:pPr lvl="1" fontAlgn="base"/>
            <a:r>
              <a:rPr lang="en-AU" dirty="0"/>
              <a:t>Pruritis</a:t>
            </a:r>
          </a:p>
          <a:p>
            <a:pPr lvl="1" fontAlgn="base"/>
            <a:r>
              <a:rPr lang="en-AU" dirty="0"/>
              <a:t>Vasculitis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EA61CE-1C64-214F-BA12-C8C2B2B9CD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5531" y="2944839"/>
            <a:ext cx="4746171" cy="357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7655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8AAA7-397A-3141-8FDF-E37B4C112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Patch testing in cutaneous adverse drug reaction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86D25-2F55-BC49-888B-D1F3C4E8BE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638044"/>
            <a:ext cx="7977166" cy="3432972"/>
          </a:xfrm>
        </p:spPr>
        <p:txBody>
          <a:bodyPr>
            <a:normAutofit fontScale="77500" lnSpcReduction="20000"/>
          </a:bodyPr>
          <a:lstStyle/>
          <a:p>
            <a:pPr fontAlgn="base"/>
            <a:r>
              <a:rPr lang="en-AU" sz="2100" dirty="0"/>
              <a:t>Based on pathogenesis of T-cell involvement and delayed-type hypersensitivity reactions</a:t>
            </a:r>
          </a:p>
          <a:p>
            <a:pPr fontAlgn="base"/>
            <a:r>
              <a:rPr lang="en-AU" sz="2100" dirty="0"/>
              <a:t>Generally considered safe but isolated reports of recurrence of eruption have been reported</a:t>
            </a:r>
            <a:r>
              <a:rPr lang="en-AU" sz="2100" baseline="30000" dirty="0"/>
              <a:t>1</a:t>
            </a:r>
            <a:endParaRPr lang="en-AU" sz="2100" dirty="0"/>
          </a:p>
          <a:p>
            <a:pPr fontAlgn="base"/>
            <a:r>
              <a:rPr lang="en-AU" sz="2100" dirty="0"/>
              <a:t>Reaction limited to test site</a:t>
            </a:r>
          </a:p>
          <a:p>
            <a:pPr fontAlgn="base"/>
            <a:r>
              <a:rPr lang="en-AU" sz="2100" dirty="0"/>
              <a:t>Mimics the CADR both clinically and histologically at that site</a:t>
            </a:r>
          </a:p>
          <a:p>
            <a:pPr fontAlgn="base"/>
            <a:r>
              <a:rPr lang="en-AU" sz="2100" dirty="0"/>
              <a:t>Hospital surveillance not required</a:t>
            </a:r>
          </a:p>
          <a:p>
            <a:pPr fontAlgn="base"/>
            <a:r>
              <a:rPr lang="en-AU" sz="2100" dirty="0"/>
              <a:t>Positive results reported in 32-50% of patients</a:t>
            </a:r>
          </a:p>
          <a:p>
            <a:pPr marL="0" indent="0">
              <a:buNone/>
            </a:pPr>
            <a:endParaRPr lang="en-AU" sz="1400" dirty="0"/>
          </a:p>
          <a:p>
            <a:pPr marL="0" indent="0">
              <a:buNone/>
            </a:pPr>
            <a:endParaRPr lang="en-AU" sz="1400" dirty="0"/>
          </a:p>
          <a:p>
            <a:pPr marL="0" indent="0">
              <a:buNone/>
            </a:pPr>
            <a:endParaRPr lang="en-AU" sz="1400" dirty="0"/>
          </a:p>
          <a:p>
            <a:pPr marL="0" indent="0">
              <a:buNone/>
            </a:pPr>
            <a:r>
              <a:rPr lang="en-AU" sz="1400" dirty="0"/>
              <a:t>1 </a:t>
            </a:r>
            <a:r>
              <a:rPr lang="en-AU" sz="1400" dirty="0" err="1"/>
              <a:t>Mashiah</a:t>
            </a:r>
            <a:r>
              <a:rPr lang="en-AU" sz="1400" dirty="0"/>
              <a:t> et al. (2003) A systemic reaction to patch testing for the evaluation of AGEP.      </a:t>
            </a:r>
            <a:r>
              <a:rPr lang="en-AU" sz="1400" i="1" dirty="0"/>
              <a:t>Arch Dermatol</a:t>
            </a:r>
            <a:r>
              <a:rPr lang="en-AU" sz="1400" dirty="0"/>
              <a:t> </a:t>
            </a:r>
            <a:r>
              <a:rPr lang="en-AU" sz="1400" b="1" dirty="0"/>
              <a:t>139</a:t>
            </a:r>
            <a:r>
              <a:rPr lang="en-AU" sz="1400" dirty="0"/>
              <a:t>: 1181-3.</a:t>
            </a:r>
            <a:br>
              <a:rPr lang="en-AU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3624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3B55B-C307-714E-979F-FF1C1A3BA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Patch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0801A2-1DFE-7544-9B0F-92D23FE19B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en-AU" dirty="0"/>
              <a:t>Weak positive (+)</a:t>
            </a:r>
          </a:p>
          <a:p>
            <a:pPr lvl="1" fontAlgn="base"/>
            <a:r>
              <a:rPr lang="en-AU" dirty="0"/>
              <a:t>Slightly elevated pink</a:t>
            </a:r>
          </a:p>
          <a:p>
            <a:pPr fontAlgn="base"/>
            <a:r>
              <a:rPr lang="en-AU" dirty="0"/>
              <a:t>Strong positive (++)</a:t>
            </a:r>
          </a:p>
          <a:p>
            <a:pPr lvl="1" fontAlgn="base"/>
            <a:r>
              <a:rPr lang="en-AU" dirty="0" err="1"/>
              <a:t>Papulo</a:t>
            </a:r>
            <a:r>
              <a:rPr lang="en-AU" dirty="0"/>
              <a:t>-vesicles</a:t>
            </a:r>
          </a:p>
          <a:p>
            <a:pPr fontAlgn="base"/>
            <a:r>
              <a:rPr lang="en-AU" dirty="0"/>
              <a:t>Extreme reaction (+++)</a:t>
            </a:r>
          </a:p>
          <a:p>
            <a:pPr lvl="1" fontAlgn="base"/>
            <a:r>
              <a:rPr lang="en-AU" dirty="0"/>
              <a:t>Blisters or ulcers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06458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5507F-F2F1-244E-8FEC-46F3D73BD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6205" y="398913"/>
            <a:ext cx="7729728" cy="1188720"/>
          </a:xfrm>
        </p:spPr>
        <p:txBody>
          <a:bodyPr/>
          <a:lstStyle/>
          <a:p>
            <a:r>
              <a:rPr lang="en-US" dirty="0" err="1"/>
              <a:t>CASe</a:t>
            </a:r>
            <a:r>
              <a:rPr lang="en-US" dirty="0"/>
              <a:t> 5: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3B584FC-1E60-C643-B40F-02C9F81D05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84064" y="2052735"/>
            <a:ext cx="6053301" cy="4560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6126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A20FB-E0D3-3E41-9356-6AE2DFFAC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0E25CC-FC7F-E34E-81E2-2E8871F004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5" y="2278506"/>
            <a:ext cx="8127067" cy="4047344"/>
          </a:xfrm>
        </p:spPr>
        <p:txBody>
          <a:bodyPr>
            <a:normAutofit fontScale="85000" lnSpcReduction="20000"/>
          </a:bodyPr>
          <a:lstStyle/>
          <a:p>
            <a:pPr fontAlgn="base"/>
            <a:r>
              <a:rPr lang="en-AU" b="1" dirty="0"/>
              <a:t>Definition: </a:t>
            </a:r>
            <a:r>
              <a:rPr lang="en-AU" dirty="0"/>
              <a:t>Severe drug reaction with eosinophilia and systemic symptoms (Type 4 H.S.)</a:t>
            </a:r>
          </a:p>
          <a:p>
            <a:pPr fontAlgn="base"/>
            <a:r>
              <a:rPr lang="en-AU" b="1" dirty="0"/>
              <a:t>Presentation: </a:t>
            </a:r>
            <a:endParaRPr lang="en-AU" dirty="0"/>
          </a:p>
          <a:p>
            <a:pPr lvl="1" fontAlgn="base"/>
            <a:r>
              <a:rPr lang="en-AU" dirty="0"/>
              <a:t>High fever</a:t>
            </a:r>
          </a:p>
          <a:p>
            <a:pPr lvl="1" fontAlgn="base"/>
            <a:r>
              <a:rPr lang="en-AU" dirty="0"/>
              <a:t>Lymphadenopathy </a:t>
            </a:r>
          </a:p>
          <a:p>
            <a:pPr lvl="1" fontAlgn="base"/>
            <a:r>
              <a:rPr lang="en-AU" dirty="0"/>
              <a:t>Morbilliform eruption, facial swelling, M.M.</a:t>
            </a:r>
          </a:p>
          <a:p>
            <a:pPr lvl="1" fontAlgn="base"/>
            <a:r>
              <a:rPr lang="en-AU" dirty="0"/>
              <a:t>Organ involvement</a:t>
            </a:r>
          </a:p>
          <a:p>
            <a:pPr fontAlgn="base"/>
            <a:r>
              <a:rPr lang="en-AU" b="1" dirty="0"/>
              <a:t>Investigations: </a:t>
            </a:r>
          </a:p>
          <a:p>
            <a:pPr lvl="1" fontAlgn="base"/>
            <a:r>
              <a:rPr lang="en-AU" dirty="0"/>
              <a:t>Drug timeline </a:t>
            </a:r>
          </a:p>
          <a:p>
            <a:pPr lvl="1" fontAlgn="base"/>
            <a:r>
              <a:rPr lang="en-AU" dirty="0"/>
              <a:t>FBC, EUC, LFT,  biopsy</a:t>
            </a:r>
          </a:p>
          <a:p>
            <a:pPr fontAlgn="base"/>
            <a:r>
              <a:rPr lang="en-AU" b="1" dirty="0"/>
              <a:t>Treatment: </a:t>
            </a:r>
            <a:endParaRPr lang="en-AU" dirty="0"/>
          </a:p>
          <a:p>
            <a:pPr lvl="1" fontAlgn="base"/>
            <a:r>
              <a:rPr lang="en-AU" dirty="0"/>
              <a:t>Withdrawal of drug </a:t>
            </a:r>
          </a:p>
          <a:p>
            <a:pPr lvl="1" fontAlgn="base"/>
            <a:r>
              <a:rPr lang="en-AU" dirty="0"/>
              <a:t>Supportive care - topical steroids, </a:t>
            </a:r>
            <a:r>
              <a:rPr lang="en-AU" dirty="0" err="1"/>
              <a:t>atihistamines</a:t>
            </a:r>
            <a:endParaRPr lang="en-AU" dirty="0"/>
          </a:p>
          <a:p>
            <a:pPr lvl="1" fontAlgn="base"/>
            <a:r>
              <a:rPr lang="en-AU" dirty="0"/>
              <a:t>Consider oral prednisolone </a:t>
            </a:r>
          </a:p>
        </p:txBody>
      </p:sp>
    </p:spTree>
    <p:extLst>
      <p:ext uri="{BB962C8B-B14F-4D97-AF65-F5344CB8AC3E}">
        <p14:creationId xmlns:p14="http://schemas.microsoft.com/office/powerpoint/2010/main" val="1636867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A0B4CAF-24DB-F244-906F-7127C9DE30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9643" y="1853858"/>
            <a:ext cx="3232713" cy="507092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CBD8D3-D50F-704C-8A65-B6DD89BF0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6: </a:t>
            </a:r>
          </a:p>
        </p:txBody>
      </p:sp>
    </p:spTree>
    <p:extLst>
      <p:ext uri="{BB962C8B-B14F-4D97-AF65-F5344CB8AC3E}">
        <p14:creationId xmlns:p14="http://schemas.microsoft.com/office/powerpoint/2010/main" val="16021340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099A0-C3FB-B844-B290-9007321C3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erythroderma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4A14BD-40E4-E448-AB84-FADC084DE0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638044"/>
            <a:ext cx="7729728" cy="4219956"/>
          </a:xfrm>
        </p:spPr>
        <p:txBody>
          <a:bodyPr>
            <a:normAutofit fontScale="92500" lnSpcReduction="10000"/>
          </a:bodyPr>
          <a:lstStyle/>
          <a:p>
            <a:pPr fontAlgn="base"/>
            <a:r>
              <a:rPr lang="en-AU" b="1" dirty="0"/>
              <a:t>Definition: </a:t>
            </a:r>
            <a:r>
              <a:rPr lang="en-AU" dirty="0"/>
              <a:t>widespread erythema &gt;90% BSA, also known as exfoliative dermatitis  </a:t>
            </a:r>
          </a:p>
          <a:p>
            <a:pPr fontAlgn="base"/>
            <a:r>
              <a:rPr lang="en-AU" b="1" dirty="0"/>
              <a:t>Cause</a:t>
            </a:r>
            <a:endParaRPr lang="en-AU" dirty="0"/>
          </a:p>
          <a:p>
            <a:pPr lvl="1" fontAlgn="base"/>
            <a:r>
              <a:rPr lang="en-AU" dirty="0"/>
              <a:t>Skin disease (psoriasis, atopic dermatitis), drugs, lymphoma </a:t>
            </a:r>
          </a:p>
          <a:p>
            <a:pPr fontAlgn="base"/>
            <a:r>
              <a:rPr lang="en-AU" b="1" dirty="0"/>
              <a:t>Presentation: </a:t>
            </a:r>
            <a:endParaRPr lang="en-AU" dirty="0"/>
          </a:p>
          <a:p>
            <a:pPr lvl="1" fontAlgn="base"/>
            <a:r>
              <a:rPr lang="en-AU" dirty="0"/>
              <a:t>Reaction pattern is different for each cause</a:t>
            </a:r>
          </a:p>
          <a:p>
            <a:pPr lvl="1" fontAlgn="base"/>
            <a:r>
              <a:rPr lang="en-AU" dirty="0"/>
              <a:t>Preceded by morbilliform eruption </a:t>
            </a:r>
          </a:p>
          <a:p>
            <a:pPr lvl="1" fontAlgn="base"/>
            <a:r>
              <a:rPr lang="en-AU" dirty="0"/>
              <a:t>Erythema, pruritic, oedematous, scaling (~5d) </a:t>
            </a:r>
          </a:p>
          <a:p>
            <a:pPr fontAlgn="base"/>
            <a:r>
              <a:rPr lang="en-AU" b="1" dirty="0"/>
              <a:t>Investigations: </a:t>
            </a:r>
            <a:r>
              <a:rPr lang="en-AU" dirty="0"/>
              <a:t>skin swab, biopsy, bloods</a:t>
            </a:r>
          </a:p>
          <a:p>
            <a:pPr fontAlgn="base"/>
            <a:r>
              <a:rPr lang="en-AU" b="1" dirty="0"/>
              <a:t>Treatment: </a:t>
            </a:r>
            <a:endParaRPr lang="en-AU" dirty="0"/>
          </a:p>
          <a:p>
            <a:pPr lvl="1" fontAlgn="base"/>
            <a:r>
              <a:rPr lang="en-AU" dirty="0"/>
              <a:t>Drug history/ withdrawal of drug, </a:t>
            </a:r>
          </a:p>
          <a:p>
            <a:pPr lvl="1" fontAlgn="base"/>
            <a:r>
              <a:rPr lang="en-AU" dirty="0"/>
              <a:t>Topical wet wraps, moisturisers, steroids </a:t>
            </a:r>
          </a:p>
          <a:p>
            <a:pPr lvl="1" fontAlgn="base"/>
            <a:r>
              <a:rPr lang="en-AU" dirty="0"/>
              <a:t>Treat underlying cause and complications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8212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56467-E76B-994A-A5B1-EC3AF18D8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Recommended texts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E0135D-32E3-0747-9FAD-EC211316E9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3160558"/>
            <a:ext cx="7729728" cy="3101983"/>
          </a:xfrm>
        </p:spPr>
        <p:txBody>
          <a:bodyPr/>
          <a:lstStyle/>
          <a:p>
            <a:r>
              <a:rPr lang="en-US" dirty="0" err="1"/>
              <a:t>Dermnet</a:t>
            </a:r>
            <a:r>
              <a:rPr lang="en-US" dirty="0"/>
              <a:t> NZ </a:t>
            </a:r>
          </a:p>
          <a:p>
            <a:r>
              <a:rPr lang="en-US" dirty="0"/>
              <a:t>Dermatology Essentials – Jean </a:t>
            </a:r>
            <a:r>
              <a:rPr lang="en-US" dirty="0" err="1"/>
              <a:t>Bolognia</a:t>
            </a:r>
            <a:r>
              <a:rPr lang="en-US" dirty="0"/>
              <a:t> et al </a:t>
            </a:r>
          </a:p>
          <a:p>
            <a:r>
              <a:rPr lang="en-US" dirty="0"/>
              <a:t>Dermatology Made Easy – Amanda Oakley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3CB5BA-82DE-C44F-9787-42EA9D9A48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6458" y="2415737"/>
            <a:ext cx="2809550" cy="399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6899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4826A-4F77-2642-B3DA-40F6622E1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7: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220FE7B-514F-9042-9419-53C8B365E7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65714" y="2441476"/>
            <a:ext cx="5598367" cy="419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1186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B5EB5-2D99-3044-93BB-FC34947EB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Erythema multiforme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9F194B-2205-5740-B829-B430256B4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3514" y="2458164"/>
            <a:ext cx="8251985" cy="3627843"/>
          </a:xfrm>
        </p:spPr>
        <p:txBody>
          <a:bodyPr>
            <a:normAutofit/>
          </a:bodyPr>
          <a:lstStyle/>
          <a:p>
            <a:pPr fontAlgn="base"/>
            <a:r>
              <a:rPr lang="en-AU" b="1" dirty="0"/>
              <a:t>Definition: </a:t>
            </a:r>
            <a:r>
              <a:rPr lang="en-AU" dirty="0"/>
              <a:t>Acute often self limiting conditions, often young adults and children </a:t>
            </a:r>
          </a:p>
          <a:p>
            <a:pPr fontAlgn="base"/>
            <a:r>
              <a:rPr lang="en-AU" b="1" dirty="0"/>
              <a:t>Causes: </a:t>
            </a:r>
            <a:endParaRPr lang="en-AU" dirty="0"/>
          </a:p>
          <a:p>
            <a:pPr lvl="1" fontAlgn="base"/>
            <a:r>
              <a:rPr lang="en-AU" dirty="0"/>
              <a:t>Infections (90%): Herpes simplex virus, Mycoplasma pneumoniae</a:t>
            </a:r>
          </a:p>
          <a:p>
            <a:pPr lvl="1" fontAlgn="base"/>
            <a:r>
              <a:rPr lang="en-AU" dirty="0"/>
              <a:t>Drugs: NSAIDs, penicillins, sulphonamides, anticonvulsants</a:t>
            </a:r>
          </a:p>
          <a:p>
            <a:pPr fontAlgn="base"/>
            <a:r>
              <a:rPr lang="en-AU" b="1" dirty="0"/>
              <a:t>Presentation:</a:t>
            </a:r>
            <a:endParaRPr lang="en-AU" dirty="0"/>
          </a:p>
          <a:p>
            <a:pPr lvl="1" fontAlgn="base"/>
            <a:r>
              <a:rPr lang="en-AU" dirty="0"/>
              <a:t>Targetoid lesion</a:t>
            </a:r>
          </a:p>
          <a:p>
            <a:pPr lvl="1" fontAlgn="base"/>
            <a:r>
              <a:rPr lang="en-AU" dirty="0"/>
              <a:t>Erythematous macule with central blister </a:t>
            </a:r>
          </a:p>
          <a:p>
            <a:pPr lvl="1" fontAlgn="base"/>
            <a:r>
              <a:rPr lang="en-AU" dirty="0"/>
              <a:t>Palms and soles common location</a:t>
            </a:r>
          </a:p>
          <a:p>
            <a:pPr lvl="1" fontAlgn="base"/>
            <a:r>
              <a:rPr lang="en-AU" dirty="0"/>
              <a:t>Haemorrhagic crusted lips</a:t>
            </a:r>
          </a:p>
          <a:p>
            <a:pPr lvl="1" fontAlgn="base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652261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1C81E-1F96-4A41-AB71-A264080F9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Erythema multiforme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81D6AC-6404-D245-BA14-D0BE22FC30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en-AU" b="1" dirty="0"/>
              <a:t>Investigations: </a:t>
            </a:r>
            <a:endParaRPr lang="en-AU" dirty="0"/>
          </a:p>
          <a:p>
            <a:pPr lvl="1" fontAlgn="base"/>
            <a:r>
              <a:rPr lang="en-AU" dirty="0"/>
              <a:t>Clinical diagnosis</a:t>
            </a:r>
          </a:p>
          <a:p>
            <a:pPr lvl="1" fontAlgn="base"/>
            <a:r>
              <a:rPr lang="en-AU" dirty="0"/>
              <a:t>Can consider: FBC, HSV swab/mycoplasma pneumoniae, skin biopsy </a:t>
            </a:r>
          </a:p>
          <a:p>
            <a:pPr fontAlgn="base"/>
            <a:r>
              <a:rPr lang="en-AU" b="1" dirty="0"/>
              <a:t>Treatment: </a:t>
            </a:r>
            <a:endParaRPr lang="en-AU" dirty="0"/>
          </a:p>
          <a:p>
            <a:pPr lvl="1" fontAlgn="base"/>
            <a:r>
              <a:rPr lang="en-AU" dirty="0"/>
              <a:t>Symptomatic treatment, self limiting </a:t>
            </a:r>
          </a:p>
          <a:p>
            <a:pPr lvl="1" fontAlgn="base"/>
            <a:r>
              <a:rPr lang="en-AU" dirty="0" err="1"/>
              <a:t>Ophthlamology</a:t>
            </a:r>
            <a:r>
              <a:rPr lang="en-AU" dirty="0"/>
              <a:t> input if oral involvement </a:t>
            </a:r>
          </a:p>
          <a:p>
            <a:pPr lvl="1" fontAlgn="base"/>
            <a:r>
              <a:rPr lang="en-AU" dirty="0"/>
              <a:t>Can be recurrent </a:t>
            </a:r>
          </a:p>
          <a:p>
            <a:pPr lvl="1" fontAlgn="base"/>
            <a:r>
              <a:rPr lang="en-AU" dirty="0"/>
              <a:t>Antivirals for recurrence of HSV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3299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6B904-8CE3-254A-89D8-496A7F114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8: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0E6860-9669-B04A-A350-F10DC22A27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7E349C-3236-3D43-898F-5194F0DA58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6187" y="2285806"/>
            <a:ext cx="5859625" cy="441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063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D8A51-D9B7-1B46-9ECF-90C35C6AB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Urticaria, angioedema, anaphylaxis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E8D73E-503D-2F4A-95D0-BC88FE8066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2735" y="2481944"/>
            <a:ext cx="7908129" cy="4218660"/>
          </a:xfrm>
        </p:spPr>
        <p:txBody>
          <a:bodyPr>
            <a:normAutofit fontScale="92500" lnSpcReduction="20000"/>
          </a:bodyPr>
          <a:lstStyle/>
          <a:p>
            <a:pPr fontAlgn="base"/>
            <a:r>
              <a:rPr lang="en-AU" b="1" dirty="0"/>
              <a:t>Definition: </a:t>
            </a:r>
            <a:endParaRPr lang="en-AU" dirty="0"/>
          </a:p>
          <a:p>
            <a:pPr lvl="1" fontAlgn="base"/>
            <a:r>
              <a:rPr lang="en-AU" dirty="0"/>
              <a:t>Urticaria: swelling of the superficial dermis, characterized by weals/hives</a:t>
            </a:r>
          </a:p>
          <a:p>
            <a:pPr lvl="1" fontAlgn="base"/>
            <a:r>
              <a:rPr lang="en-AU" dirty="0"/>
              <a:t>Angioedema: deeper swelling of the dermis and subcutaneous tissue </a:t>
            </a:r>
          </a:p>
          <a:p>
            <a:pPr lvl="1" fontAlgn="base"/>
            <a:r>
              <a:rPr lang="en-AU" dirty="0"/>
              <a:t>Anaphylaxis: characterized by bronchospasm, facial oedema and haemodynamic compromise </a:t>
            </a:r>
          </a:p>
          <a:p>
            <a:pPr fontAlgn="base"/>
            <a:r>
              <a:rPr lang="en-AU" b="1" dirty="0"/>
              <a:t>Causes: </a:t>
            </a:r>
            <a:r>
              <a:rPr lang="en-AU" dirty="0"/>
              <a:t>Idiopathic, certain food, drugs, insect bites, infections, autoimmune and hereditary</a:t>
            </a:r>
          </a:p>
          <a:p>
            <a:pPr fontAlgn="base"/>
            <a:r>
              <a:rPr lang="en-AU" b="1" dirty="0"/>
              <a:t>Pathophysiology: </a:t>
            </a:r>
            <a:r>
              <a:rPr lang="en-AU" dirty="0"/>
              <a:t>increase in capillary permeability from release of inflammatory mediators and histamine</a:t>
            </a:r>
          </a:p>
          <a:p>
            <a:pPr fontAlgn="base"/>
            <a:r>
              <a:rPr lang="en-AU" b="1" dirty="0"/>
              <a:t>Treatment: </a:t>
            </a:r>
            <a:endParaRPr lang="en-AU" dirty="0"/>
          </a:p>
          <a:p>
            <a:pPr lvl="1" fontAlgn="base"/>
            <a:r>
              <a:rPr lang="en-AU" dirty="0"/>
              <a:t>Supportive care: DRABCs</a:t>
            </a:r>
          </a:p>
          <a:p>
            <a:pPr lvl="1" fontAlgn="base"/>
            <a:r>
              <a:rPr lang="en-AU" dirty="0"/>
              <a:t>Remove precipitating agent </a:t>
            </a:r>
          </a:p>
          <a:p>
            <a:pPr lvl="1" fontAlgn="base"/>
            <a:r>
              <a:rPr lang="en-AU" dirty="0"/>
              <a:t>1) Antihistamines for urticaria </a:t>
            </a:r>
          </a:p>
          <a:p>
            <a:pPr lvl="1" fontAlgn="base"/>
            <a:r>
              <a:rPr lang="en-AU" dirty="0"/>
              <a:t>2) Corticosteroids for severe/refractory urticaria or angioedema</a:t>
            </a:r>
          </a:p>
          <a:p>
            <a:pPr lvl="1" fontAlgn="base"/>
            <a:r>
              <a:rPr lang="en-AU" dirty="0"/>
              <a:t>3) Adrenaline and antihistamines for anaphylaxis </a:t>
            </a:r>
          </a:p>
        </p:txBody>
      </p:sp>
    </p:spTree>
    <p:extLst>
      <p:ext uri="{BB962C8B-B14F-4D97-AF65-F5344CB8AC3E}">
        <p14:creationId xmlns:p14="http://schemas.microsoft.com/office/powerpoint/2010/main" val="42234650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F4762-88DB-9C4C-A345-33DD3085A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9: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4500C7A-8FB1-2643-A162-026796C96E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1136" y="2152340"/>
            <a:ext cx="3476141" cy="4634855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482D67-B0B3-5C49-BECE-7E4158663D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845308"/>
            <a:ext cx="4064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0451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7D970-B05E-4844-BBAB-38ADCC967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Stevens-Johnston and Toxic Epidermolysis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272D99-2D29-8D4E-989E-9394905686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7378" y="2425960"/>
            <a:ext cx="7926791" cy="4394718"/>
          </a:xfrm>
        </p:spPr>
        <p:txBody>
          <a:bodyPr>
            <a:normAutofit fontScale="92500" lnSpcReduction="20000"/>
          </a:bodyPr>
          <a:lstStyle/>
          <a:p>
            <a:pPr fontAlgn="base"/>
            <a:r>
              <a:rPr lang="en-AU" b="1" dirty="0"/>
              <a:t>Definition: </a:t>
            </a:r>
            <a:r>
              <a:rPr lang="en-AU" dirty="0"/>
              <a:t>Severe skin disorder characterised mucosal involvement, extensive skin necrosis and epidermal detachment. </a:t>
            </a:r>
          </a:p>
          <a:p>
            <a:pPr fontAlgn="base"/>
            <a:r>
              <a:rPr lang="en-AU" b="1" dirty="0"/>
              <a:t>Causes: </a:t>
            </a:r>
            <a:r>
              <a:rPr lang="en-AU" dirty="0"/>
              <a:t> Drugs (Allopurinol,  </a:t>
            </a:r>
            <a:r>
              <a:rPr lang="en-AU" dirty="0" err="1"/>
              <a:t>Antibacterial’s</a:t>
            </a:r>
            <a:r>
              <a:rPr lang="en-AU" dirty="0"/>
              <a:t>,  Anti-epileptics, anti-inflammatory’s) mainly and infrequently Mycoplasma pneumoniae</a:t>
            </a:r>
          </a:p>
          <a:p>
            <a:pPr fontAlgn="base"/>
            <a:r>
              <a:rPr lang="en-AU" b="1" dirty="0"/>
              <a:t>Presentation:</a:t>
            </a:r>
            <a:endParaRPr lang="en-AU" dirty="0"/>
          </a:p>
          <a:p>
            <a:pPr lvl="1" fontAlgn="base"/>
            <a:r>
              <a:rPr lang="en-AU" dirty="0"/>
              <a:t>Drug typically started 1-2 weeks prior</a:t>
            </a:r>
          </a:p>
          <a:p>
            <a:pPr lvl="1" fontAlgn="base"/>
            <a:r>
              <a:rPr lang="en-AU" dirty="0"/>
              <a:t>Flu-like symptoms (high fever, sore throat, LN)</a:t>
            </a:r>
          </a:p>
          <a:p>
            <a:pPr lvl="1" fontAlgn="base"/>
            <a:r>
              <a:rPr lang="en-AU" dirty="0"/>
              <a:t>Widespread erythema, desquamation, </a:t>
            </a:r>
            <a:r>
              <a:rPr lang="en-AU" dirty="0" err="1"/>
              <a:t>Nikolsky</a:t>
            </a:r>
            <a:r>
              <a:rPr lang="en-AU" dirty="0"/>
              <a:t> +</a:t>
            </a:r>
            <a:r>
              <a:rPr lang="en-AU" dirty="0" err="1"/>
              <a:t>ve</a:t>
            </a:r>
            <a:endParaRPr lang="en-AU" dirty="0"/>
          </a:p>
          <a:p>
            <a:pPr lvl="1" fontAlgn="base"/>
            <a:r>
              <a:rPr lang="en-AU" dirty="0"/>
              <a:t>Mucosal: eyes, GI, respiratory, genitourinary </a:t>
            </a:r>
          </a:p>
          <a:p>
            <a:pPr fontAlgn="base"/>
            <a:r>
              <a:rPr lang="en-AU" b="1" dirty="0"/>
              <a:t>Investigations: </a:t>
            </a:r>
            <a:r>
              <a:rPr lang="en-AU" dirty="0"/>
              <a:t>Skin swab, CBE, LFT, EUC, skin biopsy</a:t>
            </a:r>
          </a:p>
          <a:p>
            <a:pPr fontAlgn="base"/>
            <a:r>
              <a:rPr lang="en-AU" b="1" dirty="0"/>
              <a:t>Treatment: </a:t>
            </a:r>
            <a:endParaRPr lang="en-AU" dirty="0"/>
          </a:p>
          <a:p>
            <a:pPr lvl="1" fontAlgn="base"/>
            <a:r>
              <a:rPr lang="en-AU" dirty="0"/>
              <a:t>DRABCs (airway support, IV access, fluids) and withdrawal of drug </a:t>
            </a:r>
          </a:p>
          <a:p>
            <a:pPr lvl="1" fontAlgn="base"/>
            <a:r>
              <a:rPr lang="en-AU" dirty="0"/>
              <a:t>Call for help: Dermatology, plastics, burns, ICU, ophthalmology, I.D.</a:t>
            </a:r>
          </a:p>
          <a:p>
            <a:pPr lvl="1" fontAlgn="base"/>
            <a:r>
              <a:rPr lang="en-AU" dirty="0"/>
              <a:t>Topical steroids (avoid systemic), daily dressings, Cyclosporine vs. IVIG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4893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CAD46-EFD5-DE49-A599-CDBE32A14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20856"/>
            <a:ext cx="7729728" cy="1188720"/>
          </a:xfrm>
        </p:spPr>
        <p:txBody>
          <a:bodyPr/>
          <a:lstStyle/>
          <a:p>
            <a:r>
              <a:rPr lang="en-US" dirty="0"/>
              <a:t>Investigations when calling for ?drug rash consult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0CD61F-9285-4A4C-BB7E-E9D6712404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FBC, EUC, LFT </a:t>
            </a:r>
          </a:p>
          <a:p>
            <a:r>
              <a:rPr lang="en-AU" dirty="0"/>
              <a:t>Drug timeline</a:t>
            </a:r>
          </a:p>
          <a:p>
            <a:endParaRPr lang="en-AU" dirty="0"/>
          </a:p>
          <a:p>
            <a:br>
              <a:rPr lang="en-AU" dirty="0"/>
            </a:br>
            <a:br>
              <a:rPr lang="en-AU" dirty="0"/>
            </a:br>
            <a:endParaRPr lang="en-US" dirty="0"/>
          </a:p>
        </p:txBody>
      </p:sp>
      <p:pic>
        <p:nvPicPr>
          <p:cNvPr id="4" name="Picture 4" descr="23FT4">
            <a:extLst>
              <a:ext uri="{FF2B5EF4-FFF2-40B4-BE49-F238E27FC236}">
                <a16:creationId xmlns:a16="http://schemas.microsoft.com/office/drawing/2014/main" id="{B27ACBDE-0ED8-0544-9AD5-48CFB0CFA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174" y="1537929"/>
            <a:ext cx="5915610" cy="5113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83721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5CCB1-D409-354A-9990-F7CF4D31D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341915"/>
            <a:ext cx="7729728" cy="1188720"/>
          </a:xfrm>
        </p:spPr>
        <p:txBody>
          <a:bodyPr/>
          <a:lstStyle/>
          <a:p>
            <a:r>
              <a:rPr lang="en-US" dirty="0"/>
              <a:t>Drug timeline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D9456A-54FC-2C49-B579-269E3E14A4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76E04A-44A1-024C-8B82-A2AAE0FAD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6980" y="1668166"/>
            <a:ext cx="6382138" cy="504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3417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34DB9-3D37-0346-9D49-5737FF263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04669"/>
            <a:ext cx="7729728" cy="1188720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261AE-750C-3B4B-A128-96A2F080EE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23FT5">
            <a:extLst>
              <a:ext uri="{FF2B5EF4-FFF2-40B4-BE49-F238E27FC236}">
                <a16:creationId xmlns:a16="http://schemas.microsoft.com/office/drawing/2014/main" id="{1B316161-3910-F74F-AE0A-E2C6F14C8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90278" y="1449417"/>
            <a:ext cx="7211444" cy="54085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46306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C9FDC-8057-D64C-8AE3-3242D932D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consult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2EC14-8710-6249-B791-3BD86A71DB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b="1" u="sng" dirty="0"/>
              <a:t>Ideally before 1pm </a:t>
            </a:r>
            <a:endParaRPr lang="en-AU" dirty="0"/>
          </a:p>
          <a:p>
            <a:r>
              <a:rPr lang="en-AU" dirty="0"/>
              <a:t>Take a history </a:t>
            </a:r>
          </a:p>
          <a:p>
            <a:r>
              <a:rPr lang="en-AU" dirty="0"/>
              <a:t>Examine and describe the rash </a:t>
            </a:r>
          </a:p>
          <a:p>
            <a:r>
              <a:rPr lang="en-AU" dirty="0"/>
              <a:t>Think of some differentials and consider investigations  </a:t>
            </a:r>
            <a:br>
              <a:rPr lang="en-AU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2186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7A74F-2D24-FC4E-8E48-764BC15D6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do a punch biopsy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1835BD-BB70-8B4D-A302-4D03BE6FA2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414110"/>
            <a:ext cx="8816309" cy="4219956"/>
          </a:xfrm>
        </p:spPr>
        <p:txBody>
          <a:bodyPr>
            <a:normAutofit/>
          </a:bodyPr>
          <a:lstStyle/>
          <a:p>
            <a:pPr fontAlgn="ctr"/>
            <a:r>
              <a:rPr lang="en-US" dirty="0"/>
              <a:t>Useful and simple test</a:t>
            </a:r>
            <a:endParaRPr lang="en-US" sz="1600" dirty="0"/>
          </a:p>
          <a:p>
            <a:pPr fontAlgn="ctr"/>
            <a:r>
              <a:rPr lang="en-US" dirty="0"/>
              <a:t>Biopsy can be done if there's doubt about diagnosis </a:t>
            </a:r>
            <a:endParaRPr lang="en-US" sz="1600" dirty="0"/>
          </a:p>
          <a:p>
            <a:pPr fontAlgn="ctr"/>
            <a:r>
              <a:rPr lang="en-US" dirty="0"/>
              <a:t>The most difficult aspect of skin biopsy technique is selecting the biopsy site.</a:t>
            </a:r>
            <a:endParaRPr lang="en-US" sz="1600" dirty="0"/>
          </a:p>
          <a:p>
            <a:pPr fontAlgn="ctr"/>
            <a:r>
              <a:rPr lang="en-US" dirty="0"/>
              <a:t>In general, try to:</a:t>
            </a:r>
            <a:endParaRPr lang="en-US" sz="1600" dirty="0"/>
          </a:p>
          <a:p>
            <a:pPr lvl="1" fontAlgn="ctr"/>
            <a:r>
              <a:rPr lang="en-US" dirty="0"/>
              <a:t>Select a recent lesion</a:t>
            </a:r>
            <a:endParaRPr lang="en-US" sz="1400" dirty="0"/>
          </a:p>
          <a:p>
            <a:pPr lvl="1" fontAlgn="ctr"/>
            <a:r>
              <a:rPr lang="en-US" dirty="0"/>
              <a:t>Select a typical lesion</a:t>
            </a:r>
            <a:endParaRPr lang="en-US" sz="1400" dirty="0"/>
          </a:p>
          <a:p>
            <a:pPr lvl="1" fontAlgn="ctr"/>
            <a:r>
              <a:rPr lang="en-US" dirty="0"/>
              <a:t>Avoid areas of ulceration and excoriation</a:t>
            </a:r>
            <a:endParaRPr lang="en-US" sz="1400" dirty="0"/>
          </a:p>
          <a:p>
            <a:pPr lvl="1" fontAlgn="ctr"/>
            <a:r>
              <a:rPr lang="en-US" dirty="0"/>
              <a:t>If </a:t>
            </a:r>
            <a:r>
              <a:rPr lang="en-US" dirty="0" err="1"/>
              <a:t>biopsying</a:t>
            </a:r>
            <a:r>
              <a:rPr lang="en-US" dirty="0"/>
              <a:t> an ulcer, take the biopsy through the edge and include normal skin</a:t>
            </a:r>
            <a:endParaRPr lang="en-US" sz="1400" dirty="0"/>
          </a:p>
          <a:p>
            <a:pPr lvl="1" fontAlgn="ctr"/>
            <a:r>
              <a:rPr lang="en-US" dirty="0"/>
              <a:t>If </a:t>
            </a:r>
            <a:r>
              <a:rPr lang="en-US" dirty="0" err="1"/>
              <a:t>biopsying</a:t>
            </a:r>
            <a:r>
              <a:rPr lang="en-US" dirty="0"/>
              <a:t> a vesicular rash, attempt to take a whole vesicle</a:t>
            </a:r>
            <a:endParaRPr lang="en-US" sz="1400" dirty="0"/>
          </a:p>
          <a:p>
            <a:pPr fontAlgn="ctr"/>
            <a:r>
              <a:rPr lang="en-US" dirty="0"/>
              <a:t>Remember, a skin biopsy leaves a scar: avoid cosmetically sensitive areas if possible</a:t>
            </a:r>
            <a:endParaRPr lang="en-US" sz="1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3256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57E37-2BB9-C74F-82A4-5EE540C13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do a punch biopsy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96DFB-5CF1-A340-AB16-421A686B38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638043"/>
            <a:ext cx="7729728" cy="3688111"/>
          </a:xfrm>
        </p:spPr>
        <p:txBody>
          <a:bodyPr>
            <a:normAutofit/>
          </a:bodyPr>
          <a:lstStyle/>
          <a:p>
            <a:r>
              <a:rPr lang="en-US" dirty="0"/>
              <a:t>Prior to performing the biopsy, consent the patient &amp; set up equipment:</a:t>
            </a:r>
          </a:p>
          <a:p>
            <a:pPr lvl="1" fontAlgn="ctr"/>
            <a:r>
              <a:rPr lang="en-US" dirty="0"/>
              <a:t>Local </a:t>
            </a:r>
            <a:r>
              <a:rPr lang="en-US" dirty="0" err="1"/>
              <a:t>anaesthetic</a:t>
            </a:r>
            <a:r>
              <a:rPr lang="en-US" dirty="0"/>
              <a:t> (adrenaline may be used in most cases)</a:t>
            </a:r>
          </a:p>
          <a:p>
            <a:pPr lvl="1" fontAlgn="ctr"/>
            <a:r>
              <a:rPr lang="en-US" dirty="0"/>
              <a:t>Biopsy tools: skin prep, dressing pack with suture, suture material and equipment, punch/scalpel and dressings</a:t>
            </a:r>
          </a:p>
          <a:p>
            <a:pPr fontAlgn="ctr"/>
            <a:r>
              <a:rPr lang="en-US" dirty="0"/>
              <a:t>Specimen jar </a:t>
            </a:r>
          </a:p>
          <a:p>
            <a:pPr lvl="1" fontAlgn="ctr"/>
            <a:r>
              <a:rPr lang="en-US" dirty="0"/>
              <a:t>Formalin for H&amp;E </a:t>
            </a:r>
          </a:p>
          <a:p>
            <a:pPr lvl="1" fontAlgn="ctr"/>
            <a:r>
              <a:rPr lang="en-US" dirty="0"/>
              <a:t>Specimen jar for culture (with normal saline) </a:t>
            </a:r>
          </a:p>
          <a:p>
            <a:pPr lvl="1" fontAlgn="ctr"/>
            <a:r>
              <a:rPr lang="en-US" dirty="0"/>
              <a:t>Michel’s medium for DIF </a:t>
            </a:r>
          </a:p>
          <a:p>
            <a:pPr lvl="1" fontAlgn="ctr"/>
            <a:r>
              <a:rPr lang="en-US" dirty="0"/>
              <a:t>If in doubt – no formalin, get to lab ASAP</a:t>
            </a:r>
          </a:p>
          <a:p>
            <a:pPr fontAlgn="ctr"/>
            <a:r>
              <a:rPr lang="en-US" dirty="0"/>
              <a:t>Instructions for patient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302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4FEAF-8F76-3F43-B2FB-4A52E7B18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do a punch biopsy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912715-9DCA-0240-91F8-E2C6E9685F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Quick and easy to perform</a:t>
            </a:r>
          </a:p>
          <a:p>
            <a:r>
              <a:rPr lang="en-US" dirty="0"/>
              <a:t>Small, sharp metal cylinder which is an easy to use cutting instrument. </a:t>
            </a:r>
          </a:p>
          <a:p>
            <a:r>
              <a:rPr lang="en-US" dirty="0"/>
              <a:t>Many sizes from 2-8mm in diameter but 3-4mm is sufficient for most diagnostic purposes. </a:t>
            </a:r>
          </a:p>
          <a:p>
            <a:r>
              <a:rPr lang="en-US" dirty="0"/>
              <a:t>Small punch biopsies do not require a suture, however 4mm and above should be sutured to reduce healing time.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7873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29D8B-F004-FD4A-904E-14CBAB69A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do a punch biopsy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70486EE-829B-9D42-8250-C64DF2B6AB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2895" y="2328986"/>
            <a:ext cx="4562329" cy="401484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45CC511-F895-2A4A-8966-F3035ABCD70B}"/>
              </a:ext>
            </a:extLst>
          </p:cNvPr>
          <p:cNvSpPr txBox="1">
            <a:spLocks/>
          </p:cNvSpPr>
          <p:nvPr/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A404E8-4DE0-6E43-ACD2-44816CDC3530}"/>
              </a:ext>
            </a:extLst>
          </p:cNvPr>
          <p:cNvSpPr txBox="1"/>
          <p:nvPr/>
        </p:nvSpPr>
        <p:spPr>
          <a:xfrm>
            <a:off x="4945224" y="2993005"/>
            <a:ext cx="6344816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Orienting a punch biopsy. </a:t>
            </a:r>
            <a:r>
              <a:rPr lang="en-AU" i="1" dirty="0"/>
              <a:t>(A)</a:t>
            </a:r>
            <a:r>
              <a:rPr lang="en-AU" dirty="0"/>
              <a:t> Just before performing the biopsy, the lines of least skin tension are determined. </a:t>
            </a:r>
            <a:r>
              <a:rPr lang="en-AU" i="1" dirty="0"/>
              <a:t>(B)</a:t>
            </a:r>
            <a:r>
              <a:rPr lang="en-AU" dirty="0"/>
              <a:t> The skin is stretched 90 degrees perpendicular to the lines of least skin tension using the nondominant hand. The punch biopsy is performed. Following relaxation of the distending hand, </a:t>
            </a:r>
            <a:r>
              <a:rPr lang="en-AU" i="1" dirty="0"/>
              <a:t>(C)</a:t>
            </a:r>
            <a:r>
              <a:rPr lang="en-AU" dirty="0"/>
              <a:t> the wound has an elliptical shape that can be closed with sutures parallel to the lines of least skin tension.</a:t>
            </a:r>
          </a:p>
          <a:p>
            <a:endParaRPr lang="en-AU" dirty="0"/>
          </a:p>
          <a:p>
            <a:endParaRPr lang="en-AU" dirty="0"/>
          </a:p>
          <a:p>
            <a:endParaRPr lang="en-AU" sz="1200" dirty="0"/>
          </a:p>
          <a:p>
            <a:r>
              <a:rPr lang="en-AU" sz="1200" dirty="0"/>
              <a:t>Zuber T.  2002. Punch biopsy of the skin. American Family Physician 15;65(6):1155-1158.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2420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8416B-40C1-D042-ADCC-4379042C2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do a punch biopsy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86CB64-0DFC-4344-8C7E-46D9A16F5B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9063" y="2862347"/>
            <a:ext cx="6763574" cy="338953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AU" sz="1900" dirty="0"/>
              <a:t>Punch biopsy technique. </a:t>
            </a:r>
            <a:r>
              <a:rPr lang="en-AU" sz="1900" i="1" dirty="0"/>
              <a:t>(A)</a:t>
            </a:r>
            <a:r>
              <a:rPr lang="en-AU" sz="1900" dirty="0"/>
              <a:t> The punch biopsy instrument is held perpendicular to the surface of the lesion. The instrument is pressed down into the lesion while it is rotated clockwise and </a:t>
            </a:r>
            <a:r>
              <a:rPr lang="en-AU" sz="1900" dirty="0" err="1"/>
              <a:t>counterclockwise</a:t>
            </a:r>
            <a:r>
              <a:rPr lang="en-AU" sz="1900" dirty="0"/>
              <a:t>, cutting down into the subcutaneous fat. The punch biopsy instrument is removed. </a:t>
            </a:r>
            <a:r>
              <a:rPr lang="en-AU" sz="1900" i="1" dirty="0"/>
              <a:t>(B)</a:t>
            </a:r>
            <a:r>
              <a:rPr lang="en-AU" sz="1900" dirty="0"/>
              <a:t> The biopsy specimen is gently lifted with a needle to avoid crush </a:t>
            </a:r>
            <a:r>
              <a:rPr lang="en-AU" sz="1900" dirty="0" err="1"/>
              <a:t>artifact</a:t>
            </a:r>
            <a:r>
              <a:rPr lang="en-AU" sz="1900" dirty="0"/>
              <a:t>. Scissors are used to cut the specimen free at a level below the dermis. Small punch biopsy defects do not require suturing, while larger wounds (4 to 5 mm) should be closed to reduce healing time and scarring.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r>
              <a:rPr lang="en-AU" sz="1300" dirty="0"/>
              <a:t>Zuber T.  2002. Punch biopsy of the skin. American Family Physician 15;65(6):1155-1158.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05B49A-DB3C-A04C-9378-98A5C93C3E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144" y="2275481"/>
            <a:ext cx="3732244" cy="4478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7286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117A8-87FA-2344-A958-0D738DF83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do a punch biopsy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7FA32D-AC00-B843-A0F3-C87F780917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Information for the pathologist</a:t>
            </a:r>
          </a:p>
          <a:p>
            <a:pPr fontAlgn="ctr"/>
            <a:r>
              <a:rPr lang="en-US" dirty="0"/>
              <a:t>When submitting a biopsy to pathology, you must include the following data:</a:t>
            </a:r>
            <a:endParaRPr lang="en-US" sz="1600" dirty="0"/>
          </a:p>
          <a:p>
            <a:pPr lvl="1" fontAlgn="ctr"/>
            <a:r>
              <a:rPr lang="en-US" dirty="0"/>
              <a:t>Site of the biopsy</a:t>
            </a:r>
            <a:endParaRPr lang="en-US" sz="1400" dirty="0"/>
          </a:p>
          <a:p>
            <a:pPr lvl="1" fontAlgn="ctr"/>
            <a:r>
              <a:rPr lang="en-US" dirty="0"/>
              <a:t>Clinical history</a:t>
            </a:r>
            <a:endParaRPr lang="en-US" sz="1400" dirty="0"/>
          </a:p>
          <a:p>
            <a:pPr lvl="1" fontAlgn="ctr"/>
            <a:r>
              <a:rPr lang="en-US" dirty="0"/>
              <a:t>Drug history</a:t>
            </a:r>
            <a:endParaRPr lang="en-US" sz="1400" dirty="0"/>
          </a:p>
          <a:p>
            <a:pPr lvl="1" fontAlgn="ctr"/>
            <a:r>
              <a:rPr lang="en-US" dirty="0"/>
              <a:t>Treatment so far conducted </a:t>
            </a:r>
            <a:endParaRPr lang="en-US" sz="1400" dirty="0"/>
          </a:p>
          <a:p>
            <a:pPr fontAlgn="ctr"/>
            <a:r>
              <a:rPr lang="en-US" dirty="0"/>
              <a:t>If you have a differential diagnosis in mind, include it!</a:t>
            </a:r>
            <a:endParaRPr lang="en-US" sz="1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7380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7655D-E71B-FB4F-8CBE-5F78C4A8C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cases: 1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59B0589-338B-D444-A244-DF7F64A956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268" r="13036"/>
          <a:stretch/>
        </p:blipFill>
        <p:spPr>
          <a:xfrm>
            <a:off x="243894" y="2628919"/>
            <a:ext cx="4066850" cy="28315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EAC5FF-B74E-714F-B362-082926A02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0992" y="2628919"/>
            <a:ext cx="3350016" cy="28315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3C1BE9-A834-D94C-BC84-155F377CC5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1710" y="2628919"/>
            <a:ext cx="4404647" cy="2831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1635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F3B0B-A1C5-7C48-8A19-C39025599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Chronic plaque Psoriasis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C0C8D6-4462-CC4F-AA15-618DD10DB4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5" y="2533114"/>
            <a:ext cx="8306949" cy="4219956"/>
          </a:xfrm>
        </p:spPr>
        <p:txBody>
          <a:bodyPr>
            <a:normAutofit fontScale="92500" lnSpcReduction="20000"/>
          </a:bodyPr>
          <a:lstStyle/>
          <a:p>
            <a:pPr fontAlgn="base"/>
            <a:r>
              <a:rPr lang="en-AU" b="1" dirty="0"/>
              <a:t>Definition: </a:t>
            </a:r>
            <a:r>
              <a:rPr lang="en-AU" dirty="0"/>
              <a:t>Chronic inflammatory disorder with hyperproliferation of keratinocytes</a:t>
            </a:r>
          </a:p>
          <a:p>
            <a:pPr fontAlgn="base"/>
            <a:r>
              <a:rPr lang="en-AU" b="1" dirty="0"/>
              <a:t>Cause: </a:t>
            </a:r>
            <a:r>
              <a:rPr lang="en-AU" dirty="0"/>
              <a:t>Genetic, immunological</a:t>
            </a:r>
          </a:p>
          <a:p>
            <a:pPr fontAlgn="base"/>
            <a:r>
              <a:rPr lang="en-AU" b="1" dirty="0"/>
              <a:t>Triggers: </a:t>
            </a:r>
            <a:r>
              <a:rPr lang="en-AU" dirty="0"/>
              <a:t>trauma (Koebner), infection, drugs, stress, alcohol </a:t>
            </a:r>
          </a:p>
          <a:p>
            <a:pPr fontAlgn="base"/>
            <a:r>
              <a:rPr lang="en-AU" b="1" dirty="0"/>
              <a:t>Presentation: </a:t>
            </a:r>
            <a:endParaRPr lang="en-AU" dirty="0"/>
          </a:p>
          <a:p>
            <a:pPr lvl="1" fontAlgn="base"/>
            <a:r>
              <a:rPr lang="en-AU" dirty="0"/>
              <a:t>Well demarcated plaques with silvery scale +/- joint</a:t>
            </a:r>
          </a:p>
          <a:p>
            <a:pPr lvl="1" fontAlgn="base"/>
            <a:r>
              <a:rPr lang="en-AU" dirty="0"/>
              <a:t>Extensor surfaces, scalp, behind ears</a:t>
            </a:r>
          </a:p>
          <a:p>
            <a:pPr lvl="1" fontAlgn="base"/>
            <a:r>
              <a:rPr lang="en-AU" dirty="0"/>
              <a:t>Nail: onycholysis, ridging, pitting, </a:t>
            </a:r>
            <a:r>
              <a:rPr lang="en-AU" dirty="0" err="1"/>
              <a:t>subungal</a:t>
            </a:r>
            <a:r>
              <a:rPr lang="en-AU" dirty="0"/>
              <a:t> hyperkeratosis</a:t>
            </a:r>
          </a:p>
          <a:p>
            <a:pPr fontAlgn="base"/>
            <a:r>
              <a:rPr lang="en-AU" b="1" dirty="0"/>
              <a:t>Investigations </a:t>
            </a:r>
            <a:r>
              <a:rPr lang="en-AU" dirty="0"/>
              <a:t>not needed</a:t>
            </a:r>
            <a:r>
              <a:rPr lang="en-AU" b="1" dirty="0"/>
              <a:t>: </a:t>
            </a:r>
            <a:r>
              <a:rPr lang="en-AU" dirty="0"/>
              <a:t>usually clinical </a:t>
            </a:r>
          </a:p>
          <a:p>
            <a:pPr fontAlgn="base"/>
            <a:r>
              <a:rPr lang="en-AU" b="1" dirty="0"/>
              <a:t>Treatment: </a:t>
            </a:r>
            <a:endParaRPr lang="en-AU" dirty="0"/>
          </a:p>
          <a:p>
            <a:pPr lvl="1" fontAlgn="base"/>
            <a:r>
              <a:rPr lang="en-AU" dirty="0"/>
              <a:t>Topical: steroids, coal tar, vitamin D analogues</a:t>
            </a:r>
          </a:p>
          <a:p>
            <a:pPr lvl="1" fontAlgn="base"/>
            <a:r>
              <a:rPr lang="en-AU" dirty="0"/>
              <a:t>Systemic: MTX, retinoids, cyclosporine, acitretin </a:t>
            </a:r>
          </a:p>
          <a:p>
            <a:pPr lvl="1" fontAlgn="base"/>
            <a:r>
              <a:rPr lang="en-AU" dirty="0"/>
              <a:t>Phototherapy: PUVA, NBUVB</a:t>
            </a:r>
          </a:p>
          <a:p>
            <a:pPr lvl="1" fontAlgn="base"/>
            <a:r>
              <a:rPr lang="en-AU" dirty="0"/>
              <a:t>Biologic: </a:t>
            </a:r>
            <a:r>
              <a:rPr lang="en-AU" dirty="0" err="1"/>
              <a:t>TNFa</a:t>
            </a:r>
            <a:r>
              <a:rPr lang="en-AU" dirty="0"/>
              <a:t>, monoclonal, IL12, IL 23, IL 17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68714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B9EB3-7FB7-7B4D-84D0-04B04B42E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case: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6A7E36-2A73-5A4F-AC49-DBD1766A54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0B3CE0-8478-B64F-9511-A10E0D067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021" y="2638044"/>
            <a:ext cx="4782151" cy="35866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0FBD17-8EAB-0048-B880-C43E762997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3136" y="2638044"/>
            <a:ext cx="4760416" cy="3586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1002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DC345-C1DC-C74A-B3D8-F0FAF4059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cases: Atopic dermatitis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362D6E-DCC2-1D40-8B9F-38656A2EB9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510628"/>
            <a:ext cx="8326936" cy="4347372"/>
          </a:xfrm>
        </p:spPr>
        <p:txBody>
          <a:bodyPr>
            <a:normAutofit fontScale="85000" lnSpcReduction="20000"/>
          </a:bodyPr>
          <a:lstStyle/>
          <a:p>
            <a:pPr fontAlgn="base"/>
            <a:r>
              <a:rPr lang="en-AU" b="1" dirty="0"/>
              <a:t>Definition: </a:t>
            </a:r>
            <a:r>
              <a:rPr lang="en-AU" dirty="0"/>
              <a:t>Type 1 hypersensitivity </a:t>
            </a:r>
          </a:p>
          <a:p>
            <a:pPr fontAlgn="base"/>
            <a:r>
              <a:rPr lang="en-AU" b="1" dirty="0"/>
              <a:t>Cause: </a:t>
            </a:r>
            <a:r>
              <a:rPr lang="en-AU" dirty="0"/>
              <a:t>Genetic defect in skin barrier function (filaggrin)</a:t>
            </a:r>
          </a:p>
          <a:p>
            <a:pPr fontAlgn="base"/>
            <a:r>
              <a:rPr lang="en-AU" b="1" dirty="0"/>
              <a:t>Triggers: </a:t>
            </a:r>
            <a:r>
              <a:rPr lang="en-AU" dirty="0"/>
              <a:t>infection, allergens (food, dust, pets), irritants, sweat, heat, stress</a:t>
            </a:r>
          </a:p>
          <a:p>
            <a:pPr fontAlgn="base"/>
            <a:r>
              <a:rPr lang="en-AU" b="1" dirty="0"/>
              <a:t>Presentation: </a:t>
            </a:r>
            <a:endParaRPr lang="en-AU" dirty="0"/>
          </a:p>
          <a:p>
            <a:pPr lvl="1" fontAlgn="base"/>
            <a:r>
              <a:rPr lang="en-AU" dirty="0"/>
              <a:t>Pruritic maculopapular rash +/- vesicles on erythematous base </a:t>
            </a:r>
          </a:p>
          <a:p>
            <a:pPr lvl="1" fontAlgn="base"/>
            <a:r>
              <a:rPr lang="en-AU" dirty="0"/>
              <a:t>Face &amp; extensors in infants, flexors in children and adults </a:t>
            </a:r>
          </a:p>
          <a:p>
            <a:pPr lvl="1" fontAlgn="base"/>
            <a:r>
              <a:rPr lang="en-AU" dirty="0"/>
              <a:t>2</a:t>
            </a:r>
            <a:r>
              <a:rPr lang="en-AU" sz="1000" baseline="30000" dirty="0"/>
              <a:t>o</a:t>
            </a:r>
            <a:r>
              <a:rPr lang="en-AU" dirty="0"/>
              <a:t> changes: excoriations &amp; </a:t>
            </a:r>
            <a:r>
              <a:rPr lang="en-AU" dirty="0" err="1"/>
              <a:t>lichenification</a:t>
            </a:r>
            <a:endParaRPr lang="en-AU" dirty="0"/>
          </a:p>
          <a:p>
            <a:pPr fontAlgn="base"/>
            <a:r>
              <a:rPr lang="en-AU" b="1" dirty="0"/>
              <a:t>Investigations: </a:t>
            </a:r>
            <a:r>
              <a:rPr lang="en-AU" dirty="0"/>
              <a:t>skin swabs, total </a:t>
            </a:r>
            <a:r>
              <a:rPr lang="en-AU" dirty="0" err="1"/>
              <a:t>IgE</a:t>
            </a:r>
            <a:r>
              <a:rPr lang="en-AU" dirty="0"/>
              <a:t>, skin biopsy</a:t>
            </a:r>
          </a:p>
          <a:p>
            <a:pPr fontAlgn="base"/>
            <a:r>
              <a:rPr lang="en-AU" b="1" dirty="0"/>
              <a:t>Treatment: </a:t>
            </a:r>
            <a:endParaRPr lang="en-AU" dirty="0"/>
          </a:p>
          <a:p>
            <a:pPr lvl="1" fontAlgn="base"/>
            <a:r>
              <a:rPr lang="en-AU" dirty="0"/>
              <a:t>Conservative: avoid, soap substitutes, bath oil</a:t>
            </a:r>
          </a:p>
          <a:p>
            <a:pPr lvl="1" fontAlgn="base"/>
            <a:r>
              <a:rPr lang="en-AU" dirty="0"/>
              <a:t>Topical: steroids and emollients </a:t>
            </a:r>
          </a:p>
          <a:p>
            <a:pPr lvl="1" fontAlgn="base"/>
            <a:r>
              <a:rPr lang="en-AU" dirty="0"/>
              <a:t>Systemic: MTX, Azathioprine, Cyclosporine, MMF</a:t>
            </a:r>
          </a:p>
          <a:p>
            <a:pPr lvl="1" fontAlgn="base"/>
            <a:r>
              <a:rPr lang="en-AU" dirty="0"/>
              <a:t>Phototherapy: NBUVB</a:t>
            </a:r>
          </a:p>
          <a:p>
            <a:pPr lvl="1" fontAlgn="base"/>
            <a:r>
              <a:rPr lang="en-AU" dirty="0"/>
              <a:t>Biologic: </a:t>
            </a:r>
            <a:r>
              <a:rPr lang="en-AU" dirty="0" err="1"/>
              <a:t>Dupilumab</a:t>
            </a:r>
            <a:r>
              <a:rPr lang="en-AU" dirty="0"/>
              <a:t> (not currently available)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7900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21C3E-885B-B345-B15C-3F6E605A2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Describing rashes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AF840A-ABAB-D44C-ACCD-AB2B324A02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Single lesion or rash </a:t>
            </a:r>
          </a:p>
          <a:p>
            <a:r>
              <a:rPr lang="en-US" dirty="0"/>
              <a:t>Distribution </a:t>
            </a:r>
          </a:p>
          <a:p>
            <a:pPr lvl="1"/>
            <a:r>
              <a:rPr lang="en-US" dirty="0"/>
              <a:t>Unilateral, symmetrical, dermatomal, extensor, photosensitive</a:t>
            </a:r>
          </a:p>
          <a:p>
            <a:r>
              <a:rPr lang="en-US" dirty="0"/>
              <a:t>Configuration</a:t>
            </a:r>
          </a:p>
          <a:p>
            <a:pPr lvl="1"/>
            <a:r>
              <a:rPr lang="en-US" dirty="0"/>
              <a:t>Linear, annular, target, discoid</a:t>
            </a:r>
          </a:p>
          <a:p>
            <a:r>
              <a:rPr lang="en-US" dirty="0" err="1"/>
              <a:t>Colour</a:t>
            </a:r>
            <a:r>
              <a:rPr lang="en-US" dirty="0"/>
              <a:t> </a:t>
            </a:r>
          </a:p>
          <a:p>
            <a:r>
              <a:rPr lang="en-US" dirty="0"/>
              <a:t>Morphology</a:t>
            </a:r>
          </a:p>
          <a:p>
            <a:r>
              <a:rPr lang="en-US" dirty="0"/>
              <a:t>Scale </a:t>
            </a:r>
          </a:p>
        </p:txBody>
      </p:sp>
    </p:spTree>
    <p:extLst>
      <p:ext uri="{BB962C8B-B14F-4D97-AF65-F5344CB8AC3E}">
        <p14:creationId xmlns:p14="http://schemas.microsoft.com/office/powerpoint/2010/main" val="5829674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079EA-5ADB-C14B-A690-A0ADB51DA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COVid-19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45D8E2D-EEF8-814A-B9DD-19B783641E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339967" y="2162433"/>
            <a:ext cx="5512065" cy="4132717"/>
          </a:xfrm>
        </p:spPr>
      </p:pic>
    </p:spTree>
    <p:extLst>
      <p:ext uri="{BB962C8B-B14F-4D97-AF65-F5344CB8AC3E}">
        <p14:creationId xmlns:p14="http://schemas.microsoft.com/office/powerpoint/2010/main" val="417422125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2D14E-E05D-F742-B691-CAB7883A5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COVID-19</a:t>
            </a:r>
          </a:p>
        </p:txBody>
      </p:sp>
      <p:pic>
        <p:nvPicPr>
          <p:cNvPr id="5" name="Content Placeholder 4" descr="A close up of a tattoo on his head&#10;&#10;Description automatically generated">
            <a:extLst>
              <a:ext uri="{FF2B5EF4-FFF2-40B4-BE49-F238E27FC236}">
                <a16:creationId xmlns:a16="http://schemas.microsoft.com/office/drawing/2014/main" id="{F620E9E5-EB62-7C42-8A76-18CDD11C73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03567" y="2202839"/>
            <a:ext cx="6686417" cy="4398959"/>
          </a:xfrm>
        </p:spPr>
      </p:pic>
    </p:spTree>
    <p:extLst>
      <p:ext uri="{BB962C8B-B14F-4D97-AF65-F5344CB8AC3E}">
        <p14:creationId xmlns:p14="http://schemas.microsoft.com/office/powerpoint/2010/main" val="362931666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88722-D6E9-3443-9A01-DBB817E1D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consult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1E3C52-141A-2344-B1BF-465549C7C4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b="1" u="sng" dirty="0"/>
              <a:t>Before 1pm </a:t>
            </a:r>
            <a:endParaRPr lang="en-AU" dirty="0"/>
          </a:p>
          <a:p>
            <a:r>
              <a:rPr lang="en-AU" dirty="0"/>
              <a:t>Take a history </a:t>
            </a:r>
          </a:p>
          <a:p>
            <a:r>
              <a:rPr lang="en-AU" dirty="0"/>
              <a:t>Examine and describe the rash </a:t>
            </a:r>
          </a:p>
          <a:p>
            <a:r>
              <a:rPr lang="en-AU" dirty="0"/>
              <a:t>Think of some differentials and consider investigations  </a:t>
            </a:r>
          </a:p>
          <a:p>
            <a:pPr lvl="1"/>
            <a:r>
              <a:rPr lang="en-AU" dirty="0"/>
              <a:t>Drug timeline </a:t>
            </a:r>
          </a:p>
          <a:p>
            <a:pPr lvl="1"/>
            <a:r>
              <a:rPr lang="en-AU" dirty="0"/>
              <a:t>Baseline blood tests</a:t>
            </a:r>
          </a:p>
          <a:p>
            <a:pPr lvl="1"/>
            <a:r>
              <a:rPr lang="en-AU" dirty="0"/>
              <a:t>Consider a biopsy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49443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2A7361-EB9F-1C48-B06E-A71AD896CC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47B5EE-AFA2-7743-ACC4-A40EBECAA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1136" y="611428"/>
            <a:ext cx="7729728" cy="5381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8353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B697C-3210-B74D-B0E9-F26ECB65D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92889"/>
            <a:ext cx="7729728" cy="1188720"/>
          </a:xfrm>
        </p:spPr>
        <p:txBody>
          <a:bodyPr/>
          <a:lstStyle/>
          <a:p>
            <a:r>
              <a:rPr lang="en-US" dirty="0"/>
              <a:t>Morphology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033937-BB8E-9C43-9D79-4199008263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BAB566-F9A6-BF4B-B904-F298380B24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233"/>
          <a:stretch/>
        </p:blipFill>
        <p:spPr>
          <a:xfrm>
            <a:off x="3377681" y="1607199"/>
            <a:ext cx="5381778" cy="525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3583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1A3DA-C6F1-9A46-A315-178746294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0B3F63-A6BB-5741-A9C2-690CDBEB9D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 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EDCA99-CABB-3A45-A94A-1D98DBE91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2699" y="2274300"/>
            <a:ext cx="5679492" cy="4279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8236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29A3F-B892-D442-8CB4-49C3E0266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vasculitis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764E8-1494-CC44-A773-5979B189CE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5" y="2638044"/>
            <a:ext cx="8816310" cy="4219956"/>
          </a:xfrm>
        </p:spPr>
        <p:txBody>
          <a:bodyPr>
            <a:normAutofit lnSpcReduction="10000"/>
          </a:bodyPr>
          <a:lstStyle/>
          <a:p>
            <a:pPr fontAlgn="base"/>
            <a:r>
              <a:rPr lang="en-AU" dirty="0"/>
              <a:t>“Palpable purpura”</a:t>
            </a:r>
          </a:p>
          <a:p>
            <a:pPr lvl="1" fontAlgn="base"/>
            <a:r>
              <a:rPr lang="en-AU" dirty="0"/>
              <a:t>Immune complexes deposit in vessels </a:t>
            </a:r>
          </a:p>
          <a:p>
            <a:pPr fontAlgn="base"/>
            <a:r>
              <a:rPr lang="en-AU" dirty="0"/>
              <a:t>When describing</a:t>
            </a:r>
          </a:p>
          <a:p>
            <a:pPr lvl="1" fontAlgn="base"/>
            <a:r>
              <a:rPr lang="en-AU" dirty="0"/>
              <a:t>Petechiae &lt;3mm</a:t>
            </a:r>
          </a:p>
          <a:p>
            <a:pPr lvl="1" fontAlgn="base"/>
            <a:r>
              <a:rPr lang="en-AU" dirty="0"/>
              <a:t>Macular purpura 5-9mm</a:t>
            </a:r>
          </a:p>
          <a:p>
            <a:pPr lvl="1" fontAlgn="base"/>
            <a:r>
              <a:rPr lang="en-AU" dirty="0"/>
              <a:t>Ecchymoses &gt;1cm</a:t>
            </a:r>
          </a:p>
          <a:p>
            <a:pPr fontAlgn="base"/>
            <a:r>
              <a:rPr lang="en-AU" dirty="0"/>
              <a:t>Often dependent areas initially</a:t>
            </a:r>
          </a:p>
          <a:p>
            <a:pPr lvl="1" fontAlgn="base"/>
            <a:r>
              <a:rPr lang="en-AU" dirty="0"/>
              <a:t>Less blood flow = accumulation of inflammatory mediators</a:t>
            </a:r>
          </a:p>
          <a:p>
            <a:pPr fontAlgn="base"/>
            <a:r>
              <a:rPr lang="en-AU" dirty="0"/>
              <a:t>Small vessel vs medium vs large vessel </a:t>
            </a:r>
          </a:p>
          <a:p>
            <a:pPr lvl="1" fontAlgn="base"/>
            <a:r>
              <a:rPr lang="en-AU" dirty="0"/>
              <a:t>E.g. Retiform purpura, ulcers, subcutaneous nodules and infarcts</a:t>
            </a:r>
            <a:br>
              <a:rPr lang="en-AU" dirty="0"/>
            </a:br>
            <a:br>
              <a:rPr lang="en-AU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47892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8FF30-9ACE-5D4A-92DB-618042B38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vasculitis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CE348A-4D9B-374E-BE61-E6E0888B10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1396" y="2295331"/>
            <a:ext cx="10120604" cy="4562669"/>
          </a:xfrm>
        </p:spPr>
        <p:txBody>
          <a:bodyPr>
            <a:normAutofit/>
          </a:bodyPr>
          <a:lstStyle/>
          <a:p>
            <a:pPr fontAlgn="base"/>
            <a:r>
              <a:rPr lang="en-AU" dirty="0"/>
              <a:t>Systemic involvement: renal, GIT, renal, joint, CNS</a:t>
            </a:r>
          </a:p>
          <a:p>
            <a:pPr marL="0" indent="0" fontAlgn="base">
              <a:buNone/>
            </a:pPr>
            <a:endParaRPr lang="en-AU" dirty="0"/>
          </a:p>
          <a:p>
            <a:pPr fontAlgn="base"/>
            <a:r>
              <a:rPr lang="en-AU" dirty="0"/>
              <a:t>Causes include:</a:t>
            </a:r>
          </a:p>
          <a:p>
            <a:pPr lvl="1"/>
            <a:r>
              <a:rPr lang="en-AU" dirty="0"/>
              <a:t>HSP,  urticarial vasculitis</a:t>
            </a:r>
          </a:p>
          <a:p>
            <a:pPr lvl="1"/>
            <a:r>
              <a:rPr lang="en-AU" dirty="0"/>
              <a:t>Infections (15-20%) e.g. bacterial (GAS, mycobacterium leprae, infective endo), URTI, HCV</a:t>
            </a:r>
          </a:p>
          <a:p>
            <a:pPr lvl="1"/>
            <a:r>
              <a:rPr lang="en-AU" dirty="0"/>
              <a:t>Inflammatory - mainly autoimmune CTD (15-20%) e.g. RA, SLE, Sjogren </a:t>
            </a:r>
          </a:p>
          <a:p>
            <a:pPr lvl="1"/>
            <a:r>
              <a:rPr lang="en-AU" dirty="0"/>
              <a:t>Drugs (10-15%) e.g. b lactam penicillins &amp; cephalosporins, </a:t>
            </a:r>
            <a:r>
              <a:rPr lang="en-AU" dirty="0" err="1"/>
              <a:t>mino</a:t>
            </a:r>
            <a:r>
              <a:rPr lang="en-AU" dirty="0"/>
              <a:t>; thiazide, hydralazine quinidine; GCSF, NSAIDs, allopurinol, PTU, bortezomib </a:t>
            </a:r>
          </a:p>
          <a:p>
            <a:pPr lvl="1"/>
            <a:r>
              <a:rPr lang="en-AU" dirty="0"/>
              <a:t>Neoplasms (2-5%) often </a:t>
            </a:r>
            <a:r>
              <a:rPr lang="en-AU" dirty="0" err="1"/>
              <a:t>haematologic</a:t>
            </a:r>
            <a:r>
              <a:rPr lang="en-AU" dirty="0"/>
              <a:t> - MM, MGUS, MDS, </a:t>
            </a:r>
            <a:r>
              <a:rPr lang="en-AU" dirty="0" err="1"/>
              <a:t>myelo</a:t>
            </a:r>
            <a:r>
              <a:rPr lang="en-AU" dirty="0"/>
              <a:t>/lymphoproliferative </a:t>
            </a:r>
          </a:p>
          <a:p>
            <a:pPr lvl="1"/>
            <a:r>
              <a:rPr lang="en-AU" dirty="0"/>
              <a:t>Genetic (rare) e.g. alpha 1 antitrypsin deficiency 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24624875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Parcel</Template>
  <TotalTime>2064</TotalTime>
  <Words>2358</Words>
  <Application>Microsoft Macintosh PowerPoint</Application>
  <PresentationFormat>Widescreen</PresentationFormat>
  <Paragraphs>350</Paragraphs>
  <Slides>53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7" baseType="lpstr">
      <vt:lpstr>Arial</vt:lpstr>
      <vt:lpstr>Calibri</vt:lpstr>
      <vt:lpstr>Gill Sans MT</vt:lpstr>
      <vt:lpstr>Parcel</vt:lpstr>
      <vt:lpstr>Dermatology essentials for THE Emergency Department</vt:lpstr>
      <vt:lpstr>Learning objectives</vt:lpstr>
      <vt:lpstr>Recommended texts </vt:lpstr>
      <vt:lpstr>How to consult</vt:lpstr>
      <vt:lpstr>Describing rashes</vt:lpstr>
      <vt:lpstr>Morphology</vt:lpstr>
      <vt:lpstr>Case 1</vt:lpstr>
      <vt:lpstr>vasculitis</vt:lpstr>
      <vt:lpstr>vasculitis</vt:lpstr>
      <vt:lpstr>vasculitis</vt:lpstr>
      <vt:lpstr>Treatment</vt:lpstr>
      <vt:lpstr>Case 2 - 75F with 2 courses of flucloxacillin; extending new blisters, pruritis +++</vt:lpstr>
      <vt:lpstr>Bullous pemphigoid</vt:lpstr>
      <vt:lpstr>Bullous pemphigoid</vt:lpstr>
      <vt:lpstr>Bullous pemphigoid</vt:lpstr>
      <vt:lpstr>Case 3: Post operative patient day 2 </vt:lpstr>
      <vt:lpstr>Fixed drug reaction </vt:lpstr>
      <vt:lpstr>Fixed drug reaction</vt:lpstr>
      <vt:lpstr>Case 4: 51 year old woman 2 days after commencing cephalexin. Pdx/DDx?  </vt:lpstr>
      <vt:lpstr>Acute Generalised Exanthematous pustulosis (AGEP)</vt:lpstr>
      <vt:lpstr>agep</vt:lpstr>
      <vt:lpstr>Patch testing in cutaneous adverse drug reaction</vt:lpstr>
      <vt:lpstr>Patch testing</vt:lpstr>
      <vt:lpstr>Patch testing in cutaneous adverse drug reaction</vt:lpstr>
      <vt:lpstr>Patch testing</vt:lpstr>
      <vt:lpstr>CASe 5:</vt:lpstr>
      <vt:lpstr>dress</vt:lpstr>
      <vt:lpstr>Case 6: </vt:lpstr>
      <vt:lpstr>erythroderma</vt:lpstr>
      <vt:lpstr>Case 7:</vt:lpstr>
      <vt:lpstr>Erythema multiforme</vt:lpstr>
      <vt:lpstr>Erythema multiforme</vt:lpstr>
      <vt:lpstr>Case 8:</vt:lpstr>
      <vt:lpstr>Urticaria, angioedema, anaphylaxis</vt:lpstr>
      <vt:lpstr>Case 9:</vt:lpstr>
      <vt:lpstr>Stevens-Johnston and Toxic Epidermolysis</vt:lpstr>
      <vt:lpstr>Investigations when calling for ?drug rash consult</vt:lpstr>
      <vt:lpstr>Drug timeline</vt:lpstr>
      <vt:lpstr>summary</vt:lpstr>
      <vt:lpstr>How to do a punch biopsy </vt:lpstr>
      <vt:lpstr>How to do a punch biopsy</vt:lpstr>
      <vt:lpstr>How to do a punch biopsy</vt:lpstr>
      <vt:lpstr>How to do a punch biopsy</vt:lpstr>
      <vt:lpstr>How to do a punch biopsy</vt:lpstr>
      <vt:lpstr>How to do a punch biopsy</vt:lpstr>
      <vt:lpstr>Common cases: 1</vt:lpstr>
      <vt:lpstr>Chronic plaque Psoriasis</vt:lpstr>
      <vt:lpstr>Common case: 2</vt:lpstr>
      <vt:lpstr>Common cases: Atopic dermatitis</vt:lpstr>
      <vt:lpstr>COVid-19</vt:lpstr>
      <vt:lpstr>COVID-19</vt:lpstr>
      <vt:lpstr>How to consult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Dermatology teaching for junior medical officers </dc:title>
  <dc:creator>angelica.tjok@gmail.com</dc:creator>
  <cp:lastModifiedBy>Emily Forward</cp:lastModifiedBy>
  <cp:revision>37</cp:revision>
  <dcterms:created xsi:type="dcterms:W3CDTF">2018-08-19T12:01:05Z</dcterms:created>
  <dcterms:modified xsi:type="dcterms:W3CDTF">2020-04-15T04:03:36Z</dcterms:modified>
</cp:coreProperties>
</file>