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4"/>
  </p:notesMasterIdLst>
  <p:sldIdLst>
    <p:sldId id="257" r:id="rId2"/>
    <p:sldId id="258" r:id="rId3"/>
    <p:sldId id="259" r:id="rId4"/>
    <p:sldId id="262" r:id="rId5"/>
    <p:sldId id="265" r:id="rId6"/>
    <p:sldId id="269" r:id="rId7"/>
    <p:sldId id="267" r:id="rId8"/>
    <p:sldId id="270" r:id="rId9"/>
    <p:sldId id="271" r:id="rId10"/>
    <p:sldId id="273" r:id="rId11"/>
    <p:sldId id="274" r:id="rId12"/>
    <p:sldId id="275" r:id="rId13"/>
    <p:sldId id="272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F0930-23BB-431E-A184-335D9455A09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7B63D6F-A6CD-454E-8649-72C8A557C2B5}">
      <dgm:prSet/>
      <dgm:spPr/>
      <dgm:t>
        <a:bodyPr/>
        <a:lstStyle/>
        <a:p>
          <a:r>
            <a:rPr lang="en-US"/>
            <a:t>The crashing asthmatic is terrifying</a:t>
          </a:r>
        </a:p>
      </dgm:t>
    </dgm:pt>
    <dgm:pt modelId="{059AA3E2-B5CF-4AED-8CC3-DE6E75570056}" type="parTrans" cxnId="{5A4556B5-A6CC-46C6-A806-954EA1C25F0C}">
      <dgm:prSet/>
      <dgm:spPr/>
      <dgm:t>
        <a:bodyPr/>
        <a:lstStyle/>
        <a:p>
          <a:endParaRPr lang="en-US"/>
        </a:p>
      </dgm:t>
    </dgm:pt>
    <dgm:pt modelId="{3FDB42B2-14C6-440F-AF7B-BAB1804AE281}" type="sibTrans" cxnId="{5A4556B5-A6CC-46C6-A806-954EA1C25F0C}">
      <dgm:prSet/>
      <dgm:spPr/>
      <dgm:t>
        <a:bodyPr/>
        <a:lstStyle/>
        <a:p>
          <a:endParaRPr lang="en-US"/>
        </a:p>
      </dgm:t>
    </dgm:pt>
    <dgm:pt modelId="{38F27CDF-656D-4A2D-9CFF-7B30E994B311}">
      <dgm:prSet/>
      <dgm:spPr/>
      <dgm:t>
        <a:bodyPr/>
        <a:lstStyle/>
        <a:p>
          <a:r>
            <a:rPr lang="en-US"/>
            <a:t>Aggressive management and planning for the next stage</a:t>
          </a:r>
        </a:p>
      </dgm:t>
    </dgm:pt>
    <dgm:pt modelId="{B0661249-0D5F-4146-8A71-AE240F7C9D6E}" type="parTrans" cxnId="{4CBA9E35-6472-4FA4-9642-300B6F31FAA8}">
      <dgm:prSet/>
      <dgm:spPr/>
      <dgm:t>
        <a:bodyPr/>
        <a:lstStyle/>
        <a:p>
          <a:endParaRPr lang="en-US"/>
        </a:p>
      </dgm:t>
    </dgm:pt>
    <dgm:pt modelId="{A24F72BC-D481-486D-9D1C-B53B7ED63FC6}" type="sibTrans" cxnId="{4CBA9E35-6472-4FA4-9642-300B6F31FAA8}">
      <dgm:prSet/>
      <dgm:spPr/>
      <dgm:t>
        <a:bodyPr/>
        <a:lstStyle/>
        <a:p>
          <a:endParaRPr lang="en-US"/>
        </a:p>
      </dgm:t>
    </dgm:pt>
    <dgm:pt modelId="{DF87FE83-427E-4700-8145-9CE9371B39CA}">
      <dgm:prSet/>
      <dgm:spPr/>
      <dgm:t>
        <a:bodyPr/>
        <a:lstStyle/>
        <a:p>
          <a:r>
            <a:rPr lang="en-US"/>
            <a:t>Don’t intubate lightly</a:t>
          </a:r>
        </a:p>
      </dgm:t>
    </dgm:pt>
    <dgm:pt modelId="{383EC310-DD63-4FFE-82D0-67F2E598666E}" type="parTrans" cxnId="{2BAA12FD-589A-476C-897F-6790692D5E0A}">
      <dgm:prSet/>
      <dgm:spPr/>
      <dgm:t>
        <a:bodyPr/>
        <a:lstStyle/>
        <a:p>
          <a:endParaRPr lang="en-US"/>
        </a:p>
      </dgm:t>
    </dgm:pt>
    <dgm:pt modelId="{2FD72E01-2604-4079-9873-D7D53A645362}" type="sibTrans" cxnId="{2BAA12FD-589A-476C-897F-6790692D5E0A}">
      <dgm:prSet/>
      <dgm:spPr/>
      <dgm:t>
        <a:bodyPr/>
        <a:lstStyle/>
        <a:p>
          <a:endParaRPr lang="en-US"/>
        </a:p>
      </dgm:t>
    </dgm:pt>
    <dgm:pt modelId="{C0FCB0AC-0FFC-4F69-9095-F5E56534E77C}">
      <dgm:prSet/>
      <dgm:spPr/>
      <dgm:t>
        <a:bodyPr/>
        <a:lstStyle/>
        <a:p>
          <a:r>
            <a:rPr lang="en-US"/>
            <a:t>Involve seniors early</a:t>
          </a:r>
        </a:p>
      </dgm:t>
    </dgm:pt>
    <dgm:pt modelId="{4CAD8815-B69B-470A-898E-DCC801E7516B}" type="parTrans" cxnId="{DC71EAD3-AB98-458D-A514-45652C1409AC}">
      <dgm:prSet/>
      <dgm:spPr/>
      <dgm:t>
        <a:bodyPr/>
        <a:lstStyle/>
        <a:p>
          <a:endParaRPr lang="en-US"/>
        </a:p>
      </dgm:t>
    </dgm:pt>
    <dgm:pt modelId="{6462601B-363E-4052-8A34-9FD8B36E0BC7}" type="sibTrans" cxnId="{DC71EAD3-AB98-458D-A514-45652C1409AC}">
      <dgm:prSet/>
      <dgm:spPr/>
      <dgm:t>
        <a:bodyPr/>
        <a:lstStyle/>
        <a:p>
          <a:endParaRPr lang="en-US"/>
        </a:p>
      </dgm:t>
    </dgm:pt>
    <dgm:pt modelId="{C73BBD10-EF63-4E5A-BD2A-93C04FDA9569}">
      <dgm:prSet/>
      <dgm:spPr/>
      <dgm:t>
        <a:bodyPr/>
        <a:lstStyle/>
        <a:p>
          <a:r>
            <a:rPr lang="en-US"/>
            <a:t>Plan the intubation and anticipate complications</a:t>
          </a:r>
        </a:p>
      </dgm:t>
    </dgm:pt>
    <dgm:pt modelId="{20574DF5-1D37-4B6E-8572-B1CA00D2D922}" type="parTrans" cxnId="{FA11E828-058A-402A-B506-F89AD992FF74}">
      <dgm:prSet/>
      <dgm:spPr/>
      <dgm:t>
        <a:bodyPr/>
        <a:lstStyle/>
        <a:p>
          <a:endParaRPr lang="en-US"/>
        </a:p>
      </dgm:t>
    </dgm:pt>
    <dgm:pt modelId="{A9F46043-A46B-4DCE-9411-68460A58F92B}" type="sibTrans" cxnId="{FA11E828-058A-402A-B506-F89AD992FF74}">
      <dgm:prSet/>
      <dgm:spPr/>
      <dgm:t>
        <a:bodyPr/>
        <a:lstStyle/>
        <a:p>
          <a:endParaRPr lang="en-US"/>
        </a:p>
      </dgm:t>
    </dgm:pt>
    <dgm:pt modelId="{8B8BE120-3756-4073-A730-8B2B10A9F279}">
      <dgm:prSet/>
      <dgm:spPr/>
      <dgm:t>
        <a:bodyPr/>
        <a:lstStyle/>
        <a:p>
          <a:r>
            <a:rPr lang="en-US"/>
            <a:t>Rule of 6’s- modified ventilation strategy</a:t>
          </a:r>
        </a:p>
      </dgm:t>
    </dgm:pt>
    <dgm:pt modelId="{01F721F2-0132-42E9-B056-F81DF9FDF86E}" type="parTrans" cxnId="{80A7B081-DA20-4258-AECA-3FB1E4F6E8C2}">
      <dgm:prSet/>
      <dgm:spPr/>
      <dgm:t>
        <a:bodyPr/>
        <a:lstStyle/>
        <a:p>
          <a:endParaRPr lang="en-US"/>
        </a:p>
      </dgm:t>
    </dgm:pt>
    <dgm:pt modelId="{F6D882BA-0ED6-41E0-9C33-EBEBC7FF297A}" type="sibTrans" cxnId="{80A7B081-DA20-4258-AECA-3FB1E4F6E8C2}">
      <dgm:prSet/>
      <dgm:spPr/>
      <dgm:t>
        <a:bodyPr/>
        <a:lstStyle/>
        <a:p>
          <a:endParaRPr lang="en-US"/>
        </a:p>
      </dgm:t>
    </dgm:pt>
    <dgm:pt modelId="{4DAAC5EF-48F9-6F41-B285-25567D8A2E6C}" type="pres">
      <dgm:prSet presAssocID="{CA8F0930-23BB-431E-A184-335D9455A099}" presName="Name0" presStyleCnt="0">
        <dgm:presLayoutVars>
          <dgm:dir/>
          <dgm:resizeHandles val="exact"/>
        </dgm:presLayoutVars>
      </dgm:prSet>
      <dgm:spPr/>
    </dgm:pt>
    <dgm:pt modelId="{EE13E7F6-EBDC-5149-BEBC-63B06724D2C4}" type="pres">
      <dgm:prSet presAssocID="{47B63D6F-A6CD-454E-8649-72C8A557C2B5}" presName="node" presStyleLbl="node1" presStyleIdx="0" presStyleCnt="6">
        <dgm:presLayoutVars>
          <dgm:bulletEnabled val="1"/>
        </dgm:presLayoutVars>
      </dgm:prSet>
      <dgm:spPr/>
    </dgm:pt>
    <dgm:pt modelId="{E89517E1-5807-D648-907B-2712501B6B2B}" type="pres">
      <dgm:prSet presAssocID="{3FDB42B2-14C6-440F-AF7B-BAB1804AE281}" presName="sibTrans" presStyleLbl="sibTrans1D1" presStyleIdx="0" presStyleCnt="5"/>
      <dgm:spPr/>
    </dgm:pt>
    <dgm:pt modelId="{EBF106E0-40D8-3E45-8121-B8EF8CBC513C}" type="pres">
      <dgm:prSet presAssocID="{3FDB42B2-14C6-440F-AF7B-BAB1804AE281}" presName="connectorText" presStyleLbl="sibTrans1D1" presStyleIdx="0" presStyleCnt="5"/>
      <dgm:spPr/>
    </dgm:pt>
    <dgm:pt modelId="{C18AC314-1FD3-E84F-B082-A3C28E8521AC}" type="pres">
      <dgm:prSet presAssocID="{38F27CDF-656D-4A2D-9CFF-7B30E994B311}" presName="node" presStyleLbl="node1" presStyleIdx="1" presStyleCnt="6">
        <dgm:presLayoutVars>
          <dgm:bulletEnabled val="1"/>
        </dgm:presLayoutVars>
      </dgm:prSet>
      <dgm:spPr/>
    </dgm:pt>
    <dgm:pt modelId="{4E206853-9EA9-1F46-99F5-E6E03E6B8AB3}" type="pres">
      <dgm:prSet presAssocID="{A24F72BC-D481-486D-9D1C-B53B7ED63FC6}" presName="sibTrans" presStyleLbl="sibTrans1D1" presStyleIdx="1" presStyleCnt="5"/>
      <dgm:spPr/>
    </dgm:pt>
    <dgm:pt modelId="{8A889C4F-1C0C-554E-A03C-B2CAF3867E60}" type="pres">
      <dgm:prSet presAssocID="{A24F72BC-D481-486D-9D1C-B53B7ED63FC6}" presName="connectorText" presStyleLbl="sibTrans1D1" presStyleIdx="1" presStyleCnt="5"/>
      <dgm:spPr/>
    </dgm:pt>
    <dgm:pt modelId="{9ADC556C-6CC4-DF4A-A02D-516A384B16CB}" type="pres">
      <dgm:prSet presAssocID="{DF87FE83-427E-4700-8145-9CE9371B39CA}" presName="node" presStyleLbl="node1" presStyleIdx="2" presStyleCnt="6">
        <dgm:presLayoutVars>
          <dgm:bulletEnabled val="1"/>
        </dgm:presLayoutVars>
      </dgm:prSet>
      <dgm:spPr/>
    </dgm:pt>
    <dgm:pt modelId="{C7737807-CF1B-E349-A603-1A602F5A9181}" type="pres">
      <dgm:prSet presAssocID="{2FD72E01-2604-4079-9873-D7D53A645362}" presName="sibTrans" presStyleLbl="sibTrans1D1" presStyleIdx="2" presStyleCnt="5"/>
      <dgm:spPr/>
    </dgm:pt>
    <dgm:pt modelId="{89535CFD-63BC-B643-B985-2B57861AD8D8}" type="pres">
      <dgm:prSet presAssocID="{2FD72E01-2604-4079-9873-D7D53A645362}" presName="connectorText" presStyleLbl="sibTrans1D1" presStyleIdx="2" presStyleCnt="5"/>
      <dgm:spPr/>
    </dgm:pt>
    <dgm:pt modelId="{556B40E2-41FC-684F-B0FD-B2B6699A262B}" type="pres">
      <dgm:prSet presAssocID="{C0FCB0AC-0FFC-4F69-9095-F5E56534E77C}" presName="node" presStyleLbl="node1" presStyleIdx="3" presStyleCnt="6">
        <dgm:presLayoutVars>
          <dgm:bulletEnabled val="1"/>
        </dgm:presLayoutVars>
      </dgm:prSet>
      <dgm:spPr/>
    </dgm:pt>
    <dgm:pt modelId="{A7E0FF60-8F25-544B-9CFF-4D71DEBCA432}" type="pres">
      <dgm:prSet presAssocID="{6462601B-363E-4052-8A34-9FD8B36E0BC7}" presName="sibTrans" presStyleLbl="sibTrans1D1" presStyleIdx="3" presStyleCnt="5"/>
      <dgm:spPr/>
    </dgm:pt>
    <dgm:pt modelId="{4ECBD142-F0FD-BD43-BE6B-15A560B28F9D}" type="pres">
      <dgm:prSet presAssocID="{6462601B-363E-4052-8A34-9FD8B36E0BC7}" presName="connectorText" presStyleLbl="sibTrans1D1" presStyleIdx="3" presStyleCnt="5"/>
      <dgm:spPr/>
    </dgm:pt>
    <dgm:pt modelId="{DA3FF770-DF06-644D-B016-4EEE4CA0A395}" type="pres">
      <dgm:prSet presAssocID="{C73BBD10-EF63-4E5A-BD2A-93C04FDA9569}" presName="node" presStyleLbl="node1" presStyleIdx="4" presStyleCnt="6">
        <dgm:presLayoutVars>
          <dgm:bulletEnabled val="1"/>
        </dgm:presLayoutVars>
      </dgm:prSet>
      <dgm:spPr/>
    </dgm:pt>
    <dgm:pt modelId="{89AA175F-E7D6-7A40-A19D-75EC73370194}" type="pres">
      <dgm:prSet presAssocID="{A9F46043-A46B-4DCE-9411-68460A58F92B}" presName="sibTrans" presStyleLbl="sibTrans1D1" presStyleIdx="4" presStyleCnt="5"/>
      <dgm:spPr/>
    </dgm:pt>
    <dgm:pt modelId="{426526BF-7436-FF4E-9CA0-C7622C0B98B6}" type="pres">
      <dgm:prSet presAssocID="{A9F46043-A46B-4DCE-9411-68460A58F92B}" presName="connectorText" presStyleLbl="sibTrans1D1" presStyleIdx="4" presStyleCnt="5"/>
      <dgm:spPr/>
    </dgm:pt>
    <dgm:pt modelId="{46321D38-EC1C-984C-AEA9-8E540651DB3A}" type="pres">
      <dgm:prSet presAssocID="{8B8BE120-3756-4073-A730-8B2B10A9F279}" presName="node" presStyleLbl="node1" presStyleIdx="5" presStyleCnt="6">
        <dgm:presLayoutVars>
          <dgm:bulletEnabled val="1"/>
        </dgm:presLayoutVars>
      </dgm:prSet>
      <dgm:spPr/>
    </dgm:pt>
  </dgm:ptLst>
  <dgm:cxnLst>
    <dgm:cxn modelId="{4DADAC07-9772-D346-B4EF-C072697FF0E1}" type="presOf" srcId="{DF87FE83-427E-4700-8145-9CE9371B39CA}" destId="{9ADC556C-6CC4-DF4A-A02D-516A384B16CB}" srcOrd="0" destOrd="0" presId="urn:microsoft.com/office/officeart/2016/7/layout/RepeatingBendingProcessNew"/>
    <dgm:cxn modelId="{C3070D13-2BA7-0848-A01D-9EAB087AC832}" type="presOf" srcId="{C0FCB0AC-0FFC-4F69-9095-F5E56534E77C}" destId="{556B40E2-41FC-684F-B0FD-B2B6699A262B}" srcOrd="0" destOrd="0" presId="urn:microsoft.com/office/officeart/2016/7/layout/RepeatingBendingProcessNew"/>
    <dgm:cxn modelId="{D6056D24-528A-C744-9957-1375C1CE33A6}" type="presOf" srcId="{3FDB42B2-14C6-440F-AF7B-BAB1804AE281}" destId="{E89517E1-5807-D648-907B-2712501B6B2B}" srcOrd="0" destOrd="0" presId="urn:microsoft.com/office/officeart/2016/7/layout/RepeatingBendingProcessNew"/>
    <dgm:cxn modelId="{93587927-E036-2B49-9CBA-F899871700AC}" type="presOf" srcId="{8B8BE120-3756-4073-A730-8B2B10A9F279}" destId="{46321D38-EC1C-984C-AEA9-8E540651DB3A}" srcOrd="0" destOrd="0" presId="urn:microsoft.com/office/officeart/2016/7/layout/RepeatingBendingProcessNew"/>
    <dgm:cxn modelId="{FA11E828-058A-402A-B506-F89AD992FF74}" srcId="{CA8F0930-23BB-431E-A184-335D9455A099}" destId="{C73BBD10-EF63-4E5A-BD2A-93C04FDA9569}" srcOrd="4" destOrd="0" parTransId="{20574DF5-1D37-4B6E-8572-B1CA00D2D922}" sibTransId="{A9F46043-A46B-4DCE-9411-68460A58F92B}"/>
    <dgm:cxn modelId="{4CBA9E35-6472-4FA4-9642-300B6F31FAA8}" srcId="{CA8F0930-23BB-431E-A184-335D9455A099}" destId="{38F27CDF-656D-4A2D-9CFF-7B30E994B311}" srcOrd="1" destOrd="0" parTransId="{B0661249-0D5F-4146-8A71-AE240F7C9D6E}" sibTransId="{A24F72BC-D481-486D-9D1C-B53B7ED63FC6}"/>
    <dgm:cxn modelId="{4B4A9B4A-9C8F-4548-B1E0-36A00C92832E}" type="presOf" srcId="{A9F46043-A46B-4DCE-9411-68460A58F92B}" destId="{426526BF-7436-FF4E-9CA0-C7622C0B98B6}" srcOrd="1" destOrd="0" presId="urn:microsoft.com/office/officeart/2016/7/layout/RepeatingBendingProcessNew"/>
    <dgm:cxn modelId="{A7AAA062-A686-9547-9E7C-A4C781257565}" type="presOf" srcId="{2FD72E01-2604-4079-9873-D7D53A645362}" destId="{C7737807-CF1B-E349-A603-1A602F5A9181}" srcOrd="0" destOrd="0" presId="urn:microsoft.com/office/officeart/2016/7/layout/RepeatingBendingProcessNew"/>
    <dgm:cxn modelId="{8D8F7E65-ADB3-8341-83FF-44FC8FECB86F}" type="presOf" srcId="{CA8F0930-23BB-431E-A184-335D9455A099}" destId="{4DAAC5EF-48F9-6F41-B285-25567D8A2E6C}" srcOrd="0" destOrd="0" presId="urn:microsoft.com/office/officeart/2016/7/layout/RepeatingBendingProcessNew"/>
    <dgm:cxn modelId="{71674678-15A1-7548-859D-DEBF2104120B}" type="presOf" srcId="{38F27CDF-656D-4A2D-9CFF-7B30E994B311}" destId="{C18AC314-1FD3-E84F-B082-A3C28E8521AC}" srcOrd="0" destOrd="0" presId="urn:microsoft.com/office/officeart/2016/7/layout/RepeatingBendingProcessNew"/>
    <dgm:cxn modelId="{80A7B081-DA20-4258-AECA-3FB1E4F6E8C2}" srcId="{CA8F0930-23BB-431E-A184-335D9455A099}" destId="{8B8BE120-3756-4073-A730-8B2B10A9F279}" srcOrd="5" destOrd="0" parTransId="{01F721F2-0132-42E9-B056-F81DF9FDF86E}" sibTransId="{F6D882BA-0ED6-41E0-9C33-EBEBC7FF297A}"/>
    <dgm:cxn modelId="{9314DD88-E097-0246-AF68-EFDF74A20C77}" type="presOf" srcId="{47B63D6F-A6CD-454E-8649-72C8A557C2B5}" destId="{EE13E7F6-EBDC-5149-BEBC-63B06724D2C4}" srcOrd="0" destOrd="0" presId="urn:microsoft.com/office/officeart/2016/7/layout/RepeatingBendingProcessNew"/>
    <dgm:cxn modelId="{2350E588-5981-0D41-95E9-E795C568E3E1}" type="presOf" srcId="{C73BBD10-EF63-4E5A-BD2A-93C04FDA9569}" destId="{DA3FF770-DF06-644D-B016-4EEE4CA0A395}" srcOrd="0" destOrd="0" presId="urn:microsoft.com/office/officeart/2016/7/layout/RepeatingBendingProcessNew"/>
    <dgm:cxn modelId="{A06BE2A5-9CCA-764F-9CC6-F908A40EC3C9}" type="presOf" srcId="{6462601B-363E-4052-8A34-9FD8B36E0BC7}" destId="{4ECBD142-F0FD-BD43-BE6B-15A560B28F9D}" srcOrd="1" destOrd="0" presId="urn:microsoft.com/office/officeart/2016/7/layout/RepeatingBendingProcessNew"/>
    <dgm:cxn modelId="{670F9CA9-DAA0-C04F-A373-D66FAC04EC74}" type="presOf" srcId="{3FDB42B2-14C6-440F-AF7B-BAB1804AE281}" destId="{EBF106E0-40D8-3E45-8121-B8EF8CBC513C}" srcOrd="1" destOrd="0" presId="urn:microsoft.com/office/officeart/2016/7/layout/RepeatingBendingProcessNew"/>
    <dgm:cxn modelId="{D4780EAE-93B2-ED4F-AFBA-C10999D3D2EC}" type="presOf" srcId="{A24F72BC-D481-486D-9D1C-B53B7ED63FC6}" destId="{8A889C4F-1C0C-554E-A03C-B2CAF3867E60}" srcOrd="1" destOrd="0" presId="urn:microsoft.com/office/officeart/2016/7/layout/RepeatingBendingProcessNew"/>
    <dgm:cxn modelId="{5A4556B5-A6CC-46C6-A806-954EA1C25F0C}" srcId="{CA8F0930-23BB-431E-A184-335D9455A099}" destId="{47B63D6F-A6CD-454E-8649-72C8A557C2B5}" srcOrd="0" destOrd="0" parTransId="{059AA3E2-B5CF-4AED-8CC3-DE6E75570056}" sibTransId="{3FDB42B2-14C6-440F-AF7B-BAB1804AE281}"/>
    <dgm:cxn modelId="{F27183BD-5294-B648-AC54-1C31B13CE24F}" type="presOf" srcId="{A24F72BC-D481-486D-9D1C-B53B7ED63FC6}" destId="{4E206853-9EA9-1F46-99F5-E6E03E6B8AB3}" srcOrd="0" destOrd="0" presId="urn:microsoft.com/office/officeart/2016/7/layout/RepeatingBendingProcessNew"/>
    <dgm:cxn modelId="{13741FD0-AF4D-174B-9527-DA7C4D0A0BA1}" type="presOf" srcId="{2FD72E01-2604-4079-9873-D7D53A645362}" destId="{89535CFD-63BC-B643-B985-2B57861AD8D8}" srcOrd="1" destOrd="0" presId="urn:microsoft.com/office/officeart/2016/7/layout/RepeatingBendingProcessNew"/>
    <dgm:cxn modelId="{DC71EAD3-AB98-458D-A514-45652C1409AC}" srcId="{CA8F0930-23BB-431E-A184-335D9455A099}" destId="{C0FCB0AC-0FFC-4F69-9095-F5E56534E77C}" srcOrd="3" destOrd="0" parTransId="{4CAD8815-B69B-470A-898E-DCC801E7516B}" sibTransId="{6462601B-363E-4052-8A34-9FD8B36E0BC7}"/>
    <dgm:cxn modelId="{A784FDDA-52F9-F846-8145-381D6A6DFAE2}" type="presOf" srcId="{6462601B-363E-4052-8A34-9FD8B36E0BC7}" destId="{A7E0FF60-8F25-544B-9CFF-4D71DEBCA432}" srcOrd="0" destOrd="0" presId="urn:microsoft.com/office/officeart/2016/7/layout/RepeatingBendingProcessNew"/>
    <dgm:cxn modelId="{E150EEFB-44D2-834D-BB87-AAA51911B92F}" type="presOf" srcId="{A9F46043-A46B-4DCE-9411-68460A58F92B}" destId="{89AA175F-E7D6-7A40-A19D-75EC73370194}" srcOrd="0" destOrd="0" presId="urn:microsoft.com/office/officeart/2016/7/layout/RepeatingBendingProcessNew"/>
    <dgm:cxn modelId="{2BAA12FD-589A-476C-897F-6790692D5E0A}" srcId="{CA8F0930-23BB-431E-A184-335D9455A099}" destId="{DF87FE83-427E-4700-8145-9CE9371B39CA}" srcOrd="2" destOrd="0" parTransId="{383EC310-DD63-4FFE-82D0-67F2E598666E}" sibTransId="{2FD72E01-2604-4079-9873-D7D53A645362}"/>
    <dgm:cxn modelId="{C3338652-5864-714E-90A7-26EC22E738C5}" type="presParOf" srcId="{4DAAC5EF-48F9-6F41-B285-25567D8A2E6C}" destId="{EE13E7F6-EBDC-5149-BEBC-63B06724D2C4}" srcOrd="0" destOrd="0" presId="urn:microsoft.com/office/officeart/2016/7/layout/RepeatingBendingProcessNew"/>
    <dgm:cxn modelId="{B96B15E2-FBDB-0342-9117-394B775641A4}" type="presParOf" srcId="{4DAAC5EF-48F9-6F41-B285-25567D8A2E6C}" destId="{E89517E1-5807-D648-907B-2712501B6B2B}" srcOrd="1" destOrd="0" presId="urn:microsoft.com/office/officeart/2016/7/layout/RepeatingBendingProcessNew"/>
    <dgm:cxn modelId="{CA04113B-20A0-9C48-BB8F-295C6A8FFA46}" type="presParOf" srcId="{E89517E1-5807-D648-907B-2712501B6B2B}" destId="{EBF106E0-40D8-3E45-8121-B8EF8CBC513C}" srcOrd="0" destOrd="0" presId="urn:microsoft.com/office/officeart/2016/7/layout/RepeatingBendingProcessNew"/>
    <dgm:cxn modelId="{C5FFF75A-91D1-6549-9F48-12DA95512C25}" type="presParOf" srcId="{4DAAC5EF-48F9-6F41-B285-25567D8A2E6C}" destId="{C18AC314-1FD3-E84F-B082-A3C28E8521AC}" srcOrd="2" destOrd="0" presId="urn:microsoft.com/office/officeart/2016/7/layout/RepeatingBendingProcessNew"/>
    <dgm:cxn modelId="{C5F1EDF6-536E-B944-BC28-FF231B8D5F98}" type="presParOf" srcId="{4DAAC5EF-48F9-6F41-B285-25567D8A2E6C}" destId="{4E206853-9EA9-1F46-99F5-E6E03E6B8AB3}" srcOrd="3" destOrd="0" presId="urn:microsoft.com/office/officeart/2016/7/layout/RepeatingBendingProcessNew"/>
    <dgm:cxn modelId="{D98D74A1-3429-1446-A97A-3F37D7B53307}" type="presParOf" srcId="{4E206853-9EA9-1F46-99F5-E6E03E6B8AB3}" destId="{8A889C4F-1C0C-554E-A03C-B2CAF3867E60}" srcOrd="0" destOrd="0" presId="urn:microsoft.com/office/officeart/2016/7/layout/RepeatingBendingProcessNew"/>
    <dgm:cxn modelId="{2D4108F0-2AE0-004B-879E-2DF13CA52BE5}" type="presParOf" srcId="{4DAAC5EF-48F9-6F41-B285-25567D8A2E6C}" destId="{9ADC556C-6CC4-DF4A-A02D-516A384B16CB}" srcOrd="4" destOrd="0" presId="urn:microsoft.com/office/officeart/2016/7/layout/RepeatingBendingProcessNew"/>
    <dgm:cxn modelId="{FD17C6D9-2115-3D43-8D68-3E2E537B8BC0}" type="presParOf" srcId="{4DAAC5EF-48F9-6F41-B285-25567D8A2E6C}" destId="{C7737807-CF1B-E349-A603-1A602F5A9181}" srcOrd="5" destOrd="0" presId="urn:microsoft.com/office/officeart/2016/7/layout/RepeatingBendingProcessNew"/>
    <dgm:cxn modelId="{4841F228-F2EF-F949-A460-20327431D681}" type="presParOf" srcId="{C7737807-CF1B-E349-A603-1A602F5A9181}" destId="{89535CFD-63BC-B643-B985-2B57861AD8D8}" srcOrd="0" destOrd="0" presId="urn:microsoft.com/office/officeart/2016/7/layout/RepeatingBendingProcessNew"/>
    <dgm:cxn modelId="{A347B03C-5D2C-E144-B819-2746A841190F}" type="presParOf" srcId="{4DAAC5EF-48F9-6F41-B285-25567D8A2E6C}" destId="{556B40E2-41FC-684F-B0FD-B2B6699A262B}" srcOrd="6" destOrd="0" presId="urn:microsoft.com/office/officeart/2016/7/layout/RepeatingBendingProcessNew"/>
    <dgm:cxn modelId="{CFB8996C-08E8-394B-AA11-4488BABF7D06}" type="presParOf" srcId="{4DAAC5EF-48F9-6F41-B285-25567D8A2E6C}" destId="{A7E0FF60-8F25-544B-9CFF-4D71DEBCA432}" srcOrd="7" destOrd="0" presId="urn:microsoft.com/office/officeart/2016/7/layout/RepeatingBendingProcessNew"/>
    <dgm:cxn modelId="{451ED838-7060-DC47-BBC0-3F79943EE4DA}" type="presParOf" srcId="{A7E0FF60-8F25-544B-9CFF-4D71DEBCA432}" destId="{4ECBD142-F0FD-BD43-BE6B-15A560B28F9D}" srcOrd="0" destOrd="0" presId="urn:microsoft.com/office/officeart/2016/7/layout/RepeatingBendingProcessNew"/>
    <dgm:cxn modelId="{1D7E2999-57D7-FF48-8A6A-2F84C2B5399E}" type="presParOf" srcId="{4DAAC5EF-48F9-6F41-B285-25567D8A2E6C}" destId="{DA3FF770-DF06-644D-B016-4EEE4CA0A395}" srcOrd="8" destOrd="0" presId="urn:microsoft.com/office/officeart/2016/7/layout/RepeatingBendingProcessNew"/>
    <dgm:cxn modelId="{2DF45CC2-CC3C-C74F-BF56-8F0DA2F65221}" type="presParOf" srcId="{4DAAC5EF-48F9-6F41-B285-25567D8A2E6C}" destId="{89AA175F-E7D6-7A40-A19D-75EC73370194}" srcOrd="9" destOrd="0" presId="urn:microsoft.com/office/officeart/2016/7/layout/RepeatingBendingProcessNew"/>
    <dgm:cxn modelId="{F8591905-701A-904A-AEC6-BB84BB4B68B6}" type="presParOf" srcId="{89AA175F-E7D6-7A40-A19D-75EC73370194}" destId="{426526BF-7436-FF4E-9CA0-C7622C0B98B6}" srcOrd="0" destOrd="0" presId="urn:microsoft.com/office/officeart/2016/7/layout/RepeatingBendingProcessNew"/>
    <dgm:cxn modelId="{9E2B83DF-F964-A449-8548-A440BA6F3D10}" type="presParOf" srcId="{4DAAC5EF-48F9-6F41-B285-25567D8A2E6C}" destId="{46321D38-EC1C-984C-AEA9-8E540651DB3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517E1-5807-D648-907B-2712501B6B2B}">
      <dsp:nvSpPr>
        <dsp:cNvPr id="0" name=""/>
        <dsp:cNvSpPr/>
      </dsp:nvSpPr>
      <dsp:spPr>
        <a:xfrm>
          <a:off x="3038146" y="98851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1030751"/>
        <a:ext cx="34866" cy="6973"/>
      </dsp:txXfrm>
    </dsp:sp>
    <dsp:sp modelId="{EE13E7F6-EBDC-5149-BEBC-63B06724D2C4}">
      <dsp:nvSpPr>
        <dsp:cNvPr id="0" name=""/>
        <dsp:cNvSpPr/>
      </dsp:nvSpPr>
      <dsp:spPr>
        <a:xfrm>
          <a:off x="8054" y="124669"/>
          <a:ext cx="3031892" cy="18191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crashing asthmatic is terrifying</a:t>
          </a:r>
        </a:p>
      </dsp:txBody>
      <dsp:txXfrm>
        <a:off x="8054" y="124669"/>
        <a:ext cx="3031892" cy="1819135"/>
      </dsp:txXfrm>
    </dsp:sp>
    <dsp:sp modelId="{4E206853-9EA9-1F46-99F5-E6E03E6B8AB3}">
      <dsp:nvSpPr>
        <dsp:cNvPr id="0" name=""/>
        <dsp:cNvSpPr/>
      </dsp:nvSpPr>
      <dsp:spPr>
        <a:xfrm>
          <a:off x="6767374" y="988517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4352466"/>
              <a:satOff val="1923"/>
              <a:lumOff val="-21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1030751"/>
        <a:ext cx="34866" cy="6973"/>
      </dsp:txXfrm>
    </dsp:sp>
    <dsp:sp modelId="{C18AC314-1FD3-E84F-B082-A3C28E8521AC}">
      <dsp:nvSpPr>
        <dsp:cNvPr id="0" name=""/>
        <dsp:cNvSpPr/>
      </dsp:nvSpPr>
      <dsp:spPr>
        <a:xfrm>
          <a:off x="3737281" y="124669"/>
          <a:ext cx="3031892" cy="1819135"/>
        </a:xfrm>
        <a:prstGeom prst="rect">
          <a:avLst/>
        </a:prstGeom>
        <a:solidFill>
          <a:schemeClr val="accent5">
            <a:hueOff val="3481973"/>
            <a:satOff val="1538"/>
            <a:lumOff val="-1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Aggressive management and planning for the next stage</a:t>
          </a:r>
        </a:p>
      </dsp:txBody>
      <dsp:txXfrm>
        <a:off x="3737281" y="124669"/>
        <a:ext cx="3031892" cy="1819135"/>
      </dsp:txXfrm>
    </dsp:sp>
    <dsp:sp modelId="{C7737807-CF1B-E349-A603-1A602F5A9181}">
      <dsp:nvSpPr>
        <dsp:cNvPr id="0" name=""/>
        <dsp:cNvSpPr/>
      </dsp:nvSpPr>
      <dsp:spPr>
        <a:xfrm>
          <a:off x="1524000" y="1942005"/>
          <a:ext cx="7458455" cy="666735"/>
        </a:xfrm>
        <a:custGeom>
          <a:avLst/>
          <a:gdLst/>
          <a:ahLst/>
          <a:cxnLst/>
          <a:rect l="0" t="0" r="0" b="0"/>
          <a:pathLst>
            <a:path>
              <a:moveTo>
                <a:pt x="7458455" y="0"/>
              </a:moveTo>
              <a:lnTo>
                <a:pt x="7458455" y="350467"/>
              </a:lnTo>
              <a:lnTo>
                <a:pt x="0" y="350467"/>
              </a:lnTo>
              <a:lnTo>
                <a:pt x="0" y="666735"/>
              </a:lnTo>
            </a:path>
          </a:pathLst>
        </a:custGeom>
        <a:noFill/>
        <a:ln w="6350" cap="flat" cmpd="sng" algn="ctr">
          <a:solidFill>
            <a:schemeClr val="accent5">
              <a:hueOff val="8704932"/>
              <a:satOff val="3846"/>
              <a:lumOff val="-421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5953" y="2271886"/>
        <a:ext cx="374549" cy="6973"/>
      </dsp:txXfrm>
    </dsp:sp>
    <dsp:sp modelId="{9ADC556C-6CC4-DF4A-A02D-516A384B16CB}">
      <dsp:nvSpPr>
        <dsp:cNvPr id="0" name=""/>
        <dsp:cNvSpPr/>
      </dsp:nvSpPr>
      <dsp:spPr>
        <a:xfrm>
          <a:off x="7466509" y="124669"/>
          <a:ext cx="3031892" cy="1819135"/>
        </a:xfrm>
        <a:prstGeom prst="rect">
          <a:avLst/>
        </a:prstGeom>
        <a:solidFill>
          <a:schemeClr val="accent5">
            <a:hueOff val="6963945"/>
            <a:satOff val="3077"/>
            <a:lumOff val="-3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Don’t intubate lightly</a:t>
          </a:r>
        </a:p>
      </dsp:txBody>
      <dsp:txXfrm>
        <a:off x="7466509" y="124669"/>
        <a:ext cx="3031892" cy="1819135"/>
      </dsp:txXfrm>
    </dsp:sp>
    <dsp:sp modelId="{A7E0FF60-8F25-544B-9CFF-4D71DEBCA432}">
      <dsp:nvSpPr>
        <dsp:cNvPr id="0" name=""/>
        <dsp:cNvSpPr/>
      </dsp:nvSpPr>
      <dsp:spPr>
        <a:xfrm>
          <a:off x="3038146" y="3504988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13057397"/>
              <a:satOff val="5769"/>
              <a:lumOff val="-63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4080" y="3547221"/>
        <a:ext cx="34866" cy="6973"/>
      </dsp:txXfrm>
    </dsp:sp>
    <dsp:sp modelId="{556B40E2-41FC-684F-B0FD-B2B6699A262B}">
      <dsp:nvSpPr>
        <dsp:cNvPr id="0" name=""/>
        <dsp:cNvSpPr/>
      </dsp:nvSpPr>
      <dsp:spPr>
        <a:xfrm>
          <a:off x="8054" y="2641140"/>
          <a:ext cx="3031892" cy="1819135"/>
        </a:xfrm>
        <a:prstGeom prst="rect">
          <a:avLst/>
        </a:prstGeom>
        <a:solidFill>
          <a:schemeClr val="accent5">
            <a:hueOff val="10445919"/>
            <a:satOff val="4615"/>
            <a:lumOff val="-5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Involve seniors early</a:t>
          </a:r>
        </a:p>
      </dsp:txBody>
      <dsp:txXfrm>
        <a:off x="8054" y="2641140"/>
        <a:ext cx="3031892" cy="1819135"/>
      </dsp:txXfrm>
    </dsp:sp>
    <dsp:sp modelId="{89AA175F-E7D6-7A40-A19D-75EC73370194}">
      <dsp:nvSpPr>
        <dsp:cNvPr id="0" name=""/>
        <dsp:cNvSpPr/>
      </dsp:nvSpPr>
      <dsp:spPr>
        <a:xfrm>
          <a:off x="6767374" y="3504988"/>
          <a:ext cx="6667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6735" y="45720"/>
              </a:lnTo>
            </a:path>
          </a:pathLst>
        </a:custGeom>
        <a:noFill/>
        <a:ln w="6350" cap="flat" cmpd="sng" algn="ctr">
          <a:solidFill>
            <a:schemeClr val="accent5">
              <a:hueOff val="17409864"/>
              <a:satOff val="7692"/>
              <a:lumOff val="-843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3308" y="3547221"/>
        <a:ext cx="34866" cy="6973"/>
      </dsp:txXfrm>
    </dsp:sp>
    <dsp:sp modelId="{DA3FF770-DF06-644D-B016-4EEE4CA0A395}">
      <dsp:nvSpPr>
        <dsp:cNvPr id="0" name=""/>
        <dsp:cNvSpPr/>
      </dsp:nvSpPr>
      <dsp:spPr>
        <a:xfrm>
          <a:off x="3737281" y="2641140"/>
          <a:ext cx="3031892" cy="1819135"/>
        </a:xfrm>
        <a:prstGeom prst="rect">
          <a:avLst/>
        </a:prstGeom>
        <a:solidFill>
          <a:schemeClr val="accent5">
            <a:hueOff val="13927891"/>
            <a:satOff val="6154"/>
            <a:lumOff val="-6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Plan the intubation and anticipate complications</a:t>
          </a:r>
        </a:p>
      </dsp:txBody>
      <dsp:txXfrm>
        <a:off x="3737281" y="2641140"/>
        <a:ext cx="3031892" cy="1819135"/>
      </dsp:txXfrm>
    </dsp:sp>
    <dsp:sp modelId="{46321D38-EC1C-984C-AEA9-8E540651DB3A}">
      <dsp:nvSpPr>
        <dsp:cNvPr id="0" name=""/>
        <dsp:cNvSpPr/>
      </dsp:nvSpPr>
      <dsp:spPr>
        <a:xfrm>
          <a:off x="7466509" y="2641140"/>
          <a:ext cx="3031892" cy="1819135"/>
        </a:xfrm>
        <a:prstGeom prst="rect">
          <a:avLst/>
        </a:prstGeom>
        <a:solidFill>
          <a:schemeClr val="accent5">
            <a:hueOff val="17409864"/>
            <a:satOff val="7692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5" tIns="155945" rIns="148565" bIns="15594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Rule of 6’s- modified ventilation strategy</a:t>
          </a:r>
        </a:p>
      </dsp:txBody>
      <dsp:txXfrm>
        <a:off x="7466509" y="2641140"/>
        <a:ext cx="3031892" cy="1819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946BA-FACA-E84D-8FD3-249D4FE5F61B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CB2FC-42A7-4F4F-B155-391A340B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7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Leads to Increased WOB; increased airway resistance and decreased pulmonary compliance</a:t>
            </a:r>
            <a:r>
              <a:rPr lang="en-US">
                <a:sym typeface="Wingdings" pitchFamily="2" charset="2"/>
              </a:rPr>
              <a:t> hypercapnic resp failure</a:t>
            </a:r>
          </a:p>
          <a:p>
            <a:r>
              <a:rPr lang="en-US">
                <a:sym typeface="Wingdings" pitchFamily="2" charset="2"/>
              </a:rPr>
              <a:t>V/Q mismatch from airway narrowing and closure-impaired gas exchanges and increased WOB </a:t>
            </a:r>
          </a:p>
          <a:p>
            <a:r>
              <a:rPr lang="en-US">
                <a:sym typeface="Wingdings" pitchFamily="2" charset="2"/>
              </a:rPr>
              <a:t>Adverse </a:t>
            </a:r>
            <a:r>
              <a:rPr lang="en-US" err="1">
                <a:sym typeface="Wingdings" pitchFamily="2" charset="2"/>
              </a:rPr>
              <a:t>cardioresp</a:t>
            </a:r>
            <a:r>
              <a:rPr lang="en-US">
                <a:sym typeface="Wingdings" pitchFamily="2" charset="2"/>
              </a:rPr>
              <a:t> interactions increased venous return secondary to high intrapleural pressures, and increased afterload- pulsus paradoxus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Near fatal asthma- defined as acute asthma associated with respiratory arrest or PCO2 &gt; 50 mmHg with </a:t>
            </a:r>
            <a:r>
              <a:rPr lang="en-US" err="1">
                <a:sym typeface="Wingdings" pitchFamily="2" charset="2"/>
              </a:rPr>
              <a:t>ot</a:t>
            </a:r>
            <a:r>
              <a:rPr lang="en-US">
                <a:sym typeface="Wingdings" pitchFamily="2" charset="2"/>
              </a:rPr>
              <a:t> without altered consciousness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B2FC-42A7-4F4F-B155-391A340B26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Ie</a:t>
            </a:r>
            <a:r>
              <a:rPr lang="en-US" dirty="0"/>
              <a:t> resp muscles start at a greater stretch so less efficient and more </a:t>
            </a:r>
            <a:r>
              <a:rPr lang="en-US" dirty="0" err="1"/>
              <a:t>fatiguable</a:t>
            </a:r>
            <a:r>
              <a:rPr lang="en-US" dirty="0"/>
              <a:t>, and great inspiratory effort is needed to commence flow into lungs- increased WOB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B2FC-42A7-4F4F-B155-391A340B26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5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increased efficacy shown in systemic review of intermittent versus continuous- however earlier studies showed some increased efficacy but none shown in lung function or admission rates- in severe asthma though for me continuous means don’t need to think about it</a:t>
            </a:r>
          </a:p>
          <a:p>
            <a:endParaRPr lang="en-US" dirty="0"/>
          </a:p>
          <a:p>
            <a:r>
              <a:rPr lang="en-US" dirty="0"/>
              <a:t>Some patients when this obtunded can’t manage a spacer</a:t>
            </a:r>
          </a:p>
          <a:p>
            <a:endParaRPr lang="en-US" dirty="0"/>
          </a:p>
          <a:p>
            <a:r>
              <a:rPr lang="en-US" dirty="0"/>
              <a:t>IV- theory is when so constricted the inhaled B2 agonist is not reaching the B2 receptors- again systemic reviews shown no sig difference between inhaled and IV. IV associated with increased autonomic. Effects. Benefit not known in ventilated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B2FC-42A7-4F4F-B155-391A340B26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CB2FC-42A7-4F4F-B155-391A340B26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2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62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0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6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7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9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3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6" r:id="rId6"/>
    <p:sldLayoutId id="2147483681" r:id="rId7"/>
    <p:sldLayoutId id="2147483682" r:id="rId8"/>
    <p:sldLayoutId id="2147483683" r:id="rId9"/>
    <p:sldLayoutId id="2147483685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1EA0C-CB13-0E40-8958-70F61476E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6" b="199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5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BE6B5-E45F-1745-9DEB-DF0C5E311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 Crashing Asthmatic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A46B7-3A10-8745-8BF8-68D161D5D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Registrar Teaching POWH 2020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Therese Becker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DF5C76-AA07-7449-964E-C7B85D79D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33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8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BCAFB-902B-F54C-BDE2-A777B2FA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/>
              <a:t>Steroids</a:t>
            </a:r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1D853213-4293-496C-B772-663F0FC56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1800" dirty="0"/>
              <a:t>Reduce airway inflammation, airway reactivity and decrease secretions</a:t>
            </a:r>
          </a:p>
          <a:p>
            <a:r>
              <a:rPr lang="en-US" sz="1800" dirty="0"/>
              <a:t>Also increase the number and sensitivity of B receptors  </a:t>
            </a:r>
          </a:p>
          <a:p>
            <a:r>
              <a:rPr lang="en-US" sz="1800" dirty="0"/>
              <a:t>Take 4-6 hours to take effect and benefits often not seen for 6-24 hours- start early</a:t>
            </a:r>
          </a:p>
          <a:p>
            <a:r>
              <a:rPr lang="en-US" sz="1800" dirty="0"/>
              <a:t>Some evidence in severe patients can have earlier effect by reversing B 2 receptor downregulation seen in chronic use </a:t>
            </a:r>
          </a:p>
        </p:txBody>
      </p:sp>
    </p:spTree>
    <p:extLst>
      <p:ext uri="{BB962C8B-B14F-4D97-AF65-F5344CB8AC3E}">
        <p14:creationId xmlns:p14="http://schemas.microsoft.com/office/powerpoint/2010/main" val="417935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842DED-E41F-EF41-A637-D66A809D2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2" r="1" b="16307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E22D4-50CB-F147-B35E-111E7BB2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n-US" sz="3400"/>
              <a:t>Magnesium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9766A4-2272-4ABF-8CC9-DA11AF806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1800" dirty="0"/>
              <a:t>Relaxes smooth muscle and may inhibit contraction</a:t>
            </a:r>
          </a:p>
          <a:p>
            <a:r>
              <a:rPr lang="en-US" sz="1800" dirty="0"/>
              <a:t>Involved in acetylcholine and histamine release </a:t>
            </a:r>
          </a:p>
          <a:p>
            <a:r>
              <a:rPr lang="en-US" sz="1800" dirty="0"/>
              <a:t>May also block the Ca –ion influx into smooth muscle</a:t>
            </a:r>
          </a:p>
          <a:p>
            <a:r>
              <a:rPr lang="en-US" sz="1800" dirty="0" err="1"/>
              <a:t>Multicentre</a:t>
            </a:r>
            <a:r>
              <a:rPr lang="en-US" sz="1800" dirty="0"/>
              <a:t> trial showed 2 g IV  improved lung function in severe asthma  (increase FEV1 43.5% versus 48.2% )</a:t>
            </a:r>
          </a:p>
          <a:p>
            <a:r>
              <a:rPr lang="en-US" sz="1800" dirty="0"/>
              <a:t>Evidence the sicker you are the more likely to have effect</a:t>
            </a:r>
          </a:p>
        </p:txBody>
      </p:sp>
    </p:spTree>
    <p:extLst>
      <p:ext uri="{BB962C8B-B14F-4D97-AF65-F5344CB8AC3E}">
        <p14:creationId xmlns:p14="http://schemas.microsoft.com/office/powerpoint/2010/main" val="1294245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1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1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2781B-05E2-3F48-83B0-EEED6C83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Inhaled anticholinergics</a:t>
            </a:r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A992DD17-EEBB-434A-951A-57A63F5EE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Block muscarinic receptors in airway smooth muscle and inhibit vagal tone </a:t>
            </a:r>
            <a:r>
              <a:rPr lang="en-US" sz="1700" dirty="0">
                <a:sym typeface="Wingdings" pitchFamily="2" charset="2"/>
              </a:rPr>
              <a:t> bronchodilation</a:t>
            </a:r>
          </a:p>
          <a:p>
            <a:r>
              <a:rPr lang="en-US" sz="1700" dirty="0">
                <a:sym typeface="Wingdings" pitchFamily="2" charset="2"/>
              </a:rPr>
              <a:t>Mild additional effect when added to B</a:t>
            </a:r>
            <a:r>
              <a:rPr lang="en-US" sz="1700" baseline="-25000" dirty="0">
                <a:sym typeface="Wingdings" pitchFamily="2" charset="2"/>
              </a:rPr>
              <a:t>2 </a:t>
            </a:r>
            <a:r>
              <a:rPr lang="en-US" sz="1700" dirty="0">
                <a:sym typeface="Wingdings" pitchFamily="2" charset="2"/>
              </a:rPr>
              <a:t>agonist- different mechanisms of action- synergist </a:t>
            </a:r>
          </a:p>
          <a:p>
            <a:r>
              <a:rPr lang="en-US" sz="1700" dirty="0">
                <a:sym typeface="Wingdings" pitchFamily="2" charset="2"/>
              </a:rPr>
              <a:t>3 initial doses (500 mcg neb) </a:t>
            </a:r>
            <a:r>
              <a:rPr lang="en-US" sz="1700">
                <a:sym typeface="Wingdings" pitchFamily="2" charset="2"/>
              </a:rPr>
              <a:t>20 minutely </a:t>
            </a:r>
            <a:r>
              <a:rPr lang="en-US" sz="1700" dirty="0">
                <a:sym typeface="Wingdings" pitchFamily="2" charset="2"/>
              </a:rPr>
              <a:t>then q6 </a:t>
            </a:r>
            <a:r>
              <a:rPr lang="en-US" sz="1700" dirty="0" err="1">
                <a:sym typeface="Wingdings" pitchFamily="2" charset="2"/>
              </a:rPr>
              <a:t>hrly</a:t>
            </a:r>
            <a:endParaRPr lang="en-US" sz="17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A4F46-D297-9B46-85D8-ED24DFA8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917899"/>
            <a:ext cx="6922008" cy="51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66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376A7B-B75B-1B4C-84E3-4C999BCC9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3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BD9E4-804A-4D4B-AA3B-0E7D2315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Adrenaline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E1718A-C317-4E8C-A3C0-25A0F84E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Can give nebulized (5 mg), IM (0.5 mg), IV (1-20 mcg/min)</a:t>
            </a:r>
          </a:p>
          <a:p>
            <a:r>
              <a:rPr lang="en-US" sz="1700" dirty="0"/>
              <a:t>Bronchodilation form B2 effects </a:t>
            </a:r>
          </a:p>
          <a:p>
            <a:r>
              <a:rPr lang="en-US" sz="1700" dirty="0"/>
              <a:t>Decreased </a:t>
            </a:r>
            <a:r>
              <a:rPr lang="en-US" sz="1700" dirty="0" err="1"/>
              <a:t>oedema</a:t>
            </a:r>
            <a:r>
              <a:rPr lang="en-US" sz="1700" dirty="0"/>
              <a:t> from alpha effects </a:t>
            </a:r>
          </a:p>
          <a:p>
            <a:r>
              <a:rPr lang="en-US" sz="1700" dirty="0"/>
              <a:t>Infusion- rescue therapy when hypotensive (not related to dynamic hyperinflation </a:t>
            </a:r>
          </a:p>
        </p:txBody>
      </p:sp>
    </p:spTree>
    <p:extLst>
      <p:ext uri="{BB962C8B-B14F-4D97-AF65-F5344CB8AC3E}">
        <p14:creationId xmlns:p14="http://schemas.microsoft.com/office/powerpoint/2010/main" val="65805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93B381-494D-9E4D-A235-44D273B65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500" b="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C4B9F-2CF9-8040-AABA-28EE56FC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Non invasive ventilation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18316D-E152-4304-854C-5998E3F5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Little evidence- acts a bridge </a:t>
            </a:r>
          </a:p>
          <a:p>
            <a:r>
              <a:rPr lang="en-US" sz="1700" dirty="0"/>
              <a:t>Helps overcome auto-PEEP from gas trapping reducing WOB</a:t>
            </a:r>
          </a:p>
          <a:p>
            <a:r>
              <a:rPr lang="en-US" sz="1700" dirty="0"/>
              <a:t>Augments inspiration decreasing WOB, increasing TV </a:t>
            </a:r>
          </a:p>
          <a:p>
            <a:r>
              <a:rPr lang="en-US" sz="1700" dirty="0"/>
              <a:t>Reduces V/Q mismatch</a:t>
            </a:r>
          </a:p>
          <a:p>
            <a:r>
              <a:rPr lang="en-US" sz="1700" dirty="0"/>
              <a:t>Hypercapnic- BIPAP 10/5</a:t>
            </a:r>
          </a:p>
          <a:p>
            <a:r>
              <a:rPr lang="en-US" sz="1700" dirty="0"/>
              <a:t>CPAP- 5 mm H20 and titrate  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227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251223-215F-9047-9E56-5BFFAF9F7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2" r="13869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40" name="Freeform: Shape 1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1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2F360-7AFB-5243-9968-1B97CDAB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Indications for Intubation </a:t>
            </a:r>
          </a:p>
        </p:txBody>
      </p:sp>
      <p:sp>
        <p:nvSpPr>
          <p:cNvPr id="42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ontent Placeholder 7">
            <a:extLst>
              <a:ext uri="{FF2B5EF4-FFF2-40B4-BE49-F238E27FC236}">
                <a16:creationId xmlns:a16="http://schemas.microsoft.com/office/drawing/2014/main" id="{394B45B3-0DE4-420F-ABAE-5AEA3A987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Arrest</a:t>
            </a:r>
          </a:p>
          <a:p>
            <a:pPr marL="0" indent="0">
              <a:buNone/>
            </a:pPr>
            <a:r>
              <a:rPr lang="en-US" sz="1700" dirty="0"/>
              <a:t>Severe hypoxia</a:t>
            </a:r>
          </a:p>
          <a:p>
            <a:pPr marL="0" indent="0">
              <a:buNone/>
            </a:pPr>
            <a:r>
              <a:rPr lang="en-US" sz="1700" dirty="0"/>
              <a:t>Altered mental state</a:t>
            </a:r>
          </a:p>
          <a:p>
            <a:pPr marL="0" indent="0">
              <a:buNone/>
            </a:pPr>
            <a:r>
              <a:rPr lang="en-US" sz="1700" dirty="0"/>
              <a:t>Severe fatigue </a:t>
            </a:r>
          </a:p>
          <a:p>
            <a:pPr marL="0" indent="0">
              <a:buNone/>
            </a:pPr>
            <a:r>
              <a:rPr lang="en-US" sz="1700" dirty="0"/>
              <a:t>Failure to respond to treatment 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32276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9BD9E6-57C3-8A42-BDCC-3FF759C52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5" t="5263" r="1" b="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67FC4-8787-DB4F-A9A0-775F4101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High Risk </a:t>
            </a: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CA51CF-4EF5-4041-89A5-CD5F4AF7B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/>
              <a:t>Often die / arrest during intubation</a:t>
            </a:r>
          </a:p>
          <a:p>
            <a:pPr marL="0" indent="0">
              <a:buNone/>
            </a:pPr>
            <a:r>
              <a:rPr lang="en-US" sz="1700"/>
              <a:t>Needs planning/ preparation</a:t>
            </a:r>
          </a:p>
          <a:p>
            <a:pPr marL="0" indent="0">
              <a:buNone/>
            </a:pPr>
            <a:r>
              <a:rPr lang="en-US" sz="1700"/>
              <a:t>Most experienced operator </a:t>
            </a:r>
          </a:p>
        </p:txBody>
      </p:sp>
    </p:spTree>
    <p:extLst>
      <p:ext uri="{BB962C8B-B14F-4D97-AF65-F5344CB8AC3E}">
        <p14:creationId xmlns:p14="http://schemas.microsoft.com/office/powerpoint/2010/main" val="2070787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9A689A-1383-674F-929C-FB50CDF74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4" r="100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2DB10-9936-4048-8A54-33D5B984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Preparation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9BD6BDB0-8046-47F6-9141-AF99D7E3A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Keep sitting upright until the intubation itself</a:t>
            </a:r>
          </a:p>
          <a:p>
            <a:r>
              <a:rPr lang="en-US" sz="1700" dirty="0"/>
              <a:t>Preoxygenate with NIV/ nasal canula and have </a:t>
            </a:r>
            <a:r>
              <a:rPr lang="en-US" sz="1700" dirty="0" err="1"/>
              <a:t>apnoeic</a:t>
            </a:r>
            <a:r>
              <a:rPr lang="en-US" sz="1700" dirty="0"/>
              <a:t> oxygenation</a:t>
            </a:r>
          </a:p>
          <a:p>
            <a:r>
              <a:rPr lang="en-US" sz="1700" dirty="0"/>
              <a:t>Load with IVF 20-40 ml/kg- insensible losses are high and have a decreased pre load</a:t>
            </a:r>
          </a:p>
          <a:p>
            <a:r>
              <a:rPr lang="en-US" sz="1700" dirty="0"/>
              <a:t>Have inotropes ready</a:t>
            </a:r>
          </a:p>
          <a:p>
            <a:r>
              <a:rPr lang="en-US" sz="1700" dirty="0"/>
              <a:t>Large ETT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72420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D00B9F-145B-3E48-AD60-C23E4E93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2291" r="-1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664D0-EC3F-1C48-AAF5-22317E2E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Induction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7702DF-7D87-4DDB-BB5C-2933363C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Ketamine 1-2 mg /kg IV (bronchodilator)</a:t>
            </a:r>
          </a:p>
          <a:p>
            <a:r>
              <a:rPr lang="en-US" sz="1700" dirty="0"/>
              <a:t>Rocuronium 1.2-1.5 mg/kg for extended paralysis</a:t>
            </a:r>
          </a:p>
          <a:p>
            <a:r>
              <a:rPr lang="en-US" sz="1700" dirty="0"/>
              <a:t>Forced exhalation</a:t>
            </a:r>
          </a:p>
          <a:p>
            <a:r>
              <a:rPr lang="en-US" sz="1700" dirty="0"/>
              <a:t>Very slow BVM to allow time for expiration</a:t>
            </a:r>
          </a:p>
          <a:p>
            <a:r>
              <a:rPr lang="en-US" sz="1700" dirty="0"/>
              <a:t>Avoid intrinsic PEEP</a:t>
            </a:r>
            <a:r>
              <a:rPr lang="en-US" sz="1700" dirty="0">
                <a:sym typeface="Wingdings" pitchFamily="2" charset="2"/>
              </a:rPr>
              <a:t> circulatory collapse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77985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AB085E-D919-9640-B368-20F560631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" r="1994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07A90-01FB-2E4D-AC89-6461693A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Ventilator Settings- Rule of 6’s  </a:t>
            </a:r>
            <a:endParaRPr lang="en-US" sz="2800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53CD25-90D8-4B5E-B0F2-249093865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RR 6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TV 6 ml/kg (IBW)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FiO2 60%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Low I: E ratio 1: 4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PEEP 5 cmH20 (less than 6)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Permissive Hypercapnia – well tolerated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Goal plateau pressures &lt; 30 cm H20 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7599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6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9" name="Rectangle 7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7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1" name="Rectangle 7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2" name="Freeform: Shape 7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3" name="Freeform: Shape 7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15305-DB9A-A44A-AC51-5E2AB23D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Asthma</a:t>
            </a:r>
          </a:p>
        </p:txBody>
      </p:sp>
      <p:sp>
        <p:nvSpPr>
          <p:cNvPr id="94" name="Rectangle 8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C63D8D-9D06-E24C-9B99-E17AC9BCD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Bronchoconstriction</a:t>
            </a:r>
          </a:p>
          <a:p>
            <a:r>
              <a:rPr lang="en-US" sz="1700" dirty="0"/>
              <a:t>Airway </a:t>
            </a:r>
            <a:r>
              <a:rPr lang="en-US" sz="1700" dirty="0" err="1"/>
              <a:t>oedema</a:t>
            </a:r>
            <a:endParaRPr lang="en-US" sz="1700"/>
          </a:p>
          <a:p>
            <a:r>
              <a:rPr lang="en-US" sz="1700"/>
              <a:t>Excess mucous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9CC234-E829-A246-B1D1-2B68925A21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1184" y="1696875"/>
            <a:ext cx="6922008" cy="35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65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6CE1-742A-C247-9EB4-A6F90F5D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EF6AEA-D0C6-534A-ABB2-C26F41E17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860" y="832513"/>
            <a:ext cx="5791543" cy="46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50800" dist="38100" dir="5400000" algn="t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C81527-8DBA-FF42-8F62-E623E9C7E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84" b="3885"/>
          <a:stretch/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415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F948A-E7AB-0848-902C-8DE4929F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C8D5B9C9-0EC8-4A11-A21B-29FFF3748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561583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91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5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Rectangle 6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6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" name="Rectangle 65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8507F-A5F9-214F-80A8-A034A168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45 M with known severe asthma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801000-419D-174B-AF9F-396DFEC3A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56" r="1" b="17343"/>
          <a:stretch/>
        </p:blipFill>
        <p:spPr>
          <a:xfrm>
            <a:off x="20" y="-1"/>
            <a:ext cx="6688434" cy="6858000"/>
          </a:xfrm>
          <a:prstGeom prst="rect">
            <a:avLst/>
          </a:prstGeom>
        </p:spPr>
      </p:pic>
      <p:sp>
        <p:nvSpPr>
          <p:cNvPr id="83" name="Rectangle 67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69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22A8B9-1BE6-3B49-9471-3181FB09D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5654" y="2684095"/>
            <a:ext cx="4646295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170 kg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RR 35, </a:t>
            </a:r>
            <a:r>
              <a:rPr lang="en-US" sz="1700" err="1"/>
              <a:t>sats</a:t>
            </a:r>
            <a:r>
              <a:rPr lang="en-US" sz="1700"/>
              <a:t> 90% 15 L HR 140 BP 100 systolic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GCS 3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Describe this gas</a:t>
            </a:r>
          </a:p>
        </p:txBody>
      </p:sp>
    </p:spTree>
    <p:extLst>
      <p:ext uri="{BB962C8B-B14F-4D97-AF65-F5344CB8AC3E}">
        <p14:creationId xmlns:p14="http://schemas.microsoft.com/office/powerpoint/2010/main" val="389063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" name="Rectangle 16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4" name="Rectangle 16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Rectangle 16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6" name="Rectangle 17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02F94-86E2-3247-ACFA-B4BB66565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2" t="9091" r="12456"/>
          <a:stretch/>
        </p:blipFill>
        <p:spPr>
          <a:xfrm>
            <a:off x="-474905" y="-7016"/>
            <a:ext cx="8645389" cy="6839712"/>
          </a:xfrm>
          <a:prstGeom prst="rect">
            <a:avLst/>
          </a:prstGeom>
        </p:spPr>
      </p:pic>
      <p:sp>
        <p:nvSpPr>
          <p:cNvPr id="267" name="Rectangle 17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E24F8-2AE9-FF4A-B5A2-137A0873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Pathophysiology</a:t>
            </a:r>
          </a:p>
        </p:txBody>
      </p:sp>
      <p:sp>
        <p:nvSpPr>
          <p:cNvPr id="268" name="Rectangle 1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Rectangle 1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Content Placeholder 126">
            <a:extLst>
              <a:ext uri="{FF2B5EF4-FFF2-40B4-BE49-F238E27FC236}">
                <a16:creationId xmlns:a16="http://schemas.microsoft.com/office/drawing/2014/main" id="{83841674-9DA8-4903-BA9D-8F5790B73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868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V/Q mismatch altering gas exchange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Expiratory flow limitation </a:t>
            </a:r>
            <a:r>
              <a:rPr lang="en-US" sz="1600" dirty="0">
                <a:sym typeface="Wingdings" pitchFamily="2" charset="2"/>
              </a:rPr>
              <a:t> hyperinflation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ym typeface="Wingdings" pitchFamily="2" charset="2"/>
              </a:rPr>
              <a:t>Expiratory muscles now actively involved in expiration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Muscles start at a greater stretch so less efficient and more fatigable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Greater inspiratory effort is needed to commence flow into lung </a:t>
            </a:r>
            <a:r>
              <a:rPr lang="en-US" sz="1600" dirty="0">
                <a:sym typeface="Wingdings" pitchFamily="2" charset="2"/>
              </a:rPr>
              <a:t> increased WOB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6693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A474011-A49D-4C7A-BF41-0ACD0A269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78DDA-204C-1F47-847D-88BB4352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4332"/>
            <a:ext cx="353872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Dynamic Hyperinflation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C23BD3-B048-834A-B16C-6DD0332166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9458" y="374904"/>
            <a:ext cx="8021475" cy="360966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FA85D-C3BC-2046-9BB1-44DE69105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240" y="4440602"/>
            <a:ext cx="600760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>
                <a:sym typeface="Wingdings" pitchFamily="2" charset="2"/>
              </a:rPr>
              <a:t>Dynamic hyperinflation = high intrathoracic pressure at the end of expiration (auto-PEEP) </a:t>
            </a:r>
          </a:p>
          <a:p>
            <a:pPr>
              <a:lnSpc>
                <a:spcPct val="100000"/>
              </a:lnSpc>
            </a:pPr>
            <a:r>
              <a:rPr lang="en-US" sz="1700"/>
              <a:t>Decrease expiratory flow </a:t>
            </a:r>
            <a:r>
              <a:rPr lang="en-US" sz="1700">
                <a:sym typeface="Wingdings" pitchFamily="2" charset="2"/>
              </a:rPr>
              <a:t> gas trapping</a:t>
            </a:r>
          </a:p>
          <a:p>
            <a:pPr>
              <a:lnSpc>
                <a:spcPct val="100000"/>
              </a:lnSpc>
            </a:pPr>
            <a:r>
              <a:rPr lang="en-US" sz="1700">
                <a:sym typeface="Wingdings" pitchFamily="2" charset="2"/>
              </a:rPr>
              <a:t>Continues until equilibrium where exhaled volume matches the inspired volume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91470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4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4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ADA8-0634-DE45-9290-6508CA311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0" r="1" b="187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4" name="Rectangle 4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CCEA0-C3C2-074F-9725-245E0012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What are the management priorities?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551C4-9BFC-784F-94EB-9CAB8AF0A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4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87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3">
            <a:extLst>
              <a:ext uri="{FF2B5EF4-FFF2-40B4-BE49-F238E27FC236}">
                <a16:creationId xmlns:a16="http://schemas.microsoft.com/office/drawing/2014/main" id="{5D745267-269D-4693-9039-3C9849D0F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EA67FF9-EE42-E34C-8B5C-A0474FCD7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Position, Oxygen, Monitoring, Access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E4EE0E7-8677-3B4B-AC51-8A45EE44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First minutes…</a:t>
            </a:r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F9DE9-A02A-0C41-8829-CD09CA419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5" r="8718"/>
          <a:stretch/>
        </p:blipFill>
        <p:spPr>
          <a:xfrm>
            <a:off x="320040" y="2091095"/>
            <a:ext cx="3703320" cy="4160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2A078-EAEC-5F40-AB81-AADA034C5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9" r="-1" b="16710"/>
          <a:stretch/>
        </p:blipFill>
        <p:spPr>
          <a:xfrm>
            <a:off x="4244340" y="2086081"/>
            <a:ext cx="3703320" cy="4160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0A4E9-2E7D-F845-ABDD-0EB07AB2A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5" r="27484" b="-1"/>
          <a:stretch/>
        </p:blipFill>
        <p:spPr>
          <a:xfrm>
            <a:off x="8165592" y="2086081"/>
            <a:ext cx="37033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7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1339B4-FA81-6B45-AD32-FC4B3E287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44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03907E8E-3F7F-354E-A32B-005A7B4A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Oxygen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029F2E-9991-4913-AF02-9F2F1FD3A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Hypoxaemia</a:t>
            </a:r>
            <a:r>
              <a:rPr lang="en-US" sz="2000" dirty="0"/>
              <a:t> from V/Q mismatch</a:t>
            </a:r>
          </a:p>
          <a:p>
            <a:pPr marL="0" indent="0">
              <a:buNone/>
            </a:pPr>
            <a:r>
              <a:rPr lang="en-US" sz="2000" dirty="0"/>
              <a:t>High flow assumed to be harmless in acute asthma </a:t>
            </a:r>
          </a:p>
          <a:p>
            <a:pPr marL="0" indent="0">
              <a:buNone/>
            </a:pPr>
            <a:r>
              <a:rPr lang="en-US" sz="2000" dirty="0"/>
              <a:t>However may be harmful to have too much- </a:t>
            </a:r>
            <a:r>
              <a:rPr lang="en-US" sz="2000" dirty="0" err="1"/>
              <a:t>receieving</a:t>
            </a:r>
            <a:r>
              <a:rPr lang="en-US" sz="2000" dirty="0"/>
              <a:t> 100% FiO2 can cause increase in pCO2 </a:t>
            </a:r>
          </a:p>
          <a:p>
            <a:pPr marL="0" indent="0">
              <a:buNone/>
            </a:pPr>
            <a:r>
              <a:rPr lang="en-US" sz="2000" dirty="0"/>
              <a:t>Treatment should be based on achieving target arterial </a:t>
            </a:r>
            <a:r>
              <a:rPr lang="en-US" sz="2000" dirty="0" err="1"/>
              <a:t>sats</a:t>
            </a:r>
            <a:r>
              <a:rPr lang="en-US" sz="2000" dirty="0"/>
              <a:t> &gt; 92% </a:t>
            </a:r>
          </a:p>
          <a:p>
            <a:pPr marL="0" indent="0">
              <a:buNone/>
            </a:pPr>
            <a:r>
              <a:rPr lang="en-US" sz="2000" dirty="0"/>
              <a:t>Needs to be humidified </a:t>
            </a:r>
            <a:r>
              <a:rPr lang="en-US" sz="2000" dirty="0">
                <a:sym typeface="Wingdings" pitchFamily="2" charset="2"/>
              </a:rPr>
              <a:t> dry gas can lead to further </a:t>
            </a:r>
            <a:r>
              <a:rPr lang="en-US" sz="2000" dirty="0" err="1">
                <a:sym typeface="Wingdings" pitchFamily="2" charset="2"/>
              </a:rPr>
              <a:t>bronchocontriction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232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B27D7-6AA0-AE45-BE92-8B164E422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4268" b="426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4D51E-E2A1-0F49-9959-A245E2EB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Short acting B</a:t>
            </a:r>
            <a:r>
              <a:rPr lang="en-US" sz="5000" baseline="-25000" dirty="0"/>
              <a:t>2</a:t>
            </a:r>
            <a:r>
              <a:rPr lang="en-US" sz="5000" dirty="0"/>
              <a:t> agonists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B5E6F77-0EE0-4E7D-BA03-5C0EE9ABF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Rapid onset, well tolerated </a:t>
            </a:r>
          </a:p>
          <a:p>
            <a:r>
              <a:rPr lang="en-US" sz="2000" dirty="0"/>
              <a:t>Continuous vs intermittent</a:t>
            </a:r>
          </a:p>
          <a:p>
            <a:r>
              <a:rPr lang="en-US" sz="2000" dirty="0" err="1"/>
              <a:t>Nebulised</a:t>
            </a:r>
            <a:r>
              <a:rPr lang="en-US" sz="2000" dirty="0"/>
              <a:t> versus with spacer </a:t>
            </a:r>
          </a:p>
          <a:p>
            <a:r>
              <a:rPr lang="en-US" sz="2000" dirty="0"/>
              <a:t>Role of IV  B</a:t>
            </a:r>
            <a:r>
              <a:rPr lang="en-US" sz="2000" baseline="-25000" dirty="0"/>
              <a:t>2 </a:t>
            </a:r>
            <a:r>
              <a:rPr lang="en-US" sz="2000" dirty="0"/>
              <a:t>agonists</a:t>
            </a:r>
          </a:p>
        </p:txBody>
      </p:sp>
    </p:spTree>
    <p:extLst>
      <p:ext uri="{BB962C8B-B14F-4D97-AF65-F5344CB8AC3E}">
        <p14:creationId xmlns:p14="http://schemas.microsoft.com/office/powerpoint/2010/main" val="351227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821</Words>
  <Application>Microsoft Macintosh PowerPoint</Application>
  <PresentationFormat>Widescreen</PresentationFormat>
  <Paragraphs>119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Avenir Next LT Pro</vt:lpstr>
      <vt:lpstr>Calibri</vt:lpstr>
      <vt:lpstr>AccentBoxVTI</vt:lpstr>
      <vt:lpstr>The Crashing Asthmatic</vt:lpstr>
      <vt:lpstr>Asthma</vt:lpstr>
      <vt:lpstr>45 M with known severe asthma</vt:lpstr>
      <vt:lpstr>Pathophysiology</vt:lpstr>
      <vt:lpstr>Dynamic Hyperinflation</vt:lpstr>
      <vt:lpstr>What are the management priorities? </vt:lpstr>
      <vt:lpstr>Position, Oxygen, Monitoring, Access</vt:lpstr>
      <vt:lpstr>Oxygen</vt:lpstr>
      <vt:lpstr>Short acting B2 agonists</vt:lpstr>
      <vt:lpstr>Steroids</vt:lpstr>
      <vt:lpstr>Magnesium</vt:lpstr>
      <vt:lpstr>Inhaled anticholinergics</vt:lpstr>
      <vt:lpstr>Adrenaline</vt:lpstr>
      <vt:lpstr>Non invasive ventilation</vt:lpstr>
      <vt:lpstr>Indications for Intubation </vt:lpstr>
      <vt:lpstr>High Risk </vt:lpstr>
      <vt:lpstr>Preparation</vt:lpstr>
      <vt:lpstr>Induction</vt:lpstr>
      <vt:lpstr>Ventilator Settings- Rule of 6’s  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Crashing Asthmatic</dc:title>
  <dc:creator>okeeffenoah@icloud.com</dc:creator>
  <cp:lastModifiedBy>okeeffenoah@icloud.com</cp:lastModifiedBy>
  <cp:revision>2</cp:revision>
  <dcterms:created xsi:type="dcterms:W3CDTF">2020-03-24T22:17:34Z</dcterms:created>
  <dcterms:modified xsi:type="dcterms:W3CDTF">2020-04-08T01:22:10Z</dcterms:modified>
</cp:coreProperties>
</file>