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satOff val="1848"/>
              <a:lumOff val="-15262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0" cap="flat">
              <a:noFill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0" cap="flat">
              <a:noFill/>
              <a:miter lim="400000"/>
            </a:ln>
          </a:insideH>
          <a:insideV>
            <a:ln w="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5E6E5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A5F5E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BEBEB"/>
          </a:solidFill>
        </a:fill>
      </a:tcStyle>
    </a:band2H>
    <a:firstCo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E5E6E5"/>
          </a:solidFill>
        </a:fill>
      </a:tcStyle>
    </a:firstCol>
    <a:la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lastRow>
    <a:fir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A5F5E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A5F5E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56" d="100"/>
          <a:sy n="56" d="100"/>
        </p:scale>
        <p:origin x="558" y="84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5" name="Shape 13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785250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2" name="Shape 15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 102 Urea 3.5 – glucose 20.9 - Blood alcohol &lt; 2.2 mosm/L – osmolality 494</a:t>
            </a:r>
          </a:p>
          <a:p>
            <a:endParaRPr/>
          </a:p>
          <a:p>
            <a:r>
              <a:t>Anion gap = 147-102-6 = 39</a:t>
            </a:r>
          </a:p>
          <a:p>
            <a:r>
              <a:t>Delta ratio = 27/18 &gt;1 = pure HAGMA</a:t>
            </a:r>
          </a:p>
          <a:p>
            <a:r>
              <a:t>Osmolality = 2x147 + 21.3 +3.5 =318.8</a:t>
            </a:r>
          </a:p>
          <a:p>
            <a:r>
              <a:t>Pure high osmolar gap HAGMA</a:t>
            </a:r>
          </a:p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6167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8" name="Shape 18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LUKE: leukaemia, lymphoma.</a:t>
            </a:r>
          </a:p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TIPS: thiamine deficiency, infection, pancreatitis, short bowel syndromw</a:t>
            </a:r>
          </a:p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DRUGS:</a:t>
            </a:r>
          </a:p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Metformin</a:t>
            </a:r>
          </a:p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Salicylates, paracetamol</a:t>
            </a:r>
          </a:p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Salbutamol, adrenaline</a:t>
            </a:r>
          </a:p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Isoniazid</a:t>
            </a:r>
          </a:p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Frutose, sorbital, biguanides, CN</a:t>
            </a:r>
          </a:p>
        </p:txBody>
      </p:sp>
    </p:spTree>
    <p:extLst>
      <p:ext uri="{BB962C8B-B14F-4D97-AF65-F5344CB8AC3E}">
        <p14:creationId xmlns:p14="http://schemas.microsoft.com/office/powerpoint/2010/main" val="3647089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673100" y="2870200"/>
            <a:ext cx="23050500" cy="45593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73100" y="7416800"/>
            <a:ext cx="23050500" cy="1816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e Bloggs"/>
          <p:cNvSpPr txBox="1">
            <a:spLocks noGrp="1"/>
          </p:cNvSpPr>
          <p:nvPr>
            <p:ph type="body" sz="quarter" idx="13"/>
          </p:nvPr>
        </p:nvSpPr>
        <p:spPr>
          <a:xfrm>
            <a:off x="2387600" y="8001000"/>
            <a:ext cx="19621500" cy="6477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–Joe Bloggs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2374900" y="5892800"/>
            <a:ext cx="19621500" cy="850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</p:spPr>
        <p:txBody>
          <a:bodyPr lIns="91439" tIns="91439" rIns="91439" bIns="91439"/>
          <a:lstStyle>
            <a:lvl1pPr algn="l" defTabSz="1828800">
              <a:lnSpc>
                <a:spcPct val="90000"/>
              </a:lnSpc>
              <a:defRPr sz="8800" cap="none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76400" y="3651250"/>
            <a:ext cx="10363200" cy="8702676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457200" indent="-4572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90600" indent="-5334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554479" indent="-640079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082800" indent="-7112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540000" indent="-7112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203052" y="12835870"/>
            <a:ext cx="504548" cy="48391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Text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</p:spPr>
        <p:txBody>
          <a:bodyPr lIns="91439" tIns="91439" rIns="91439" bIns="91439"/>
          <a:lstStyle>
            <a:lvl1pPr algn="l" defTabSz="1828800">
              <a:lnSpc>
                <a:spcPct val="90000"/>
              </a:lnSpc>
              <a:defRPr sz="8800" cap="none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27" name="Body Level One…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457200" indent="-4572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90600" indent="-5334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554479" indent="-640079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082800" indent="-7112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540000" indent="-7112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203052" y="12835870"/>
            <a:ext cx="504548" cy="48391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4280774" y="-1688429"/>
            <a:ext cx="15829857" cy="118491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2387600" y="9728200"/>
            <a:ext cx="19621500" cy="18034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387600" y="11518900"/>
            <a:ext cx="19621500" cy="1600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673100" y="4572000"/>
            <a:ext cx="23050500" cy="45593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13"/>
          </p:nvPr>
        </p:nvSpPr>
        <p:spPr>
          <a:xfrm>
            <a:off x="10590462" y="1511300"/>
            <a:ext cx="13644824" cy="1212873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673100" y="1435100"/>
            <a:ext cx="11049000" cy="5461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73100" y="6870700"/>
            <a:ext cx="11049000" cy="5461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736600" indent="-736600">
              <a:lnSpc>
                <a:spcPct val="120000"/>
              </a:lnSpc>
              <a:spcBef>
                <a:spcPts val="6500"/>
              </a:spcBef>
              <a:defRPr sz="6400"/>
            </a:lvl1pPr>
            <a:lvl2pPr marL="1473200" indent="-736600">
              <a:lnSpc>
                <a:spcPct val="120000"/>
              </a:lnSpc>
              <a:spcBef>
                <a:spcPts val="6500"/>
              </a:spcBef>
              <a:defRPr sz="6400"/>
            </a:lvl2pPr>
            <a:lvl3pPr marL="2209800" indent="-736600">
              <a:lnSpc>
                <a:spcPct val="120000"/>
              </a:lnSpc>
              <a:spcBef>
                <a:spcPts val="6500"/>
              </a:spcBef>
              <a:defRPr sz="6400"/>
            </a:lvl3pPr>
            <a:lvl4pPr marL="2946400" indent="-736600">
              <a:lnSpc>
                <a:spcPct val="120000"/>
              </a:lnSpc>
              <a:spcBef>
                <a:spcPts val="6500"/>
              </a:spcBef>
              <a:defRPr sz="6400"/>
            </a:lvl4pPr>
            <a:lvl5pPr marL="3683000" indent="-736600">
              <a:lnSpc>
                <a:spcPct val="120000"/>
              </a:lnSpc>
              <a:spcBef>
                <a:spcPts val="6500"/>
              </a:spcBef>
              <a:defRPr sz="6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11814854" y="3230211"/>
            <a:ext cx="11753235" cy="104473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73100" y="3835400"/>
            <a:ext cx="11049000" cy="8864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1435100" y="1066800"/>
            <a:ext cx="21501100" cy="11557000"/>
          </a:xfrm>
          <a:prstGeom prst="rect">
            <a:avLst/>
          </a:prstGeom>
        </p:spPr>
        <p:txBody>
          <a:bodyPr/>
          <a:lstStyle>
            <a:lvl1pPr marL="736600" indent="-736600">
              <a:lnSpc>
                <a:spcPct val="120000"/>
              </a:lnSpc>
              <a:spcBef>
                <a:spcPts val="6500"/>
              </a:spcBef>
              <a:defRPr sz="6400"/>
            </a:lvl1pPr>
            <a:lvl2pPr marL="1473200" indent="-736600">
              <a:lnSpc>
                <a:spcPct val="120000"/>
              </a:lnSpc>
              <a:spcBef>
                <a:spcPts val="6500"/>
              </a:spcBef>
              <a:defRPr sz="6400"/>
            </a:lvl2pPr>
            <a:lvl3pPr marL="2209800" indent="-736600">
              <a:lnSpc>
                <a:spcPct val="120000"/>
              </a:lnSpc>
              <a:spcBef>
                <a:spcPts val="6500"/>
              </a:spcBef>
              <a:defRPr sz="6400"/>
            </a:lvl3pPr>
            <a:lvl4pPr marL="2946400" indent="-736600">
              <a:lnSpc>
                <a:spcPct val="120000"/>
              </a:lnSpc>
              <a:spcBef>
                <a:spcPts val="6500"/>
              </a:spcBef>
              <a:defRPr sz="6400"/>
            </a:lvl4pPr>
            <a:lvl5pPr marL="3683000" indent="-736600">
              <a:lnSpc>
                <a:spcPct val="120000"/>
              </a:lnSpc>
              <a:spcBef>
                <a:spcPts val="6500"/>
              </a:spcBef>
              <a:defRPr sz="6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2-033_1302x975.jpeg"/>
          <p:cNvSpPr>
            <a:spLocks noGrp="1"/>
          </p:cNvSpPr>
          <p:nvPr>
            <p:ph type="pic" sz="half" idx="13"/>
          </p:nvPr>
        </p:nvSpPr>
        <p:spPr>
          <a:xfrm>
            <a:off x="12407900" y="5715000"/>
            <a:ext cx="11023600" cy="8255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half" idx="14"/>
          </p:nvPr>
        </p:nvSpPr>
        <p:spPr>
          <a:xfrm>
            <a:off x="12420600" y="-673100"/>
            <a:ext cx="11023600" cy="8255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2-10-superquadro_1631x2178.jpeg"/>
          <p:cNvSpPr>
            <a:spLocks noGrp="1"/>
          </p:cNvSpPr>
          <p:nvPr>
            <p:ph type="pic" idx="15"/>
          </p:nvPr>
        </p:nvSpPr>
        <p:spPr>
          <a:xfrm>
            <a:off x="-825499" y="-2108200"/>
            <a:ext cx="13804901" cy="1844321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73100" y="355600"/>
            <a:ext cx="23050500" cy="342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73100" y="3835400"/>
            <a:ext cx="23050500" cy="886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76100" y="13081000"/>
            <a:ext cx="419100" cy="4572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titleStyle>
    <p:bodyStyle>
      <a:lvl1pPr marL="5842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sz="5200" b="0" i="0" u="none" strike="noStrike" cap="none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11684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sz="5200" b="0" i="0" u="none" strike="noStrike" cap="none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17526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sz="5200" b="0" i="0" u="none" strike="noStrike" cap="none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23368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sz="5200" b="0" i="0" u="none" strike="noStrike" cap="none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29210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sz="5200" b="0" i="0" u="none" strike="noStrike" cap="none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35052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sz="5200" b="0" i="0" u="none" strike="noStrike" cap="none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40894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sz="5200" b="0" i="0" u="none" strike="noStrike" cap="none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46736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sz="5200" b="0" i="0" u="none" strike="noStrike" cap="none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52578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sz="5200" b="0" i="0" u="none" strike="noStrike" cap="none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Image" descr="Image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t="12337" b="12337"/>
          <a:stretch>
            <a:fillRect/>
          </a:stretch>
        </p:blipFill>
        <p:spPr>
          <a:xfrm>
            <a:off x="2463800" y="736600"/>
            <a:ext cx="19481800" cy="8242300"/>
          </a:xfrm>
          <a:prstGeom prst="rect">
            <a:avLst/>
          </a:prstGeom>
        </p:spPr>
      </p:pic>
      <p:sp>
        <p:nvSpPr>
          <p:cNvPr id="138" name="SH*T"/>
          <p:cNvSpPr txBox="1"/>
          <p:nvPr/>
        </p:nvSpPr>
        <p:spPr>
          <a:xfrm>
            <a:off x="666750" y="6520779"/>
            <a:ext cx="23050500" cy="455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>
              <a:defRPr sz="10000" cap="all"/>
            </a:lvl1pPr>
          </a:lstStyle>
          <a:p>
            <a:r>
              <a:t>SH*T</a:t>
            </a:r>
          </a:p>
        </p:txBody>
      </p:sp>
      <p:sp>
        <p:nvSpPr>
          <p:cNvPr id="139" name="you see if you’re a shit magnet like me."/>
          <p:cNvSpPr txBox="1"/>
          <p:nvPr/>
        </p:nvSpPr>
        <p:spPr>
          <a:xfrm>
            <a:off x="666750" y="11067379"/>
            <a:ext cx="23050500" cy="181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defRPr sz="5200"/>
            </a:lvl1pPr>
          </a:lstStyle>
          <a:p>
            <a:r>
              <a:t>you see if you’re a shit magnet like me.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Ix</a:t>
            </a:r>
          </a:p>
        </p:txBody>
      </p:sp>
      <p:pic>
        <p:nvPicPr>
          <p:cNvPr id="172" name="Content Placeholder 7" descr="Content Placeholder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50045" y="2055811"/>
            <a:ext cx="4841955" cy="455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Content Placeholder 6" descr="Content Placeholder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88145" y="3183665"/>
            <a:ext cx="5368773" cy="8861082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TextBox 8"/>
          <p:cNvSpPr txBox="1"/>
          <p:nvPr/>
        </p:nvSpPr>
        <p:spPr>
          <a:xfrm>
            <a:off x="13837422" y="2581436"/>
            <a:ext cx="9471867" cy="343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 marL="571500" indent="-571500" algn="l" defTabSz="1828800">
              <a:buSzPct val="100000"/>
              <a:buFont typeface="Arial"/>
              <a:buChar char="•"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Repeat Trop is 109</a:t>
            </a:r>
          </a:p>
          <a:p>
            <a:pPr marL="571500" indent="-571500" algn="l" defTabSz="1828800">
              <a:buSzPct val="100000"/>
              <a:buFont typeface="Arial"/>
              <a:buChar char="•"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ECG remains unchanged from previous</a:t>
            </a:r>
          </a:p>
          <a:p>
            <a:pPr marL="571500" indent="-571500" algn="l" defTabSz="1828800">
              <a:buSzPct val="100000"/>
              <a:buFont typeface="Arial"/>
              <a:buChar char="•"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marL="571500" indent="-571500" algn="l" defTabSz="1828800">
              <a:buSzPct val="100000"/>
              <a:buFont typeface="Arial"/>
              <a:buChar char="•"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marL="571500" indent="-571500" algn="l" defTabSz="1828800">
              <a:buSzPct val="100000"/>
              <a:buFont typeface="Arial"/>
              <a:buChar char="•"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What would you do?</a:t>
            </a:r>
          </a:p>
        </p:txBody>
      </p:sp>
      <p:pic>
        <p:nvPicPr>
          <p:cNvPr id="175" name="Picture 9" descr="Picture 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346721" y="7127455"/>
            <a:ext cx="11624739" cy="56599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He represents from dialysis… …</a:t>
            </a:r>
          </a:p>
        </p:txBody>
      </p:sp>
      <p:sp>
        <p:nvSpPr>
          <p:cNvPr id="178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Became hypotensive and desaturating at dialysis</a:t>
            </a:r>
          </a:p>
          <a:p>
            <a:r>
              <a:t>Sent back in for reassessment.</a:t>
            </a:r>
          </a:p>
          <a:p>
            <a:r>
              <a:t>Further history at this stage: (from son)</a:t>
            </a:r>
          </a:p>
          <a:p>
            <a:pPr marL="914400" lvl="1" indent="-457200">
              <a:spcBef>
                <a:spcPts val="1000"/>
              </a:spcBef>
              <a:defRPr sz="4800"/>
            </a:pPr>
            <a:r>
              <a:t>Unwell for 3-4 days</a:t>
            </a:r>
          </a:p>
          <a:p>
            <a:pPr marL="914400" lvl="1" indent="-457200">
              <a:spcBef>
                <a:spcPts val="1000"/>
              </a:spcBef>
              <a:defRPr sz="4800"/>
            </a:pPr>
            <a:r>
              <a:t>With ?pre-syncope while in bed</a:t>
            </a:r>
          </a:p>
          <a:p>
            <a:pPr marL="914400" lvl="1" indent="-457200">
              <a:spcBef>
                <a:spcPts val="1000"/>
              </a:spcBef>
              <a:defRPr sz="4800"/>
            </a:pPr>
            <a:r>
              <a:t>Delirious as of today at dialysis</a:t>
            </a:r>
          </a:p>
          <a:p>
            <a:pPr marL="914400" lvl="1" indent="-457200">
              <a:spcBef>
                <a:spcPts val="1000"/>
              </a:spcBef>
              <a:defRPr sz="4800"/>
            </a:pPr>
            <a:endParaRPr/>
          </a:p>
          <a:p>
            <a:r>
              <a:t>OBSERVATIONS on arrival</a:t>
            </a:r>
          </a:p>
          <a:p>
            <a:r>
              <a:t>BP 100/60 (baseline 180) RR 36 SpO2 99% 6L HM HR 68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itle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Bloods now</a:t>
            </a:r>
          </a:p>
        </p:txBody>
      </p:sp>
      <p:pic>
        <p:nvPicPr>
          <p:cNvPr id="181" name="Content Placeholder 12" descr="Content Placeholder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344400" y="4155642"/>
            <a:ext cx="10363200" cy="76938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Content Placeholder 11" descr="Content Placeholder 1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85574" y="4192056"/>
            <a:ext cx="7544852" cy="76210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Title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Lactic Acidosis</a:t>
            </a:r>
          </a:p>
        </p:txBody>
      </p:sp>
      <p:sp>
        <p:nvSpPr>
          <p:cNvPr id="185" name="Content Placeholder 9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Type A: Inadequate O2 delivery</a:t>
            </a:r>
          </a:p>
          <a:p>
            <a:pPr marL="914400" lvl="1" indent="-457200">
              <a:spcBef>
                <a:spcPts val="1000"/>
              </a:spcBef>
              <a:defRPr sz="4800"/>
            </a:pPr>
            <a:r>
              <a:t>Anaerobic muscle activity (sprinting, seizures)</a:t>
            </a:r>
          </a:p>
          <a:p>
            <a:pPr marL="914400" lvl="1" indent="-457200">
              <a:spcBef>
                <a:spcPts val="1000"/>
              </a:spcBef>
              <a:defRPr sz="4800"/>
            </a:pPr>
            <a:r>
              <a:t>Tissue hypoperfusion (shock, cardiac arrest, regional hypoperfusion -&gt; mesenteric ischaemia)</a:t>
            </a:r>
          </a:p>
          <a:p>
            <a:pPr marL="914400" lvl="1" indent="-457200">
              <a:spcBef>
                <a:spcPts val="1000"/>
              </a:spcBef>
              <a:defRPr sz="4800"/>
            </a:pPr>
            <a:r>
              <a:t>Reduced tissue O2 delivery (hypoxaemia) or delivery (CO poisoning)</a:t>
            </a:r>
          </a:p>
        </p:txBody>
      </p:sp>
      <p:sp>
        <p:nvSpPr>
          <p:cNvPr id="186" name="Content Placeholder 10"/>
          <p:cNvSpPr txBox="1"/>
          <p:nvPr/>
        </p:nvSpPr>
        <p:spPr>
          <a:xfrm>
            <a:off x="12435840" y="3651250"/>
            <a:ext cx="10180320" cy="8702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normAutofit/>
          </a:bodyPr>
          <a:lstStyle/>
          <a:p>
            <a:pPr marL="457200" indent="-457200" algn="l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Type B: No evidence of inadequate O2 delivery</a:t>
            </a:r>
          </a:p>
          <a:p>
            <a:pPr marL="914400" lvl="1" indent="-457200" algn="l" defTabSz="18288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B1: underlying diseases</a:t>
            </a:r>
          </a:p>
          <a:p>
            <a:pPr marL="1371600" lvl="2" indent="-457200" algn="l" defTabSz="18288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4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LUKE</a:t>
            </a:r>
          </a:p>
          <a:p>
            <a:pPr marL="1371600" lvl="2" indent="-457200" algn="l" defTabSz="18288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4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TIPS</a:t>
            </a:r>
          </a:p>
          <a:p>
            <a:pPr marL="1371600" lvl="2" indent="-457200" algn="l" defTabSz="18288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4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FAILURES</a:t>
            </a:r>
          </a:p>
          <a:p>
            <a:pPr marL="914400" lvl="1" indent="-457200" algn="l" defTabSz="18288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B2: Drugs &amp; toxins</a:t>
            </a:r>
          </a:p>
          <a:p>
            <a:pPr marL="914400" lvl="1" indent="-457200" algn="l" defTabSz="18288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B3: inborn errors of metabolism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Progress</a:t>
            </a:r>
          </a:p>
        </p:txBody>
      </p:sp>
      <p:sp>
        <p:nvSpPr>
          <p:cNvPr id="191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Intubated for worsening MA, tiring from resp perspective</a:t>
            </a:r>
          </a:p>
          <a:p>
            <a:r>
              <a:t>Swabbed for COVID19</a:t>
            </a:r>
          </a:p>
          <a:p>
            <a:r>
              <a:t>CT chest + mesenteric angiogram looking for sepsis/mesenteric ischaemia.</a:t>
            </a:r>
          </a:p>
          <a:p>
            <a:r>
              <a:t>Up to ICU on noradrenaline.</a:t>
            </a:r>
          </a:p>
          <a:p>
            <a:endParaRPr/>
          </a:p>
          <a:p>
            <a:endParaRPr/>
          </a:p>
          <a:p>
            <a:r>
              <a:t>Clinically improving, treated as likely sepsis.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Case III: ?simple dehydrational AKI</a:t>
            </a:r>
          </a:p>
        </p:txBody>
      </p:sp>
      <p:sp>
        <p:nvSpPr>
          <p:cNvPr id="194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</a:t>
            </a:r>
            <a:r>
              <a:rPr baseline="31000"/>
              <a:t>st</a:t>
            </a:r>
            <a:r>
              <a:t> day at POWH</a:t>
            </a:r>
          </a:p>
          <a:p>
            <a:r>
              <a:t>48 YO F</a:t>
            </a:r>
          </a:p>
          <a:p>
            <a:r>
              <a:t>Seen through FT: </a:t>
            </a:r>
          </a:p>
          <a:p>
            <a:pPr marL="914400" lvl="1" indent="-457200">
              <a:spcBef>
                <a:spcPts val="1000"/>
              </a:spcBef>
              <a:defRPr sz="4800"/>
            </a:pPr>
            <a:r>
              <a:t>5/7 abdo discomfort with BNO, followed by diarrhoea</a:t>
            </a:r>
          </a:p>
          <a:p>
            <a:pPr marL="914400" lvl="1" indent="-457200">
              <a:spcBef>
                <a:spcPts val="1000"/>
              </a:spcBef>
              <a:defRPr sz="4800"/>
            </a:pPr>
            <a:r>
              <a:t>Decreased PO intake, decreased urine output</a:t>
            </a:r>
          </a:p>
          <a:p>
            <a:pPr marL="914400" lvl="1" indent="-457200">
              <a:spcBef>
                <a:spcPts val="1000"/>
              </a:spcBef>
              <a:defRPr sz="4800"/>
            </a:pPr>
            <a:r>
              <a:t>BIBA due to ongoing pain, unmanaged at home.</a:t>
            </a:r>
          </a:p>
          <a:p>
            <a:pPr marL="914400" lvl="1" indent="-457200">
              <a:spcBef>
                <a:spcPts val="1000"/>
              </a:spcBef>
              <a:defRPr sz="4800"/>
            </a:pPr>
            <a:r>
              <a:t>BG: HTN, DISH</a:t>
            </a:r>
          </a:p>
          <a:p>
            <a:r>
              <a:t>Obs: RR 26 SpO2 97% BP 150/80 HR 100</a:t>
            </a:r>
          </a:p>
          <a:p>
            <a:r>
              <a:t>What are the differentials at this stage?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Her bloods come back…</a:t>
            </a:r>
          </a:p>
        </p:txBody>
      </p:sp>
      <p:pic>
        <p:nvPicPr>
          <p:cNvPr id="197" name="Content Placeholder 4" descr="Content Placeholder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9295" y="2727642"/>
            <a:ext cx="13266641" cy="45469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523084" y="1473150"/>
            <a:ext cx="8184516" cy="111964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Handed over at this stage</a:t>
            </a:r>
          </a:p>
        </p:txBody>
      </p:sp>
      <p:pic>
        <p:nvPicPr>
          <p:cNvPr id="201" name="Content Placeholder 5" descr="Content Placeholder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76400" y="3651250"/>
            <a:ext cx="9770968" cy="8702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Content Placeholder 6" descr="Content Placeholder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755118" y="4839372"/>
            <a:ext cx="12290091" cy="57676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Image" descr="Image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t="1946"/>
          <a:stretch>
            <a:fillRect/>
          </a:stretch>
        </p:blipFill>
        <p:spPr>
          <a:xfrm>
            <a:off x="2463800" y="1159296"/>
            <a:ext cx="19481800" cy="9217736"/>
          </a:xfrm>
          <a:prstGeom prst="rect">
            <a:avLst/>
          </a:prstGeom>
        </p:spPr>
      </p:pic>
      <p:sp>
        <p:nvSpPr>
          <p:cNvPr id="205" name="Causes of AKI"/>
          <p:cNvSpPr txBox="1">
            <a:spLocks noGrp="1"/>
          </p:cNvSpPr>
          <p:nvPr>
            <p:ph type="title"/>
          </p:nvPr>
        </p:nvSpPr>
        <p:spPr>
          <a:xfrm>
            <a:off x="2393950" y="11417300"/>
            <a:ext cx="19621500" cy="1803400"/>
          </a:xfrm>
          <a:prstGeom prst="rect">
            <a:avLst/>
          </a:prstGeom>
        </p:spPr>
        <p:txBody>
          <a:bodyPr/>
          <a:lstStyle/>
          <a:p>
            <a:r>
              <a:t>Causes of AKI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Treated for hyperkalaemia, bedside US</a:t>
            </a:r>
          </a:p>
        </p:txBody>
      </p:sp>
      <p:pic>
        <p:nvPicPr>
          <p:cNvPr id="208" name="Content Placeholder 7" descr="Content Placeholder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344400" y="4571196"/>
            <a:ext cx="10363200" cy="686278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Content Placeholder 6" descr="Content Placeholder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76400" y="4571196"/>
            <a:ext cx="10363200" cy="68627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CASe 1: blind drunk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CASe 1: blind drunk</a:t>
            </a:r>
          </a:p>
        </p:txBody>
      </p:sp>
      <p:sp>
        <p:nvSpPr>
          <p:cNvPr id="142" name="57 YO M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57 YO M</a:t>
            </a:r>
          </a:p>
          <a:p>
            <a:r>
              <a:t>Triaged 0200 as PFO, smelled of EtOH</a:t>
            </a:r>
          </a:p>
          <a:p>
            <a:r>
              <a:t>Nurses did routine bloods (without a VBG)</a:t>
            </a:r>
          </a:p>
          <a:p>
            <a:r>
              <a:t>Left in ambulance bay due to access block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CTKUB.mov" descr="CTKUB.mov"/>
          <p:cNvPicPr>
            <a:picLocks noGrp="1"/>
          </p:cNvPicPr>
          <p:nvPr>
            <p:ph type="pic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804247" y="0"/>
            <a:ext cx="18775505" cy="137160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0000" fill="hold"/>
                                        <p:tgtEl>
                                          <p:spTgt spid="2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11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Image" descr="Image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14122" r="11751" b="3633"/>
          <a:stretch>
            <a:fillRect/>
          </a:stretch>
        </p:blipFill>
        <p:spPr>
          <a:xfrm>
            <a:off x="13474700" y="3230211"/>
            <a:ext cx="8712200" cy="10067727"/>
          </a:xfrm>
          <a:prstGeom prst="rect">
            <a:avLst/>
          </a:prstGeom>
        </p:spPr>
      </p:pic>
      <p:sp>
        <p:nvSpPr>
          <p:cNvPr id="214" name="Take home poin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Take home points</a:t>
            </a:r>
          </a:p>
        </p:txBody>
      </p:sp>
      <p:sp>
        <p:nvSpPr>
          <p:cNvPr id="215" name="If you see an abnormal bicarb, do a gas!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If you see an abnormal bicarb, do a gas!</a:t>
            </a:r>
          </a:p>
          <a:p>
            <a:r>
              <a:t>Don’t assume that patients have the pathology they’ve presented for</a:t>
            </a:r>
          </a:p>
          <a:p>
            <a:r>
              <a:t>Don’t be a shit magnet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Image" descr="Image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t="1059" b="37632"/>
          <a:stretch>
            <a:fillRect/>
          </a:stretch>
        </p:blipFill>
        <p:spPr>
          <a:xfrm>
            <a:off x="13474700" y="3098800"/>
            <a:ext cx="8712200" cy="10199138"/>
          </a:xfrm>
          <a:prstGeom prst="rect">
            <a:avLst/>
          </a:prstGeom>
        </p:spPr>
      </p:pic>
      <p:sp>
        <p:nvSpPr>
          <p:cNvPr id="145" name="Patient picked up at 063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Patient picked up at 0630</a:t>
            </a:r>
          </a:p>
        </p:txBody>
      </p:sp>
      <p:sp>
        <p:nvSpPr>
          <p:cNvPr id="146" name="Interpretation?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Interpretation?</a:t>
            </a:r>
          </a:p>
          <a:p>
            <a:endParaRPr/>
          </a:p>
          <a:p>
            <a:r>
              <a:t>What would you do next?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Image" descr="Image"/>
          <p:cNvPicPr>
            <a:picLocks noGrp="1" noChangeAspect="1"/>
          </p:cNvPicPr>
          <p:nvPr>
            <p:ph type="pic" idx="13"/>
          </p:nvPr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14099407" y="3098800"/>
            <a:ext cx="7462784" cy="10199138"/>
          </a:xfrm>
          <a:prstGeom prst="rect">
            <a:avLst/>
          </a:prstGeom>
        </p:spPr>
      </p:pic>
      <p:sp>
        <p:nvSpPr>
          <p:cNvPr id="149" name="He now complains of blindnes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He now complains of blindness</a:t>
            </a:r>
          </a:p>
        </p:txBody>
      </p:sp>
      <p:sp>
        <p:nvSpPr>
          <p:cNvPr id="150" name="Interpret the venous gas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Interpret the venous gas</a:t>
            </a:r>
          </a:p>
          <a:p>
            <a:r>
              <a:t>What other information do you want?</a:t>
            </a:r>
          </a:p>
          <a:p>
            <a:r>
              <a:t>What is the diagnosis?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Image" descr="Image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12210" r="30060"/>
          <a:stretch>
            <a:fillRect/>
          </a:stretch>
        </p:blipFill>
        <p:spPr>
          <a:xfrm>
            <a:off x="13474699" y="3877542"/>
            <a:ext cx="8712201" cy="9055011"/>
          </a:xfrm>
          <a:prstGeom prst="rect">
            <a:avLst/>
          </a:prstGeom>
        </p:spPr>
      </p:pic>
      <p:sp>
        <p:nvSpPr>
          <p:cNvPr id="155" name="OSMOLAR GAP Acidosi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OSMOLAR GAP Acidosis</a:t>
            </a:r>
          </a:p>
        </p:txBody>
      </p:sp>
      <p:sp>
        <p:nvSpPr>
          <p:cNvPr id="156" name="Alcohols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373887" indent="-373887" defTabSz="528319">
              <a:spcBef>
                <a:spcPts val="3300"/>
              </a:spcBef>
              <a:defRPr sz="3328"/>
            </a:pPr>
            <a:r>
              <a:t>Alcohols</a:t>
            </a:r>
          </a:p>
          <a:p>
            <a:pPr marL="747775" lvl="1" indent="-373887" defTabSz="528319">
              <a:spcBef>
                <a:spcPts val="3300"/>
              </a:spcBef>
              <a:defRPr sz="3328"/>
            </a:pPr>
            <a:r>
              <a:t>Methanol</a:t>
            </a:r>
          </a:p>
          <a:p>
            <a:pPr marL="747775" lvl="1" indent="-373887" defTabSz="528319">
              <a:spcBef>
                <a:spcPts val="3300"/>
              </a:spcBef>
              <a:defRPr sz="3328"/>
            </a:pPr>
            <a:r>
              <a:t>Ethylene Glycol</a:t>
            </a:r>
          </a:p>
          <a:p>
            <a:pPr marL="747775" lvl="1" indent="-373887" defTabSz="528319">
              <a:spcBef>
                <a:spcPts val="3300"/>
              </a:spcBef>
              <a:defRPr sz="3328"/>
            </a:pPr>
            <a:r>
              <a:t>Polyethylene glycol (IV lorazepam)</a:t>
            </a:r>
          </a:p>
          <a:p>
            <a:pPr marL="747775" lvl="1" indent="-373887" defTabSz="528319">
              <a:spcBef>
                <a:spcPts val="3300"/>
              </a:spcBef>
              <a:defRPr sz="3328"/>
            </a:pPr>
            <a:r>
              <a:t>Proplylene glycol (IV phenytoin</a:t>
            </a:r>
          </a:p>
          <a:p>
            <a:pPr marL="373887" indent="-373887" defTabSz="528319">
              <a:spcBef>
                <a:spcPts val="3300"/>
              </a:spcBef>
              <a:defRPr sz="3328"/>
            </a:pPr>
            <a:r>
              <a:t>Other sugars</a:t>
            </a:r>
          </a:p>
          <a:p>
            <a:pPr marL="747775" lvl="1" indent="-373887" defTabSz="528319">
              <a:spcBef>
                <a:spcPts val="3300"/>
              </a:spcBef>
              <a:defRPr sz="3328"/>
            </a:pPr>
            <a:r>
              <a:t>Mannitol</a:t>
            </a:r>
          </a:p>
          <a:p>
            <a:pPr marL="747775" lvl="1" indent="-373887" defTabSz="528319">
              <a:spcBef>
                <a:spcPts val="3300"/>
              </a:spcBef>
              <a:defRPr sz="3328"/>
            </a:pPr>
            <a:r>
              <a:t>Sorbitol</a:t>
            </a:r>
          </a:p>
          <a:p>
            <a:pPr marL="747775" lvl="1" indent="-373887" defTabSz="528319">
              <a:spcBef>
                <a:spcPts val="3300"/>
              </a:spcBef>
              <a:defRPr sz="3328"/>
            </a:pPr>
            <a:r>
              <a:t>Maltose (IVIG)</a:t>
            </a:r>
          </a:p>
          <a:p>
            <a:pPr marL="747775" lvl="1" indent="-373887" defTabSz="528319">
              <a:spcBef>
                <a:spcPts val="3300"/>
              </a:spcBef>
              <a:defRPr sz="3328"/>
            </a:pPr>
            <a:r>
              <a:t>Ketones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Image" descr="Image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t="979" b="979"/>
          <a:stretch>
            <a:fillRect/>
          </a:stretch>
        </p:blipFill>
        <p:spPr>
          <a:xfrm>
            <a:off x="2865384" y="0"/>
            <a:ext cx="18653232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Image" descr="Image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8699" r="8699"/>
          <a:stretch>
            <a:fillRect/>
          </a:stretch>
        </p:blipFill>
        <p:spPr>
          <a:xfrm>
            <a:off x="-1611651" y="-22278"/>
            <a:ext cx="32895884" cy="13917490"/>
          </a:xfrm>
          <a:prstGeom prst="rect">
            <a:avLst/>
          </a:prstGeom>
        </p:spPr>
      </p:pic>
      <p:sp>
        <p:nvSpPr>
          <p:cNvPr id="161" name="MEthanol POISONING"/>
          <p:cNvSpPr txBox="1">
            <a:spLocks noGrp="1"/>
          </p:cNvSpPr>
          <p:nvPr>
            <p:ph type="title"/>
          </p:nvPr>
        </p:nvSpPr>
        <p:spPr>
          <a:xfrm>
            <a:off x="10524777" y="509249"/>
            <a:ext cx="12777225" cy="1803401"/>
          </a:xfrm>
          <a:prstGeom prst="rect">
            <a:avLst/>
          </a:prstGeom>
        </p:spPr>
        <p:txBody>
          <a:bodyPr/>
          <a:lstStyle>
            <a:lvl1pPr defTabSz="751205">
              <a:defRPr sz="9100">
                <a:solidFill>
                  <a:srgbClr val="FDFDFD"/>
                </a:solidFill>
              </a:defRPr>
            </a:lvl1pPr>
          </a:lstStyle>
          <a:p>
            <a:r>
              <a:t>MEthanol POISONING</a:t>
            </a:r>
          </a:p>
        </p:txBody>
      </p:sp>
      <p:sp>
        <p:nvSpPr>
          <p:cNvPr id="162" name="From home brews in Australia mainly"/>
          <p:cNvSpPr txBox="1">
            <a:spLocks noGrp="1"/>
          </p:cNvSpPr>
          <p:nvPr>
            <p:ph type="body" sz="half" idx="1"/>
          </p:nvPr>
        </p:nvSpPr>
        <p:spPr>
          <a:xfrm>
            <a:off x="13155924" y="2321248"/>
            <a:ext cx="10089865" cy="10660064"/>
          </a:xfrm>
          <a:prstGeom prst="rect">
            <a:avLst/>
          </a:prstGeom>
        </p:spPr>
        <p:txBody>
          <a:bodyPr/>
          <a:lstStyle>
            <a:lvl1pPr marL="598487" indent="-598487" algn="l">
              <a:spcBef>
                <a:spcPts val="5300"/>
              </a:spcBef>
              <a:buSzPct val="30000"/>
              <a:buBlip>
                <a:blip r:embed="rId3"/>
              </a:buBlip>
              <a:defRPr>
                <a:solidFill>
                  <a:srgbClr val="FFFFFF"/>
                </a:solidFill>
              </a:defRPr>
            </a:lvl1pPr>
          </a:lstStyle>
          <a:p>
            <a:r>
              <a:t>From home brews in Australia mainly</a:t>
            </a:r>
          </a:p>
        </p:txBody>
      </p:sp>
      <p:pic>
        <p:nvPicPr>
          <p:cNvPr id="16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096275" y="4302177"/>
            <a:ext cx="13634229" cy="87425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Image" descr="Image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1404093" y="3070219"/>
            <a:ext cx="21575814" cy="8172404"/>
          </a:xfrm>
          <a:prstGeom prst="rect">
            <a:avLst/>
          </a:prstGeom>
        </p:spPr>
      </p:pic>
      <p:pic>
        <p:nvPicPr>
          <p:cNvPr id="16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21150" y="3879850"/>
            <a:ext cx="16395700" cy="6210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itle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Case II: ?Unwarranted troponin</a:t>
            </a:r>
          </a:p>
        </p:txBody>
      </p:sp>
      <p:sp>
        <p:nvSpPr>
          <p:cNvPr id="169" name="Content Placeholder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72 YO M</a:t>
            </a:r>
          </a:p>
          <a:p>
            <a:r>
              <a:t>BG: Stage 5 CKD – on IHD M/W/F – due for dialysis later in the day</a:t>
            </a:r>
          </a:p>
          <a:p>
            <a:pPr marL="914400" lvl="1" indent="-457200">
              <a:spcBef>
                <a:spcPts val="1000"/>
              </a:spcBef>
              <a:defRPr sz="4800"/>
            </a:pPr>
            <a:r>
              <a:t>T2DM/HTN/Hypercholesterolaemia</a:t>
            </a:r>
          </a:p>
          <a:p>
            <a:r>
              <a:t>SIB GP by ?automated SMS that his troponin was elevated</a:t>
            </a:r>
          </a:p>
          <a:p>
            <a:r>
              <a:t>No other information by GP</a:t>
            </a:r>
          </a:p>
          <a:p>
            <a:r>
              <a:t>Pt reports seeing GP for mild abdominal discomfort</a:t>
            </a:r>
          </a:p>
          <a:p>
            <a:r>
              <a:t>Nil chest pain/SOB/palpitations.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Showroom">
  <a:themeElements>
    <a:clrScheme name="Showroom">
      <a:dk1>
        <a:srgbClr val="535353"/>
      </a:dk1>
      <a:lt1>
        <a:srgbClr val="340053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550</Words>
  <Application>Microsoft Office PowerPoint</Application>
  <PresentationFormat>Custom</PresentationFormat>
  <Paragraphs>105</Paragraphs>
  <Slides>21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Gill Sans Light</vt:lpstr>
      <vt:lpstr>Helvetica Neue</vt:lpstr>
      <vt:lpstr>Showroom</vt:lpstr>
      <vt:lpstr>PowerPoint Presentation</vt:lpstr>
      <vt:lpstr>CASe 1: blind drunk</vt:lpstr>
      <vt:lpstr>Patient picked up at 0630</vt:lpstr>
      <vt:lpstr>He now complains of blindness</vt:lpstr>
      <vt:lpstr>OSMOLAR GAP Acidosis</vt:lpstr>
      <vt:lpstr>PowerPoint Presentation</vt:lpstr>
      <vt:lpstr>MEthanol POISONING</vt:lpstr>
      <vt:lpstr>PowerPoint Presentation</vt:lpstr>
      <vt:lpstr>Case II: ?Unwarranted troponin</vt:lpstr>
      <vt:lpstr>Ix</vt:lpstr>
      <vt:lpstr>He represents from dialysis… …</vt:lpstr>
      <vt:lpstr>Bloods now</vt:lpstr>
      <vt:lpstr>Lactic Acidosis</vt:lpstr>
      <vt:lpstr>Progress</vt:lpstr>
      <vt:lpstr>Case III: ?simple dehydrational AKI</vt:lpstr>
      <vt:lpstr>Her bloods come back…</vt:lpstr>
      <vt:lpstr>Handed over at this stage</vt:lpstr>
      <vt:lpstr>Causes of AKI</vt:lpstr>
      <vt:lpstr>Treated for hyperkalaemia, bedside US</vt:lpstr>
      <vt:lpstr>PowerPoint Presentation</vt:lpstr>
      <vt:lpstr>Take home points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Therese Becker</dc:creator>
  <cp:lastModifiedBy>Therese Becker</cp:lastModifiedBy>
  <cp:revision>1</cp:revision>
  <dcterms:modified xsi:type="dcterms:W3CDTF">2020-04-16T05:07:41Z</dcterms:modified>
</cp:coreProperties>
</file>