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7"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12" d="100"/>
          <a:sy n="112" d="100"/>
        </p:scale>
        <p:origin x="21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66EB2B-8EBA-4065-A466-3C1D0D5F621F}" type="datetimeFigureOut">
              <a:rPr lang="en-AU" smtClean="0"/>
              <a:t>8/12/2021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1504477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66EB2B-8EBA-4065-A466-3C1D0D5F621F}" type="datetimeFigureOut">
              <a:rPr lang="en-AU" smtClean="0"/>
              <a:t>8/12/2021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3537078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066EB2B-8EBA-4065-A466-3C1D0D5F621F}" type="datetimeFigureOut">
              <a:rPr lang="en-AU" smtClean="0"/>
              <a:t>8/12/2021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3323164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066EB2B-8EBA-4065-A466-3C1D0D5F621F}" type="datetimeFigureOut">
              <a:rPr lang="en-AU" smtClean="0"/>
              <a:t>8/12/2021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1546D9-3953-415F-AF19-E4730FEA6CDC}" type="slidenum">
              <a:rPr lang="en-AU" smtClean="0"/>
              <a:t>‹#›</a:t>
            </a:fld>
            <a:endParaRPr lang="en-AU"/>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4696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66EB2B-8EBA-4065-A466-3C1D0D5F621F}" type="datetimeFigureOut">
              <a:rPr lang="en-AU" smtClean="0"/>
              <a:t>8/12/2021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2769911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066EB2B-8EBA-4065-A466-3C1D0D5F621F}" type="datetimeFigureOut">
              <a:rPr lang="en-AU" smtClean="0"/>
              <a:t>8/12/2021</a:t>
            </a:fld>
            <a:endParaRPr lang="en-AU"/>
          </a:p>
        </p:txBody>
      </p:sp>
      <p:sp>
        <p:nvSpPr>
          <p:cNvPr id="4"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3891611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066EB2B-8EBA-4065-A466-3C1D0D5F621F}" type="datetimeFigureOut">
              <a:rPr lang="en-AU" smtClean="0"/>
              <a:t>8/12/2021</a:t>
            </a:fld>
            <a:endParaRPr lang="en-AU"/>
          </a:p>
        </p:txBody>
      </p:sp>
      <p:sp>
        <p:nvSpPr>
          <p:cNvPr id="4"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226454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66EB2B-8EBA-4065-A466-3C1D0D5F621F}" type="datetimeFigureOut">
              <a:rPr lang="en-AU" smtClean="0"/>
              <a:t>8/12/2021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1611370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66EB2B-8EBA-4065-A466-3C1D0D5F621F}" type="datetimeFigureOut">
              <a:rPr lang="en-AU" smtClean="0"/>
              <a:t>8/12/2021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2198972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66EB2B-8EBA-4065-A466-3C1D0D5F621F}" type="datetimeFigureOut">
              <a:rPr lang="en-AU" smtClean="0"/>
              <a:t>8/12/2021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1313230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66EB2B-8EBA-4065-A466-3C1D0D5F621F}" type="datetimeFigureOut">
              <a:rPr lang="en-AU" smtClean="0"/>
              <a:t>8/12/2021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242554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66EB2B-8EBA-4065-A466-3C1D0D5F621F}" type="datetimeFigureOut">
              <a:rPr lang="en-AU" smtClean="0"/>
              <a:t>8/12/2021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768726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66EB2B-8EBA-4065-A466-3C1D0D5F621F}" type="datetimeFigureOut">
              <a:rPr lang="en-AU" smtClean="0"/>
              <a:t>8/12/2021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2187272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8066EB2B-8EBA-4065-A466-3C1D0D5F621F}" type="datetimeFigureOut">
              <a:rPr lang="en-AU" smtClean="0"/>
              <a:t>8/12/2021</a:t>
            </a:fld>
            <a:endParaRPr lang="en-AU"/>
          </a:p>
        </p:txBody>
      </p:sp>
      <p:sp>
        <p:nvSpPr>
          <p:cNvPr id="5" name="Footer Placeholder 3"/>
          <p:cNvSpPr>
            <a:spLocks noGrp="1"/>
          </p:cNvSpPr>
          <p:nvPr>
            <p:ph type="ftr" sz="quarter" idx="11"/>
          </p:nvPr>
        </p:nvSpPr>
        <p:spPr/>
        <p:txBody>
          <a:bodyPr/>
          <a:lstStyle/>
          <a:p>
            <a:endParaRPr lang="en-AU"/>
          </a:p>
        </p:txBody>
      </p:sp>
      <p:sp>
        <p:nvSpPr>
          <p:cNvPr id="6" name="Slide Number Placeholder 4"/>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1519525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066EB2B-8EBA-4065-A466-3C1D0D5F621F}" type="datetimeFigureOut">
              <a:rPr lang="en-AU" smtClean="0"/>
              <a:t>8/12/2021</a:t>
            </a:fld>
            <a:endParaRPr lang="en-AU"/>
          </a:p>
        </p:txBody>
      </p:sp>
      <p:sp>
        <p:nvSpPr>
          <p:cNvPr id="5" name="Footer Placeholder 2"/>
          <p:cNvSpPr>
            <a:spLocks noGrp="1"/>
          </p:cNvSpPr>
          <p:nvPr>
            <p:ph type="ftr" sz="quarter" idx="11"/>
          </p:nvPr>
        </p:nvSpPr>
        <p:spPr/>
        <p:txBody>
          <a:bodyPr/>
          <a:lstStyle/>
          <a:p>
            <a:endParaRPr lang="en-AU"/>
          </a:p>
        </p:txBody>
      </p:sp>
      <p:sp>
        <p:nvSpPr>
          <p:cNvPr id="6" name="Slide Number Placeholder 3"/>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4129977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8066EB2B-8EBA-4065-A466-3C1D0D5F621F}" type="datetimeFigureOut">
              <a:rPr lang="en-AU" smtClean="0"/>
              <a:t>8/12/2021</a:t>
            </a:fld>
            <a:endParaRPr lang="en-AU"/>
          </a:p>
        </p:txBody>
      </p:sp>
      <p:sp>
        <p:nvSpPr>
          <p:cNvPr id="5" name="Footer Placeholder 5"/>
          <p:cNvSpPr>
            <a:spLocks noGrp="1"/>
          </p:cNvSpPr>
          <p:nvPr>
            <p:ph type="ftr" sz="quarter" idx="11"/>
          </p:nvPr>
        </p:nvSpPr>
        <p:spPr/>
        <p:txBody>
          <a:bodyPr/>
          <a:lstStyle/>
          <a:p>
            <a:endParaRPr lang="en-AU"/>
          </a:p>
        </p:txBody>
      </p:sp>
      <p:sp>
        <p:nvSpPr>
          <p:cNvPr id="6" name="Slide Number Placeholder 6"/>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2445014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66EB2B-8EBA-4065-A466-3C1D0D5F621F}" type="datetimeFigureOut">
              <a:rPr lang="en-AU" smtClean="0"/>
              <a:t>8/12/2021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A1546D9-3953-415F-AF19-E4730FEA6CDC}" type="slidenum">
              <a:rPr lang="en-AU" smtClean="0"/>
              <a:t>‹#›</a:t>
            </a:fld>
            <a:endParaRPr lang="en-AU"/>
          </a:p>
        </p:txBody>
      </p:sp>
    </p:spTree>
    <p:extLst>
      <p:ext uri="{BB962C8B-B14F-4D97-AF65-F5344CB8AC3E}">
        <p14:creationId xmlns:p14="http://schemas.microsoft.com/office/powerpoint/2010/main" val="281615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066EB2B-8EBA-4065-A466-3C1D0D5F621F}" type="datetimeFigureOut">
              <a:rPr lang="en-AU" smtClean="0"/>
              <a:t>8/12/2021</a:t>
            </a:fld>
            <a:endParaRPr lang="en-A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A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A1546D9-3953-415F-AF19-E4730FEA6CDC}" type="slidenum">
              <a:rPr lang="en-AU" smtClean="0"/>
              <a:t>‹#›</a:t>
            </a:fld>
            <a:endParaRPr lang="en-AU"/>
          </a:p>
        </p:txBody>
      </p:sp>
    </p:spTree>
    <p:extLst>
      <p:ext uri="{BB962C8B-B14F-4D97-AF65-F5344CB8AC3E}">
        <p14:creationId xmlns:p14="http://schemas.microsoft.com/office/powerpoint/2010/main" val="2450856168"/>
      </p:ext>
    </p:extLst>
  </p:cSld>
  <p:clrMap bg1="dk1" tx1="lt1" bg2="dk2" tx2="lt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 id="2147483929" r:id="rId12"/>
    <p:sldLayoutId id="2147483930" r:id="rId13"/>
    <p:sldLayoutId id="2147483931" r:id="rId14"/>
    <p:sldLayoutId id="2147483932" r:id="rId15"/>
    <p:sldLayoutId id="2147483933" r:id="rId16"/>
    <p:sldLayoutId id="214748393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D245DB3-09CC-45F9-8D54-628C22529845}"/>
              </a:ext>
            </a:extLst>
          </p:cNvPr>
          <p:cNvSpPr txBox="1"/>
          <p:nvPr/>
        </p:nvSpPr>
        <p:spPr>
          <a:xfrm>
            <a:off x="1204031" y="112127"/>
            <a:ext cx="8942177" cy="1107996"/>
          </a:xfrm>
          <a:prstGeom prst="rect">
            <a:avLst/>
          </a:prstGeom>
          <a:noFill/>
        </p:spPr>
        <p:txBody>
          <a:bodyPr wrap="square" rtlCol="0">
            <a:spAutoFit/>
          </a:bodyPr>
          <a:lstStyle/>
          <a:p>
            <a:pPr algn="ctr"/>
            <a:r>
              <a:rPr lang="en-AU" sz="2400" dirty="0">
                <a:effectLst/>
                <a:latin typeface="Arial" panose="020B0604020202020204" pitchFamily="34" charset="0"/>
                <a:ea typeface="Times New Roman" panose="02020603050405020304" pitchFamily="18" charset="0"/>
                <a:cs typeface="Times New Roman" panose="02020603050405020304" pitchFamily="18" charset="0"/>
              </a:rPr>
              <a:t>The Australia and New Zealand Diabetic and Ischaemic Foot Outcomes Study (ANZDIFOS)</a:t>
            </a: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pic>
        <p:nvPicPr>
          <p:cNvPr id="8" name="Picture 7" descr="Prince of Wales Hospital | South Eastern Sydney Local Health District">
            <a:extLst>
              <a:ext uri="{FF2B5EF4-FFF2-40B4-BE49-F238E27FC236}">
                <a16:creationId xmlns:a16="http://schemas.microsoft.com/office/drawing/2014/main" id="{1C8829A2-F8C6-4D3A-87E1-A919027CCAC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82040" cy="1082040"/>
          </a:xfrm>
          <a:prstGeom prst="rect">
            <a:avLst/>
          </a:prstGeom>
          <a:noFill/>
          <a:ln>
            <a:noFill/>
          </a:ln>
        </p:spPr>
      </p:pic>
      <p:sp>
        <p:nvSpPr>
          <p:cNvPr id="9" name="TextBox 8">
            <a:extLst>
              <a:ext uri="{FF2B5EF4-FFF2-40B4-BE49-F238E27FC236}">
                <a16:creationId xmlns:a16="http://schemas.microsoft.com/office/drawing/2014/main" id="{2695916E-5E53-4BAE-81C0-8D46BA1D66ED}"/>
              </a:ext>
            </a:extLst>
          </p:cNvPr>
          <p:cNvSpPr txBox="1"/>
          <p:nvPr/>
        </p:nvSpPr>
        <p:spPr>
          <a:xfrm>
            <a:off x="101551" y="1343233"/>
            <a:ext cx="3914972" cy="369332"/>
          </a:xfrm>
          <a:prstGeom prst="rect">
            <a:avLst/>
          </a:prstGeom>
          <a:gradFill>
            <a:gsLst>
              <a:gs pos="10000">
                <a:schemeClr val="bg2">
                  <a:tint val="97000"/>
                  <a:hueMod val="92000"/>
                  <a:satMod val="169000"/>
                  <a:lumMod val="164000"/>
                </a:schemeClr>
              </a:gs>
              <a:gs pos="100000">
                <a:schemeClr val="bg2">
                  <a:shade val="96000"/>
                  <a:satMod val="120000"/>
                  <a:lumMod val="90000"/>
                </a:schemeClr>
              </a:gs>
            </a:gsLst>
            <a:lin ang="6120000" scaled="1"/>
          </a:gradFill>
        </p:spPr>
        <p:txBody>
          <a:bodyPr wrap="square" rtlCol="0">
            <a:spAutoFit/>
          </a:bodyPr>
          <a:lstStyle/>
          <a:p>
            <a:r>
              <a:rPr lang="en-US" dirty="0"/>
              <a:t>Background</a:t>
            </a:r>
            <a:endParaRPr lang="en-AU" dirty="0"/>
          </a:p>
        </p:txBody>
      </p:sp>
      <p:sp>
        <p:nvSpPr>
          <p:cNvPr id="24" name="TextBox 23">
            <a:extLst>
              <a:ext uri="{FF2B5EF4-FFF2-40B4-BE49-F238E27FC236}">
                <a16:creationId xmlns:a16="http://schemas.microsoft.com/office/drawing/2014/main" id="{B08F0957-F827-402A-9EC8-283CAC3FEA1D}"/>
              </a:ext>
            </a:extLst>
          </p:cNvPr>
          <p:cNvSpPr txBox="1"/>
          <p:nvPr/>
        </p:nvSpPr>
        <p:spPr>
          <a:xfrm>
            <a:off x="4138514" y="1343233"/>
            <a:ext cx="3914972" cy="369332"/>
          </a:xfrm>
          <a:prstGeom prst="rect">
            <a:avLst/>
          </a:prstGeom>
          <a:gradFill>
            <a:gsLst>
              <a:gs pos="10000">
                <a:schemeClr val="bg2">
                  <a:tint val="97000"/>
                  <a:hueMod val="92000"/>
                  <a:satMod val="169000"/>
                  <a:lumMod val="164000"/>
                </a:schemeClr>
              </a:gs>
              <a:gs pos="100000">
                <a:schemeClr val="bg2">
                  <a:shade val="96000"/>
                  <a:satMod val="120000"/>
                  <a:lumMod val="90000"/>
                </a:schemeClr>
              </a:gs>
            </a:gsLst>
            <a:lin ang="6120000" scaled="1"/>
          </a:gradFill>
        </p:spPr>
        <p:txBody>
          <a:bodyPr wrap="square" rtlCol="0">
            <a:spAutoFit/>
          </a:bodyPr>
          <a:lstStyle/>
          <a:p>
            <a:r>
              <a:rPr lang="en-US" dirty="0"/>
              <a:t>Aims</a:t>
            </a:r>
            <a:endParaRPr lang="en-AU" dirty="0"/>
          </a:p>
        </p:txBody>
      </p:sp>
      <p:sp>
        <p:nvSpPr>
          <p:cNvPr id="27" name="TextBox 26">
            <a:extLst>
              <a:ext uri="{FF2B5EF4-FFF2-40B4-BE49-F238E27FC236}">
                <a16:creationId xmlns:a16="http://schemas.microsoft.com/office/drawing/2014/main" id="{6DFADCFE-6791-4581-8111-AB611DDCF8FD}"/>
              </a:ext>
            </a:extLst>
          </p:cNvPr>
          <p:cNvSpPr txBox="1"/>
          <p:nvPr/>
        </p:nvSpPr>
        <p:spPr>
          <a:xfrm>
            <a:off x="101551" y="1788318"/>
            <a:ext cx="3914972" cy="4431213"/>
          </a:xfrm>
          <a:prstGeom prst="rect">
            <a:avLst/>
          </a:prstGeom>
          <a:noFill/>
        </p:spPr>
        <p:txBody>
          <a:bodyPr wrap="square" rtlCol="0">
            <a:spAutoFit/>
          </a:bodyPr>
          <a:lstStyle/>
          <a:p>
            <a:pPr>
              <a:lnSpc>
                <a:spcPct val="107000"/>
              </a:lnSpc>
              <a:spcAft>
                <a:spcPts val="800"/>
              </a:spcAft>
            </a:pPr>
            <a:r>
              <a:rPr lang="en-AU" sz="1200" dirty="0">
                <a:effectLst/>
                <a:latin typeface="Calibri" panose="020F0502020204030204" pitchFamily="34" charset="0"/>
                <a:ea typeface="Calibri" panose="020F0502020204030204" pitchFamily="34" charset="0"/>
                <a:cs typeface="Times New Roman" panose="02020603050405020304" pitchFamily="18" charset="0"/>
              </a:rPr>
              <a:t>Diabetes is a significant contributor to the multifactorial pathology of chronic limb threatening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ischaemia</a:t>
            </a:r>
            <a:r>
              <a:rPr lang="en-AU" sz="1200" dirty="0">
                <a:effectLst/>
                <a:latin typeface="Calibri" panose="020F0502020204030204" pitchFamily="34" charset="0"/>
                <a:ea typeface="Calibri" panose="020F0502020204030204" pitchFamily="34" charset="0"/>
                <a:cs typeface="Times New Roman" panose="02020603050405020304" pitchFamily="18" charset="0"/>
              </a:rPr>
              <a:t> (CLTI). Alongside diabetes, the 2017 European Society of Cardiology/European Society for Vascular Surgery guidelines on the management of peripheral arterial disease recognised the relative impact of wound and infections on amputation risk alongside lower limb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ischaemia</a:t>
            </a:r>
            <a:r>
              <a:rPr lang="en-AU" sz="1200" dirty="0">
                <a:effectLst/>
                <a:latin typeface="Calibri" panose="020F0502020204030204" pitchFamily="34" charset="0"/>
                <a:ea typeface="Calibri" panose="020F0502020204030204" pitchFamily="34" charset="0"/>
                <a:cs typeface="Times New Roman" panose="02020603050405020304" pitchFamily="18" charset="0"/>
              </a:rPr>
              <a:t> (1). The Society for Vascular Surgery Wound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Ischaemia</a:t>
            </a:r>
            <a:r>
              <a:rPr lang="en-AU" sz="1200" dirty="0">
                <a:effectLst/>
                <a:latin typeface="Calibri" panose="020F0502020204030204" pitchFamily="34" charset="0"/>
                <a:ea typeface="Calibri" panose="020F0502020204030204" pitchFamily="34" charset="0"/>
                <a:cs typeface="Times New Roman" panose="02020603050405020304" pitchFamily="18" charset="0"/>
              </a:rPr>
              <a:t> and foot Infection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WIfI</a:t>
            </a:r>
            <a:r>
              <a:rPr lang="en-AU" sz="1200" dirty="0">
                <a:effectLst/>
                <a:latin typeface="Calibri" panose="020F0502020204030204" pitchFamily="34" charset="0"/>
                <a:ea typeface="Calibri" panose="020F0502020204030204" pitchFamily="34" charset="0"/>
                <a:cs typeface="Times New Roman" panose="02020603050405020304" pitchFamily="18" charset="0"/>
              </a:rPr>
              <a:t>) classification system was developed as a prognostic tool for one year amputation risk and potential benefit from revascularisation (2). This system accounts for and grades the severity of each of the three determinants of these clinical outcomes: wound,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ischaemia</a:t>
            </a:r>
            <a:r>
              <a:rPr lang="en-AU" sz="1200" dirty="0">
                <a:effectLst/>
                <a:latin typeface="Calibri" panose="020F0502020204030204" pitchFamily="34" charset="0"/>
                <a:ea typeface="Calibri" panose="020F0502020204030204" pitchFamily="34" charset="0"/>
                <a:cs typeface="Times New Roman" panose="02020603050405020304" pitchFamily="18" charset="0"/>
              </a:rPr>
              <a:t> and foot infection. Each outcome is attributed a score from 0-3 with respect to severity of clinical manifestations. Nevertheless, the validity and prognostic value of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WIfI</a:t>
            </a:r>
            <a:r>
              <a:rPr lang="en-AU" sz="1200" dirty="0">
                <a:effectLst/>
                <a:latin typeface="Calibri" panose="020F0502020204030204" pitchFamily="34" charset="0"/>
                <a:ea typeface="Calibri" panose="020F0502020204030204" pitchFamily="34" charset="0"/>
                <a:cs typeface="Times New Roman" panose="02020603050405020304" pitchFamily="18" charset="0"/>
              </a:rPr>
              <a:t> scores has only been assessed retrospectively, introducing inherent selection and information biases (3). This study aims to address these limitations through a prospective observational validation of the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WIfI</a:t>
            </a:r>
            <a:r>
              <a:rPr lang="en-AU" sz="1200" dirty="0">
                <a:effectLst/>
                <a:latin typeface="Calibri" panose="020F0502020204030204" pitchFamily="34" charset="0"/>
                <a:ea typeface="Calibri" panose="020F0502020204030204" pitchFamily="34" charset="0"/>
                <a:cs typeface="Times New Roman" panose="02020603050405020304" pitchFamily="18" charset="0"/>
              </a:rPr>
              <a:t> classification tool to determine its value in guiding clinical decision making for all patients presenting with CLTI.</a:t>
            </a:r>
          </a:p>
        </p:txBody>
      </p:sp>
      <p:sp>
        <p:nvSpPr>
          <p:cNvPr id="28" name="TextBox 27">
            <a:extLst>
              <a:ext uri="{FF2B5EF4-FFF2-40B4-BE49-F238E27FC236}">
                <a16:creationId xmlns:a16="http://schemas.microsoft.com/office/drawing/2014/main" id="{261FB920-FEE2-4102-AFF4-CBC922D2E3EA}"/>
              </a:ext>
            </a:extLst>
          </p:cNvPr>
          <p:cNvSpPr txBox="1"/>
          <p:nvPr/>
        </p:nvSpPr>
        <p:spPr>
          <a:xfrm>
            <a:off x="4138514" y="4531853"/>
            <a:ext cx="3914972" cy="369332"/>
          </a:xfrm>
          <a:prstGeom prst="rect">
            <a:avLst/>
          </a:prstGeom>
          <a:gradFill>
            <a:gsLst>
              <a:gs pos="10000">
                <a:schemeClr val="bg2">
                  <a:tint val="97000"/>
                  <a:hueMod val="92000"/>
                  <a:satMod val="169000"/>
                  <a:lumMod val="164000"/>
                </a:schemeClr>
              </a:gs>
              <a:gs pos="100000">
                <a:schemeClr val="bg2">
                  <a:shade val="96000"/>
                  <a:satMod val="120000"/>
                  <a:lumMod val="90000"/>
                </a:schemeClr>
              </a:gs>
            </a:gsLst>
            <a:lin ang="6120000" scaled="1"/>
          </a:gradFill>
        </p:spPr>
        <p:txBody>
          <a:bodyPr wrap="square" rtlCol="0">
            <a:spAutoFit/>
          </a:bodyPr>
          <a:lstStyle/>
          <a:p>
            <a:r>
              <a:rPr lang="en-US" dirty="0"/>
              <a:t>Methods</a:t>
            </a:r>
            <a:endParaRPr lang="en-AU" dirty="0"/>
          </a:p>
        </p:txBody>
      </p:sp>
      <p:sp>
        <p:nvSpPr>
          <p:cNvPr id="30" name="TextBox 29">
            <a:extLst>
              <a:ext uri="{FF2B5EF4-FFF2-40B4-BE49-F238E27FC236}">
                <a16:creationId xmlns:a16="http://schemas.microsoft.com/office/drawing/2014/main" id="{92650EE4-A48B-4685-A82C-3BA528666249}"/>
              </a:ext>
            </a:extLst>
          </p:cNvPr>
          <p:cNvSpPr txBox="1"/>
          <p:nvPr/>
        </p:nvSpPr>
        <p:spPr>
          <a:xfrm>
            <a:off x="8277028" y="3314551"/>
            <a:ext cx="3914972" cy="369332"/>
          </a:xfrm>
          <a:prstGeom prst="rect">
            <a:avLst/>
          </a:prstGeom>
          <a:gradFill>
            <a:gsLst>
              <a:gs pos="10000">
                <a:schemeClr val="bg2">
                  <a:tint val="97000"/>
                  <a:hueMod val="92000"/>
                  <a:satMod val="169000"/>
                  <a:lumMod val="164000"/>
                </a:schemeClr>
              </a:gs>
              <a:gs pos="100000">
                <a:schemeClr val="bg2">
                  <a:shade val="96000"/>
                  <a:satMod val="120000"/>
                  <a:lumMod val="90000"/>
                </a:schemeClr>
              </a:gs>
            </a:gsLst>
            <a:lin ang="6120000" scaled="1"/>
          </a:gradFill>
        </p:spPr>
        <p:txBody>
          <a:bodyPr wrap="square" rtlCol="0">
            <a:spAutoFit/>
          </a:bodyPr>
          <a:lstStyle/>
          <a:p>
            <a:r>
              <a:rPr lang="en-US" dirty="0"/>
              <a:t>References</a:t>
            </a:r>
            <a:endParaRPr lang="en-AU" dirty="0"/>
          </a:p>
        </p:txBody>
      </p:sp>
      <p:sp>
        <p:nvSpPr>
          <p:cNvPr id="31" name="TextBox 30">
            <a:extLst>
              <a:ext uri="{FF2B5EF4-FFF2-40B4-BE49-F238E27FC236}">
                <a16:creationId xmlns:a16="http://schemas.microsoft.com/office/drawing/2014/main" id="{34EB8A56-A783-416E-9042-AAD575E74231}"/>
              </a:ext>
            </a:extLst>
          </p:cNvPr>
          <p:cNvSpPr txBox="1"/>
          <p:nvPr/>
        </p:nvSpPr>
        <p:spPr>
          <a:xfrm>
            <a:off x="4138514" y="1788318"/>
            <a:ext cx="3914972" cy="2667782"/>
          </a:xfrm>
          <a:prstGeom prst="rect">
            <a:avLst/>
          </a:prstGeom>
          <a:noFill/>
        </p:spPr>
        <p:txBody>
          <a:bodyPr wrap="square" rtlCol="0">
            <a:spAutoFit/>
          </a:bodyPr>
          <a:lstStyle/>
          <a:p>
            <a:pPr>
              <a:lnSpc>
                <a:spcPct val="107000"/>
              </a:lnSpc>
              <a:spcAft>
                <a:spcPts val="800"/>
              </a:spcAft>
            </a:pPr>
            <a:r>
              <a:rPr lang="en-AU" sz="1200" dirty="0">
                <a:effectLst/>
                <a:latin typeface="Calibri" panose="020F0502020204030204" pitchFamily="34" charset="0"/>
                <a:ea typeface="Calibri" panose="020F0502020204030204" pitchFamily="34" charset="0"/>
                <a:cs typeface="Times New Roman" panose="02020603050405020304" pitchFamily="18" charset="0"/>
              </a:rPr>
              <a:t>The primarily goal of this study is to report the presentation, management and outcomes of diabetic foot disease and CLTI, to validate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WIfI</a:t>
            </a:r>
            <a:r>
              <a:rPr lang="en-AU" sz="1200" dirty="0">
                <a:effectLst/>
                <a:latin typeface="Calibri" panose="020F0502020204030204" pitchFamily="34" charset="0"/>
                <a:ea typeface="Calibri" panose="020F0502020204030204" pitchFamily="34" charset="0"/>
                <a:cs typeface="Times New Roman" panose="02020603050405020304" pitchFamily="18" charset="0"/>
              </a:rPr>
              <a:t> scoring systems and to improve long term outcomes for these patients particularly in relation to major limb amputation. </a:t>
            </a:r>
          </a:p>
          <a:p>
            <a:pPr>
              <a:lnSpc>
                <a:spcPct val="107000"/>
              </a:lnSpc>
              <a:spcAft>
                <a:spcPts val="800"/>
              </a:spcAft>
            </a:pPr>
            <a:r>
              <a:rPr lang="en-AU" sz="1200" dirty="0">
                <a:effectLst/>
                <a:latin typeface="Calibri" panose="020F0502020204030204" pitchFamily="34" charset="0"/>
                <a:ea typeface="Calibri" panose="020F0502020204030204" pitchFamily="34" charset="0"/>
                <a:cs typeface="Times New Roman" panose="02020603050405020304" pitchFamily="18" charset="0"/>
              </a:rPr>
              <a:t>Primary Outcome:</a:t>
            </a:r>
          </a:p>
          <a:p>
            <a:pPr marL="171450" indent="-171450">
              <a:lnSpc>
                <a:spcPct val="107000"/>
              </a:lnSpc>
              <a:spcAft>
                <a:spcPts val="800"/>
              </a:spcAft>
              <a:buFont typeface="Arial" panose="020B0604020202020204" pitchFamily="34" charset="0"/>
              <a:buChar char="•"/>
            </a:pPr>
            <a:r>
              <a:rPr lang="en-AU" sz="1200" dirty="0">
                <a:effectLst/>
                <a:latin typeface="Calibri" panose="020F0502020204030204" pitchFamily="34" charset="0"/>
                <a:ea typeface="Calibri" panose="020F0502020204030204" pitchFamily="34" charset="0"/>
                <a:cs typeface="Times New Roman" panose="02020603050405020304" pitchFamily="18" charset="0"/>
              </a:rPr>
              <a:t>Time to wound healing, major amputation, overall mortality, and amputation free survival</a:t>
            </a:r>
          </a:p>
          <a:p>
            <a:pPr>
              <a:lnSpc>
                <a:spcPct val="107000"/>
              </a:lnSpc>
              <a:spcAft>
                <a:spcPts val="800"/>
              </a:spcAft>
            </a:pPr>
            <a:r>
              <a:rPr lang="en-AU" sz="1200" dirty="0">
                <a:effectLst/>
                <a:latin typeface="Calibri" panose="020F0502020204030204" pitchFamily="34" charset="0"/>
                <a:ea typeface="Calibri" panose="020F0502020204030204" pitchFamily="34" charset="0"/>
                <a:cs typeface="Times New Roman" panose="02020603050405020304" pitchFamily="18" charset="0"/>
              </a:rPr>
              <a:t>Secondary Outcome</a:t>
            </a:r>
          </a:p>
          <a:p>
            <a:pPr marL="171450" indent="-171450">
              <a:lnSpc>
                <a:spcPct val="107000"/>
              </a:lnSpc>
              <a:spcAft>
                <a:spcPts val="800"/>
              </a:spcAft>
              <a:buFont typeface="Arial" panose="020B0604020202020204" pitchFamily="34" charset="0"/>
              <a:buChar char="•"/>
            </a:pPr>
            <a:r>
              <a:rPr lang="en-AU" sz="1200" dirty="0">
                <a:effectLst/>
                <a:latin typeface="Calibri" panose="020F0502020204030204" pitchFamily="34" charset="0"/>
                <a:ea typeface="Calibri" panose="020F0502020204030204" pitchFamily="34" charset="0"/>
                <a:cs typeface="Times New Roman" panose="02020603050405020304" pitchFamily="18" charset="0"/>
              </a:rPr>
              <a:t>Influence of WIFI and GLASS scores on amputation, and severity of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ischaemia</a:t>
            </a:r>
            <a:r>
              <a:rPr lang="en-AU" sz="1200" dirty="0">
                <a:effectLst/>
                <a:latin typeface="Calibri" panose="020F0502020204030204" pitchFamily="34" charset="0"/>
                <a:ea typeface="Calibri" panose="020F0502020204030204" pitchFamily="34" charset="0"/>
                <a:cs typeface="Times New Roman" panose="02020603050405020304" pitchFamily="18" charset="0"/>
              </a:rPr>
              <a:t> in diabetic feet and </a:t>
            </a:r>
            <a:r>
              <a:rPr lang="en-AU" sz="1200" dirty="0">
                <a:latin typeface="Calibri" panose="020F0502020204030204" pitchFamily="34" charset="0"/>
                <a:ea typeface="Calibri" panose="020F0502020204030204" pitchFamily="34" charset="0"/>
                <a:cs typeface="Times New Roman" panose="02020603050405020304" pitchFamily="18" charset="0"/>
              </a:rPr>
              <a:t>CLTI</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TextBox 31">
            <a:extLst>
              <a:ext uri="{FF2B5EF4-FFF2-40B4-BE49-F238E27FC236}">
                <a16:creationId xmlns:a16="http://schemas.microsoft.com/office/drawing/2014/main" id="{9BF036F8-401E-4764-AC83-F932A27F96FB}"/>
              </a:ext>
            </a:extLst>
          </p:cNvPr>
          <p:cNvSpPr txBox="1"/>
          <p:nvPr/>
        </p:nvSpPr>
        <p:spPr>
          <a:xfrm>
            <a:off x="8277028" y="3792251"/>
            <a:ext cx="3914972" cy="3358612"/>
          </a:xfrm>
          <a:prstGeom prst="rect">
            <a:avLst/>
          </a:prstGeom>
          <a:noFill/>
        </p:spPr>
        <p:txBody>
          <a:bodyPr wrap="square" rtlCol="0">
            <a:spAutoFit/>
          </a:bodyPr>
          <a:lstStyle/>
          <a:p>
            <a:pPr marL="228600" indent="-228600">
              <a:lnSpc>
                <a:spcPct val="107000"/>
              </a:lnSpc>
              <a:spcAft>
                <a:spcPts val="800"/>
              </a:spcAft>
              <a:buFont typeface="+mj-lt"/>
              <a:buAutoNum type="arabicPeriod"/>
            </a:pPr>
            <a:r>
              <a:rPr lang="en-AU" sz="800" dirty="0" err="1">
                <a:effectLst/>
                <a:latin typeface="Calibri" panose="020F0502020204030204" pitchFamily="34" charset="0"/>
                <a:ea typeface="Calibri" panose="020F0502020204030204" pitchFamily="34" charset="0"/>
                <a:cs typeface="Times New Roman" panose="02020603050405020304" pitchFamily="18" charset="0"/>
              </a:rPr>
              <a:t>Aboyans</a:t>
            </a:r>
            <a:r>
              <a:rPr lang="en-AU" sz="800" dirty="0">
                <a:effectLst/>
                <a:latin typeface="Calibri" panose="020F0502020204030204" pitchFamily="34" charset="0"/>
                <a:ea typeface="Calibri" panose="020F0502020204030204" pitchFamily="34" charset="0"/>
                <a:cs typeface="Times New Roman" panose="02020603050405020304" pitchFamily="18" charset="0"/>
              </a:rPr>
              <a:t>, V., Ricco, J.B.,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Bartelink</a:t>
            </a:r>
            <a:r>
              <a:rPr lang="en-AU" sz="800" dirty="0">
                <a:effectLst/>
                <a:latin typeface="Calibri" panose="020F0502020204030204" pitchFamily="34" charset="0"/>
                <a:ea typeface="Calibri" panose="020F0502020204030204" pitchFamily="34" charset="0"/>
                <a:cs typeface="Times New Roman" panose="02020603050405020304" pitchFamily="18" charset="0"/>
              </a:rPr>
              <a:t>, M.L.E.,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Björck</a:t>
            </a:r>
            <a:r>
              <a:rPr lang="en-AU" sz="800" dirty="0">
                <a:effectLst/>
                <a:latin typeface="Calibri" panose="020F0502020204030204" pitchFamily="34" charset="0"/>
                <a:ea typeface="Calibri" panose="020F0502020204030204" pitchFamily="34" charset="0"/>
                <a:cs typeface="Times New Roman" panose="02020603050405020304" pitchFamily="18" charset="0"/>
              </a:rPr>
              <a:t>, M., Brodmann, M.,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Cohnert</a:t>
            </a:r>
            <a:r>
              <a:rPr lang="en-AU" sz="800" dirty="0">
                <a:effectLst/>
                <a:latin typeface="Calibri" panose="020F0502020204030204" pitchFamily="34" charset="0"/>
                <a:ea typeface="Calibri" panose="020F0502020204030204" pitchFamily="34" charset="0"/>
                <a:cs typeface="Times New Roman" panose="02020603050405020304" pitchFamily="18" charset="0"/>
              </a:rPr>
              <a:t>, T., Collet, J.P., Czerny, M., De Carlo, M., Debus, S. and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Espinola</a:t>
            </a:r>
            <a:r>
              <a:rPr lang="en-AU" sz="800" dirty="0">
                <a:effectLst/>
                <a:latin typeface="Calibri" panose="020F0502020204030204" pitchFamily="34" charset="0"/>
                <a:ea typeface="Calibri" panose="020F0502020204030204" pitchFamily="34" charset="0"/>
                <a:cs typeface="Times New Roman" panose="02020603050405020304" pitchFamily="18" charset="0"/>
              </a:rPr>
              <a:t>-Klein, C., 2018. 2017 ESC Guidelines on the Diagnosis and Treatment of Peripheral Arterial Diseases, in collaboration with the European Society for Vascular Surgery (ESVS) Document covering atherosclerotic disease of extracranial carotid and vertebral, mesenteric, renal, upper and lower extremity arteries Endorsed by: the European Stroke Organization (ESO) The Task Force for the Diagnosis and Treatment of Peripheral Arterial Diseases of the European Society of Cardiology (ESC) and of the European Society for Vascular .... European heart journal, 39(9), pp.763-816.</a:t>
            </a:r>
          </a:p>
          <a:p>
            <a:pPr marL="228600" indent="-228600">
              <a:lnSpc>
                <a:spcPct val="107000"/>
              </a:lnSpc>
              <a:spcAft>
                <a:spcPts val="800"/>
              </a:spcAft>
              <a:buFont typeface="+mj-lt"/>
              <a:buAutoNum type="arabicPeriod"/>
            </a:pPr>
            <a:r>
              <a:rPr lang="en-AU" sz="800" dirty="0">
                <a:effectLst/>
                <a:latin typeface="Calibri" panose="020F0502020204030204" pitchFamily="34" charset="0"/>
                <a:ea typeface="Calibri" panose="020F0502020204030204" pitchFamily="34" charset="0"/>
                <a:cs typeface="Times New Roman" panose="02020603050405020304" pitchFamily="18" charset="0"/>
              </a:rPr>
              <a:t>Mills Sr, J.L., Conte, M.S., Armstrong, D.G.,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Pomposelli</a:t>
            </a:r>
            <a:r>
              <a:rPr lang="en-AU" sz="800" dirty="0">
                <a:effectLst/>
                <a:latin typeface="Calibri" panose="020F0502020204030204" pitchFamily="34" charset="0"/>
                <a:ea typeface="Calibri" panose="020F0502020204030204" pitchFamily="34" charset="0"/>
                <a:cs typeface="Times New Roman" panose="02020603050405020304" pitchFamily="18" charset="0"/>
              </a:rPr>
              <a:t>, F.B.,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Schanzer</a:t>
            </a:r>
            <a:r>
              <a:rPr lang="en-AU" sz="800" dirty="0">
                <a:effectLst/>
                <a:latin typeface="Calibri" panose="020F0502020204030204" pitchFamily="34" charset="0"/>
                <a:ea typeface="Calibri" panose="020F0502020204030204" pitchFamily="34" charset="0"/>
                <a:cs typeface="Times New Roman" panose="02020603050405020304" pitchFamily="18" charset="0"/>
              </a:rPr>
              <a:t>, A.,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Sidawy</a:t>
            </a:r>
            <a:r>
              <a:rPr lang="en-AU" sz="800" dirty="0">
                <a:effectLst/>
                <a:latin typeface="Calibri" panose="020F0502020204030204" pitchFamily="34" charset="0"/>
                <a:ea typeface="Calibri" panose="020F0502020204030204" pitchFamily="34" charset="0"/>
                <a:cs typeface="Times New Roman" panose="02020603050405020304" pitchFamily="18" charset="0"/>
              </a:rPr>
              <a:t>, A.N., Andros, G. and Society for Vascular Surgery Lower Extremity Guidelines Committee, 2014. The society for vascular surgery lower extremity threatened limb classification system: risk stratification based on wound, ischemia, and foot infection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WIfI</a:t>
            </a:r>
            <a:r>
              <a:rPr lang="en-AU" sz="800" dirty="0">
                <a:effectLst/>
                <a:latin typeface="Calibri" panose="020F0502020204030204" pitchFamily="34" charset="0"/>
                <a:ea typeface="Calibri" panose="020F0502020204030204" pitchFamily="34" charset="0"/>
                <a:cs typeface="Times New Roman" panose="02020603050405020304" pitchFamily="18" charset="0"/>
              </a:rPr>
              <a:t>). Journal of vascular surgery, 59(1), pp.220-234.</a:t>
            </a:r>
          </a:p>
          <a:p>
            <a:pPr marL="228600" indent="-228600">
              <a:lnSpc>
                <a:spcPct val="107000"/>
              </a:lnSpc>
              <a:spcAft>
                <a:spcPts val="800"/>
              </a:spcAft>
              <a:buFont typeface="+mj-lt"/>
              <a:buAutoNum type="arabicPeriod"/>
            </a:pPr>
            <a:r>
              <a:rPr lang="en-AU" sz="800" dirty="0">
                <a:effectLst/>
                <a:latin typeface="Calibri" panose="020F0502020204030204" pitchFamily="34" charset="0"/>
                <a:ea typeface="Calibri" panose="020F0502020204030204" pitchFamily="34" charset="0"/>
                <a:cs typeface="Times New Roman" panose="02020603050405020304" pitchFamily="18" charset="0"/>
              </a:rPr>
              <a:t>van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Reijen</a:t>
            </a:r>
            <a:r>
              <a:rPr lang="en-AU" sz="800" dirty="0">
                <a:effectLst/>
                <a:latin typeface="Calibri" panose="020F0502020204030204" pitchFamily="34" charset="0"/>
                <a:ea typeface="Calibri" panose="020F0502020204030204" pitchFamily="34" charset="0"/>
                <a:cs typeface="Times New Roman" panose="02020603050405020304" pitchFamily="18" charset="0"/>
              </a:rPr>
              <a:t>, N.S.,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Ponchant</a:t>
            </a:r>
            <a:r>
              <a:rPr lang="en-AU" sz="800" dirty="0">
                <a:effectLst/>
                <a:latin typeface="Calibri" panose="020F0502020204030204" pitchFamily="34" charset="0"/>
                <a:ea typeface="Calibri" panose="020F0502020204030204" pitchFamily="34" charset="0"/>
                <a:cs typeface="Times New Roman" panose="02020603050405020304" pitchFamily="18" charset="0"/>
              </a:rPr>
              <a:t>, K.,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Ubbink</a:t>
            </a:r>
            <a:r>
              <a:rPr lang="en-AU" sz="800" dirty="0">
                <a:effectLst/>
                <a:latin typeface="Calibri" panose="020F0502020204030204" pitchFamily="34" charset="0"/>
                <a:ea typeface="Calibri" panose="020F0502020204030204" pitchFamily="34" charset="0"/>
                <a:cs typeface="Times New Roman" panose="02020603050405020304" pitchFamily="18" charset="0"/>
              </a:rPr>
              <a:t>, D.T. and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Koelemay</a:t>
            </a:r>
            <a:r>
              <a:rPr lang="en-AU" sz="800" dirty="0">
                <a:effectLst/>
                <a:latin typeface="Calibri" panose="020F0502020204030204" pitchFamily="34" charset="0"/>
                <a:ea typeface="Calibri" panose="020F0502020204030204" pitchFamily="34" charset="0"/>
                <a:cs typeface="Times New Roman" panose="02020603050405020304" pitchFamily="18" charset="0"/>
              </a:rPr>
              <a:t>, M.J., 2019. Editor's Choice–The Prognostic Value of the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WIfI</a:t>
            </a:r>
            <a:r>
              <a:rPr lang="en-AU" sz="800" dirty="0">
                <a:effectLst/>
                <a:latin typeface="Calibri" panose="020F0502020204030204" pitchFamily="34" charset="0"/>
                <a:ea typeface="Calibri" panose="020F0502020204030204" pitchFamily="34" charset="0"/>
                <a:cs typeface="Times New Roman" panose="02020603050405020304" pitchFamily="18" charset="0"/>
              </a:rPr>
              <a:t> Classification in Patients with Chronic Limb Threatening </a:t>
            </a:r>
            <a:r>
              <a:rPr lang="en-AU" sz="800" dirty="0" err="1">
                <a:effectLst/>
                <a:latin typeface="Calibri" panose="020F0502020204030204" pitchFamily="34" charset="0"/>
                <a:ea typeface="Calibri" panose="020F0502020204030204" pitchFamily="34" charset="0"/>
                <a:cs typeface="Times New Roman" panose="02020603050405020304" pitchFamily="18" charset="0"/>
              </a:rPr>
              <a:t>Ischaemia</a:t>
            </a:r>
            <a:r>
              <a:rPr lang="en-AU" sz="800" dirty="0">
                <a:effectLst/>
                <a:latin typeface="Calibri" panose="020F0502020204030204" pitchFamily="34" charset="0"/>
                <a:ea typeface="Calibri" panose="020F0502020204030204" pitchFamily="34" charset="0"/>
                <a:cs typeface="Times New Roman" panose="02020603050405020304" pitchFamily="18" charset="0"/>
              </a:rPr>
              <a:t>: A Systematic Review and Meta-Analysis. European Journal of Vascular and Endovascular Surgery, 58(3), pp.362-371.</a:t>
            </a:r>
          </a:p>
          <a:p>
            <a:pPr marL="228600" indent="-228600">
              <a:lnSpc>
                <a:spcPct val="107000"/>
              </a:lnSpc>
              <a:spcAft>
                <a:spcPts val="800"/>
              </a:spcAft>
              <a:buFont typeface="+mj-lt"/>
              <a:buAutoNum type="arabicPeriod"/>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lnSpc>
                <a:spcPct val="107000"/>
              </a:lnSpc>
              <a:spcAft>
                <a:spcPts val="800"/>
              </a:spcAft>
              <a:buFont typeface="+mj-lt"/>
              <a:buAutoNum type="arabicPeriod"/>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TextBox 32">
            <a:extLst>
              <a:ext uri="{FF2B5EF4-FFF2-40B4-BE49-F238E27FC236}">
                <a16:creationId xmlns:a16="http://schemas.microsoft.com/office/drawing/2014/main" id="{441BA4A7-63F8-437F-87CB-976A80BC0C1C}"/>
              </a:ext>
            </a:extLst>
          </p:cNvPr>
          <p:cNvSpPr txBox="1"/>
          <p:nvPr/>
        </p:nvSpPr>
        <p:spPr>
          <a:xfrm>
            <a:off x="8175477" y="1343233"/>
            <a:ext cx="3914972" cy="369332"/>
          </a:xfrm>
          <a:prstGeom prst="rect">
            <a:avLst/>
          </a:prstGeom>
          <a:gradFill>
            <a:gsLst>
              <a:gs pos="10000">
                <a:schemeClr val="bg2">
                  <a:tint val="97000"/>
                  <a:hueMod val="92000"/>
                  <a:satMod val="169000"/>
                  <a:lumMod val="164000"/>
                </a:schemeClr>
              </a:gs>
              <a:gs pos="100000">
                <a:schemeClr val="bg2">
                  <a:shade val="96000"/>
                  <a:satMod val="120000"/>
                  <a:lumMod val="90000"/>
                </a:schemeClr>
              </a:gs>
            </a:gsLst>
            <a:lin ang="6120000" scaled="1"/>
          </a:gradFill>
        </p:spPr>
        <p:txBody>
          <a:bodyPr wrap="square" rtlCol="0">
            <a:spAutoFit/>
          </a:bodyPr>
          <a:lstStyle/>
          <a:p>
            <a:r>
              <a:rPr lang="en-US" dirty="0"/>
              <a:t>Results</a:t>
            </a:r>
            <a:endParaRPr lang="en-AU" dirty="0"/>
          </a:p>
        </p:txBody>
      </p:sp>
      <p:sp>
        <p:nvSpPr>
          <p:cNvPr id="34" name="TextBox 33">
            <a:extLst>
              <a:ext uri="{FF2B5EF4-FFF2-40B4-BE49-F238E27FC236}">
                <a16:creationId xmlns:a16="http://schemas.microsoft.com/office/drawing/2014/main" id="{E99C8AC2-140C-453F-8A30-F9E68DCA95C8}"/>
              </a:ext>
            </a:extLst>
          </p:cNvPr>
          <p:cNvSpPr txBox="1"/>
          <p:nvPr/>
        </p:nvSpPr>
        <p:spPr>
          <a:xfrm>
            <a:off x="8175477" y="1712565"/>
            <a:ext cx="3914972" cy="1466940"/>
          </a:xfrm>
          <a:prstGeom prst="rect">
            <a:avLst/>
          </a:prstGeom>
          <a:noFill/>
        </p:spPr>
        <p:txBody>
          <a:bodyPr wrap="square" rtlCol="0">
            <a:spAutoFit/>
          </a:bodyPr>
          <a:lstStyle/>
          <a:p>
            <a:pPr>
              <a:lnSpc>
                <a:spcPct val="107000"/>
              </a:lnSpc>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Patients for this study are currently being recruited, with </a:t>
            </a:r>
            <a:r>
              <a:rPr lang="en-AU" sz="1200" dirty="0">
                <a:latin typeface="Calibri" panose="020F0502020204030204" pitchFamily="34" charset="0"/>
                <a:ea typeface="Calibri" panose="020F0502020204030204" pitchFamily="34" charset="0"/>
                <a:cs typeface="Times New Roman" panose="02020603050405020304" pitchFamily="18" charset="0"/>
              </a:rPr>
              <a:t>t</a:t>
            </a:r>
            <a:r>
              <a:rPr lang="en-AU" sz="1200" dirty="0">
                <a:effectLst/>
                <a:latin typeface="Calibri" panose="020F0502020204030204" pitchFamily="34" charset="0"/>
                <a:ea typeface="Calibri" panose="020F0502020204030204" pitchFamily="34" charset="0"/>
                <a:cs typeface="Times New Roman" panose="02020603050405020304" pitchFamily="18" charset="0"/>
              </a:rPr>
              <a:t>he duration for participant recruitment 12 months, and follow-up 2 years. The estimated number of participants which will be recruited in this study is 100. As some patients may present with chronic limb threatening ischemia in both lower limbs, we expect 100-200 limbs to be staged using the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WIfI</a:t>
            </a:r>
            <a:r>
              <a:rPr lang="en-AU" sz="1200" dirty="0">
                <a:effectLst/>
                <a:latin typeface="Calibri" panose="020F0502020204030204" pitchFamily="34" charset="0"/>
                <a:ea typeface="Calibri" panose="020F0502020204030204" pitchFamily="34" charset="0"/>
                <a:cs typeface="Times New Roman" panose="02020603050405020304" pitchFamily="18" charset="0"/>
              </a:rPr>
              <a:t> system.</a:t>
            </a:r>
            <a:r>
              <a:rPr lang="en-US" sz="1200" dirty="0">
                <a:latin typeface="Calibri" panose="020F0502020204030204" pitchFamily="34" charset="0"/>
                <a:ea typeface="Calibri" panose="020F0502020204030204" pitchFamily="34" charset="0"/>
                <a:cs typeface="Times New Roman" panose="02020603050405020304" pitchFamily="18" charset="0"/>
              </a:rPr>
              <a:t> </a:t>
            </a:r>
            <a:endParaRPr lang="en-AU"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5" name="TextBox 34">
            <a:extLst>
              <a:ext uri="{FF2B5EF4-FFF2-40B4-BE49-F238E27FC236}">
                <a16:creationId xmlns:a16="http://schemas.microsoft.com/office/drawing/2014/main" id="{5E49946F-BFAC-450B-A7DB-E988FBE891FD}"/>
              </a:ext>
            </a:extLst>
          </p:cNvPr>
          <p:cNvSpPr txBox="1"/>
          <p:nvPr/>
        </p:nvSpPr>
        <p:spPr>
          <a:xfrm>
            <a:off x="4138514" y="4939289"/>
            <a:ext cx="3914972" cy="1862176"/>
          </a:xfrm>
          <a:prstGeom prst="rect">
            <a:avLst/>
          </a:prstGeom>
          <a:noFill/>
        </p:spPr>
        <p:txBody>
          <a:bodyPr wrap="square" rtlCol="0">
            <a:spAutoFit/>
          </a:bodyPr>
          <a:lstStyle/>
          <a:p>
            <a:pPr>
              <a:lnSpc>
                <a:spcPct val="107000"/>
              </a:lnSpc>
              <a:spcAft>
                <a:spcPts val="800"/>
              </a:spcAft>
            </a:pPr>
            <a:r>
              <a:rPr lang="en-AU" sz="1200" dirty="0">
                <a:effectLst/>
                <a:latin typeface="Calibri" panose="020F0502020204030204" pitchFamily="34" charset="0"/>
                <a:ea typeface="Calibri" panose="020F0502020204030204" pitchFamily="34" charset="0"/>
                <a:cs typeface="Times New Roman" panose="02020603050405020304" pitchFamily="18" charset="0"/>
              </a:rPr>
              <a:t>This is a prospective observational study which will collect information on healing in diabetic foot disease and chronic limb threatening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ischaemia</a:t>
            </a:r>
            <a:r>
              <a:rPr lang="en-AU" sz="1200" dirty="0">
                <a:effectLst/>
                <a:latin typeface="Calibri" panose="020F0502020204030204" pitchFamily="34" charset="0"/>
                <a:ea typeface="Calibri" panose="020F0502020204030204" pitchFamily="34" charset="0"/>
                <a:cs typeface="Times New Roman" panose="02020603050405020304" pitchFamily="18" charset="0"/>
              </a:rPr>
              <a:t>. The research population is all patients with diabetes mellitus or chronic limb threatening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ischaemia</a:t>
            </a:r>
            <a:r>
              <a:rPr lang="en-AU" sz="1200" dirty="0">
                <a:effectLst/>
                <a:latin typeface="Calibri" panose="020F0502020204030204" pitchFamily="34" charset="0"/>
                <a:ea typeface="Calibri" panose="020F0502020204030204" pitchFamily="34" charset="0"/>
                <a:cs typeface="Times New Roman" panose="02020603050405020304" pitchFamily="18" charset="0"/>
              </a:rPr>
              <a:t> that suffer from foot ulcers, non-healing wounds, gangrene, neuropathy, rest pain, foot deformity. The study will involve a sample population of the total research population, being those patients that present to hospital or clinic for review. </a:t>
            </a:r>
          </a:p>
        </p:txBody>
      </p:sp>
      <p:sp>
        <p:nvSpPr>
          <p:cNvPr id="36" name="TextBox 35">
            <a:extLst>
              <a:ext uri="{FF2B5EF4-FFF2-40B4-BE49-F238E27FC236}">
                <a16:creationId xmlns:a16="http://schemas.microsoft.com/office/drawing/2014/main" id="{DD269CFF-CC5F-49DF-958E-6E6F9EE5688B}"/>
              </a:ext>
            </a:extLst>
          </p:cNvPr>
          <p:cNvSpPr txBox="1"/>
          <p:nvPr/>
        </p:nvSpPr>
        <p:spPr>
          <a:xfrm>
            <a:off x="3545579" y="881568"/>
            <a:ext cx="5100841" cy="461665"/>
          </a:xfrm>
          <a:prstGeom prst="rect">
            <a:avLst/>
          </a:prstGeom>
          <a:noFill/>
        </p:spPr>
        <p:txBody>
          <a:bodyPr wrap="square" rtlCol="0">
            <a:spAutoFit/>
          </a:bodyPr>
          <a:lstStyle/>
          <a:p>
            <a:pPr algn="ctr"/>
            <a:r>
              <a:rPr lang="en-US" sz="1200" dirty="0"/>
              <a:t>H Ly, B </a:t>
            </a:r>
            <a:r>
              <a:rPr lang="en-US" sz="1200" dirty="0" err="1"/>
              <a:t>Xie</a:t>
            </a:r>
            <a:r>
              <a:rPr lang="en-US" sz="1200" dirty="0"/>
              <a:t>, N Katib</a:t>
            </a:r>
          </a:p>
          <a:p>
            <a:pPr algn="ctr"/>
            <a:r>
              <a:rPr lang="en-US" sz="1200" dirty="0"/>
              <a:t>Department of Vascular Surgery, Princes of Wales Hospital, Sydney</a:t>
            </a:r>
            <a:endParaRPr lang="en-AU" sz="1200" dirty="0"/>
          </a:p>
        </p:txBody>
      </p:sp>
    </p:spTree>
    <p:extLst>
      <p:ext uri="{BB962C8B-B14F-4D97-AF65-F5344CB8AC3E}">
        <p14:creationId xmlns:p14="http://schemas.microsoft.com/office/powerpoint/2010/main" val="1018395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227</TotalTime>
  <Words>758</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Wingdings 3</vt:lpstr>
      <vt:lpstr>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Hayden Ly</dc:creator>
  <cp:lastModifiedBy>Hayden Ly</cp:lastModifiedBy>
  <cp:revision>5</cp:revision>
  <dcterms:created xsi:type="dcterms:W3CDTF">2021-12-08T05:45:50Z</dcterms:created>
  <dcterms:modified xsi:type="dcterms:W3CDTF">2021-12-08T09:54:58Z</dcterms:modified>
</cp:coreProperties>
</file>