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1"/>
  </p:sldMasterIdLst>
  <p:notesMasterIdLst>
    <p:notesMasterId r:id="rId24"/>
  </p:notesMasterIdLst>
  <p:sldIdLst>
    <p:sldId id="256" r:id="rId2"/>
    <p:sldId id="293" r:id="rId3"/>
    <p:sldId id="300" r:id="rId4"/>
    <p:sldId id="294" r:id="rId5"/>
    <p:sldId id="295" r:id="rId6"/>
    <p:sldId id="296" r:id="rId7"/>
    <p:sldId id="297" r:id="rId8"/>
    <p:sldId id="298" r:id="rId9"/>
    <p:sldId id="277" r:id="rId10"/>
    <p:sldId id="281" r:id="rId11"/>
    <p:sldId id="282" r:id="rId12"/>
    <p:sldId id="280" r:id="rId13"/>
    <p:sldId id="276" r:id="rId14"/>
    <p:sldId id="302" r:id="rId15"/>
    <p:sldId id="303" r:id="rId16"/>
    <p:sldId id="304" r:id="rId17"/>
    <p:sldId id="305" r:id="rId18"/>
    <p:sldId id="306" r:id="rId19"/>
    <p:sldId id="301" r:id="rId20"/>
    <p:sldId id="307" r:id="rId21"/>
    <p:sldId id="286" r:id="rId22"/>
    <p:sldId id="30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70"/>
    <p:restoredTop sz="85034"/>
  </p:normalViewPr>
  <p:slideViewPr>
    <p:cSldViewPr snapToGrid="0" snapToObjects="1">
      <p:cViewPr varScale="1">
        <p:scale>
          <a:sx n="108" d="100"/>
          <a:sy n="108" d="100"/>
        </p:scale>
        <p:origin x="11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9DDEF-5FD4-004A-B2D2-1D845B04D6C2}" type="datetimeFigureOut">
              <a:rPr lang="en-US" smtClean="0"/>
              <a:t>12/5/21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B2556-3ED4-894E-A391-2104A95B0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6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B2556-3ED4-894E-A391-2104A95B0D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12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B2556-3ED4-894E-A391-2104A95B0D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56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B2556-3ED4-894E-A391-2104A95B0D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31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B2556-3ED4-894E-A391-2104A95B0D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61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B2556-3ED4-894E-A391-2104A95B0D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07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B2556-3ED4-894E-A391-2104A95B0D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82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B2556-3ED4-894E-A391-2104A95B0D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5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4B2DC-3D93-3F4B-A2E9-48AE6E1919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808943-4A84-9F4D-8132-942C00D0B6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7F5F8-A6D1-904F-A854-61EAE6D53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6BAA7-07EC-3C4B-86F5-48DD2269D601}" type="datetimeFigureOut">
              <a:rPr lang="en-US" smtClean="0"/>
              <a:t>12/5/21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4DBD5-0375-1942-BFDA-71B6DBFE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4253C-1C9A-714E-A002-EAE66E725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74655-AD5F-AD4C-B4DA-4B851C47E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57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88784-727D-0245-93D7-1222E6AB0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B90320-43E2-1B43-8319-BA78CEF2F0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01CE1-BC16-D549-82BB-61EDB7601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6BAA7-07EC-3C4B-86F5-48DD2269D601}" type="datetimeFigureOut">
              <a:rPr lang="en-US" smtClean="0"/>
              <a:t>12/5/21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091D1-ACC4-E94B-A002-6005C4EB7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ED8F9-3107-C84C-88AB-C4293A0A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74655-AD5F-AD4C-B4DA-4B851C47E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D85DCE-2E38-4447-B1E2-260C53603F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23CE64-C62D-FF4B-88CA-0AA76D351E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2283D-DB4B-854F-879C-7B68FB1A1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6BAA7-07EC-3C4B-86F5-48DD2269D601}" type="datetimeFigureOut">
              <a:rPr lang="en-US" smtClean="0"/>
              <a:t>12/5/21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3941F-A82C-F540-87B3-82F730FDE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217FC-E199-3B46-9017-CD2CD06AA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74655-AD5F-AD4C-B4DA-4B851C47E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190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0A7F4-EA05-0648-8DB3-E3D88777C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2C205-FBE2-9244-9929-56A53D6FE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5AA6B-B2F1-2A42-B6C0-B0BD4D8F2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6BAA7-07EC-3C4B-86F5-48DD2269D601}" type="datetimeFigureOut">
              <a:rPr lang="en-US" smtClean="0"/>
              <a:t>12/5/21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C68CA-F9EA-204C-A475-B60ED4C60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5F689-68B3-A741-92AC-D283CB8D0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74655-AD5F-AD4C-B4DA-4B851C47E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70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B935A-FEF8-8C45-BEBF-51DB2898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A39CA8-AA1F-F741-B027-D43F8C8A9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17318-6E2D-7C4F-A14F-B4A76A37F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6BAA7-07EC-3C4B-86F5-48DD2269D601}" type="datetimeFigureOut">
              <a:rPr lang="en-US" smtClean="0"/>
              <a:t>12/5/21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97611-5B56-BB40-BCB4-77853B2AA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A22BE-E705-1F49-AC73-6DD52A077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74655-AD5F-AD4C-B4DA-4B851C47E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77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5591B-3809-184E-B0D8-A0F62EFC7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B50F4-EA4D-CD46-8B6B-A8B4E35610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4237DA-89DE-0D4E-80F3-0E85CFE31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CF5A1-152F-8E46-A891-F3771A0EB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6BAA7-07EC-3C4B-86F5-48DD2269D601}" type="datetimeFigureOut">
              <a:rPr lang="en-US" smtClean="0"/>
              <a:t>12/5/21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68E751-1F7E-FF42-A526-515B00826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FEA083-0654-DD4F-BB25-5197B8BA8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74655-AD5F-AD4C-B4DA-4B851C47E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36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D8830-4AD0-6F4A-A263-512F22A0C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8F2F2-6688-A14D-80E7-6937F28B7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10DDD8-259D-A841-A530-ADD68565C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ED4032-23D9-E545-A110-C64C23A7C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8CE0B9-6023-0848-9E20-011E388989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DCC43D-B4C0-5642-A46F-A842B3824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6BAA7-07EC-3C4B-86F5-48DD2269D601}" type="datetimeFigureOut">
              <a:rPr lang="en-US" smtClean="0"/>
              <a:t>12/5/21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43896A-926F-6049-B624-CDD281D92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9960BF-C18D-7841-8170-7E48C8CB0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74655-AD5F-AD4C-B4DA-4B851C47E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45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C56E7-2AC6-8345-B7E2-613D87FD2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4BA62C-D496-744F-95E4-7A18211CC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6BAA7-07EC-3C4B-86F5-48DD2269D601}" type="datetimeFigureOut">
              <a:rPr lang="en-US" smtClean="0"/>
              <a:t>12/5/21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5ABDF8-FC8A-0941-A1BC-1A90230CF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977B84-C2CD-A446-8EE2-F0F364A3C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74655-AD5F-AD4C-B4DA-4B851C47E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12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26845-8F4A-BB44-A4DD-20133042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6BAA7-07EC-3C4B-86F5-48DD2269D601}" type="datetimeFigureOut">
              <a:rPr lang="en-US" smtClean="0"/>
              <a:t>12/5/21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DE075A-12ED-6941-8EB1-97266E161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97740-D0EC-5742-9AE7-DFAB394E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74655-AD5F-AD4C-B4DA-4B851C47E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75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90A0C-CA61-2F44-B043-90E67FB47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DCFF2-51C3-D440-A2AE-509DC06AE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7D2A30-9F1D-1341-87C4-F1B783AC6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54B940-C396-5048-BA6C-E52A17790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6BAA7-07EC-3C4B-86F5-48DD2269D601}" type="datetimeFigureOut">
              <a:rPr lang="en-US" smtClean="0"/>
              <a:t>12/5/21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D06179-D313-8F40-B217-6E689C5A0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F56D22-8DF3-0048-8290-678DA376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74655-AD5F-AD4C-B4DA-4B851C47E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33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BD36D-2FAD-6A46-89B7-6989617D5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A524C9-E400-0043-BA6C-DB50709656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AA76B3-4203-F241-8ADC-3862C16B2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F14485-A6F3-2B41-8E48-3DF71E39F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6BAA7-07EC-3C4B-86F5-48DD2269D601}" type="datetimeFigureOut">
              <a:rPr lang="en-US" smtClean="0"/>
              <a:t>12/5/21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C63ACE-30A0-9E49-B76B-E07439E61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93FE8-9069-D843-8D88-6F649128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74655-AD5F-AD4C-B4DA-4B851C47E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99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771159-69C2-2E46-BD00-32E2AC580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45BCA-3BB4-3043-87AE-2B20DF0A5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726EC-0EEF-154A-8357-9E89BC8852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6BAA7-07EC-3C4B-86F5-48DD2269D601}" type="datetimeFigureOut">
              <a:rPr lang="en-US" smtClean="0"/>
              <a:t>12/5/21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66406-1BD8-CA4C-BBBE-C6E18906D9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8AB48-AFBE-8F40-9E78-995AECB86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74655-AD5F-AD4C-B4DA-4B851C47E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5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"/><Relationship Id="rId3" Type="http://schemas.openxmlformats.org/officeDocument/2006/relationships/image" Target="../media/image8.tif"/><Relationship Id="rId7" Type="http://schemas.openxmlformats.org/officeDocument/2006/relationships/image" Target="../media/image12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"/><Relationship Id="rId11" Type="http://schemas.openxmlformats.org/officeDocument/2006/relationships/image" Target="../media/image16.tif"/><Relationship Id="rId5" Type="http://schemas.openxmlformats.org/officeDocument/2006/relationships/image" Target="../media/image10.tif"/><Relationship Id="rId10" Type="http://schemas.openxmlformats.org/officeDocument/2006/relationships/image" Target="../media/image15.tif"/><Relationship Id="rId4" Type="http://schemas.openxmlformats.org/officeDocument/2006/relationships/image" Target="../media/image9.tif"/><Relationship Id="rId9" Type="http://schemas.openxmlformats.org/officeDocument/2006/relationships/image" Target="../media/image14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EBA2515F-C05C-C14E-856D-7855475D3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55AF884-E0EB-3344-BA4D-52C9D2610209}"/>
              </a:ext>
            </a:extLst>
          </p:cNvPr>
          <p:cNvSpPr txBox="1">
            <a:spLocks/>
          </p:cNvSpPr>
          <p:nvPr/>
        </p:nvSpPr>
        <p:spPr>
          <a:xfrm>
            <a:off x="-1212969" y="2634256"/>
            <a:ext cx="5849470" cy="1953242"/>
          </a:xfrm>
          <a:prstGeom prst="rect">
            <a:avLst/>
          </a:prstGeom>
          <a:noFill/>
        </p:spPr>
        <p:txBody>
          <a:bodyPr vert="horz" lIns="1188720" tIns="45720" rIns="274320" bIns="45720" rtlCol="0" anchor="ctr">
            <a:normAutofit fontScale="975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700" b="1" dirty="0">
                <a:latin typeface="Arial" panose="020B0604020202020204" pitchFamily="34" charset="0"/>
                <a:cs typeface="Arial" panose="020B0604020202020204" pitchFamily="34" charset="0"/>
              </a:rPr>
              <a:t>Histones</a:t>
            </a:r>
          </a:p>
          <a:p>
            <a:pPr algn="ctr">
              <a:defRPr/>
            </a:pPr>
            <a:r>
              <a:rPr lang="en-US" sz="2900" i="1" dirty="0">
                <a:latin typeface="Times New Roman"/>
                <a:cs typeface="Times New Roman"/>
              </a:rPr>
              <a:t>The dark side of Immunity</a:t>
            </a:r>
          </a:p>
        </p:txBody>
      </p:sp>
    </p:spTree>
    <p:extLst>
      <p:ext uri="{BB962C8B-B14F-4D97-AF65-F5344CB8AC3E}">
        <p14:creationId xmlns:p14="http://schemas.microsoft.com/office/powerpoint/2010/main" val="216954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0FBA9-F1D3-6740-937F-C281274DC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Erythrocytes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0AD87C7-B418-EF49-BC35-006A27066995}"/>
              </a:ext>
            </a:extLst>
          </p:cNvPr>
          <p:cNvSpPr txBox="1">
            <a:spLocks/>
          </p:cNvSpPr>
          <p:nvPr/>
        </p:nvSpPr>
        <p:spPr>
          <a:xfrm>
            <a:off x="742395" y="3905574"/>
            <a:ext cx="10706906" cy="1501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E62AE0-DF5C-904D-B76C-78999E0DD52C}"/>
              </a:ext>
            </a:extLst>
          </p:cNvPr>
          <p:cNvSpPr txBox="1">
            <a:spLocks/>
          </p:cNvSpPr>
          <p:nvPr/>
        </p:nvSpPr>
        <p:spPr>
          <a:xfrm>
            <a:off x="495946" y="2591466"/>
            <a:ext cx="11696054" cy="3326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000000"/>
                </a:solidFill>
              </a:rPr>
              <a:t>                       				</a:t>
            </a:r>
            <a:endParaRPr lang="en-US" sz="1600" b="1" i="1" dirty="0">
              <a:solidFill>
                <a:srgbClr val="000000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14AA035-C59D-B447-86EE-22EE0632C32C}"/>
              </a:ext>
            </a:extLst>
          </p:cNvPr>
          <p:cNvSpPr txBox="1">
            <a:spLocks/>
          </p:cNvSpPr>
          <p:nvPr/>
        </p:nvSpPr>
        <p:spPr>
          <a:xfrm>
            <a:off x="894795" y="4057974"/>
            <a:ext cx="10706906" cy="1501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2FD833-1907-E548-A3B1-BF90B7879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877" y="2853945"/>
            <a:ext cx="3118674" cy="33265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FC6CCD-F58F-5144-9101-C01CD11B2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9976" y="2800026"/>
            <a:ext cx="3190409" cy="33265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7E26FE-931B-9F4D-BAC1-D1D56DDF8A8D}"/>
              </a:ext>
            </a:extLst>
          </p:cNvPr>
          <p:cNvSpPr txBox="1"/>
          <p:nvPr/>
        </p:nvSpPr>
        <p:spPr>
          <a:xfrm>
            <a:off x="2559976" y="6265710"/>
            <a:ext cx="7424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Increasing Histone concentration and flow velocity increases erythrocyte lysis</a:t>
            </a:r>
          </a:p>
        </p:txBody>
      </p:sp>
    </p:spTree>
    <p:extLst>
      <p:ext uri="{BB962C8B-B14F-4D97-AF65-F5344CB8AC3E}">
        <p14:creationId xmlns:p14="http://schemas.microsoft.com/office/powerpoint/2010/main" val="2230655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0FBA9-F1D3-6740-937F-C281274DC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solidFill>
                  <a:srgbClr val="FFFFFF"/>
                </a:solidFill>
              </a:rPr>
              <a:t>Erythrocyltes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0AD87C7-B418-EF49-BC35-006A27066995}"/>
              </a:ext>
            </a:extLst>
          </p:cNvPr>
          <p:cNvSpPr txBox="1">
            <a:spLocks/>
          </p:cNvSpPr>
          <p:nvPr/>
        </p:nvSpPr>
        <p:spPr>
          <a:xfrm>
            <a:off x="742395" y="3905574"/>
            <a:ext cx="10706906" cy="1501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E62AE0-DF5C-904D-B76C-78999E0DD52C}"/>
              </a:ext>
            </a:extLst>
          </p:cNvPr>
          <p:cNvSpPr txBox="1">
            <a:spLocks/>
          </p:cNvSpPr>
          <p:nvPr/>
        </p:nvSpPr>
        <p:spPr>
          <a:xfrm>
            <a:off x="495946" y="2591466"/>
            <a:ext cx="11696054" cy="3326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000000"/>
                </a:solidFill>
              </a:rPr>
              <a:t>                       				</a:t>
            </a:r>
            <a:endParaRPr lang="en-US" sz="1600" b="1" i="1" dirty="0">
              <a:solidFill>
                <a:srgbClr val="00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72FEFC-3F89-5E40-B202-A2B9AEB3D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386" y="3193159"/>
            <a:ext cx="3918270" cy="3326585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14AA035-C59D-B447-86EE-22EE0632C32C}"/>
              </a:ext>
            </a:extLst>
          </p:cNvPr>
          <p:cNvSpPr txBox="1">
            <a:spLocks/>
          </p:cNvSpPr>
          <p:nvPr/>
        </p:nvSpPr>
        <p:spPr>
          <a:xfrm>
            <a:off x="894795" y="4057974"/>
            <a:ext cx="10706906" cy="1501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2470527-F4F7-3F48-96E9-563133DF4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861" y="3117941"/>
            <a:ext cx="3798130" cy="34018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ECD1D8-2B75-C641-9AD3-26D544E97E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295" y="2829574"/>
            <a:ext cx="3396855" cy="326416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5D56F55-5C42-A54D-9AE5-856322B6C602}"/>
              </a:ext>
            </a:extLst>
          </p:cNvPr>
          <p:cNvGrpSpPr/>
          <p:nvPr/>
        </p:nvGrpSpPr>
        <p:grpSpPr>
          <a:xfrm>
            <a:off x="549067" y="2900837"/>
            <a:ext cx="6400190" cy="3911227"/>
            <a:chOff x="894795" y="-171956"/>
            <a:chExt cx="6400190" cy="391122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F467D47-D520-654C-8130-9D446E7F4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4795" y="-171956"/>
              <a:ext cx="6400190" cy="391122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790BEC5-5119-7147-A285-F6CA045BCBB2}"/>
                </a:ext>
              </a:extLst>
            </p:cNvPr>
            <p:cNvSpPr/>
            <p:nvPr/>
          </p:nvSpPr>
          <p:spPr>
            <a:xfrm>
              <a:off x="894795" y="-108639"/>
              <a:ext cx="4494786" cy="3675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85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0FBA9-F1D3-6740-937F-C281274DC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Platelet Activation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0AD87C7-B418-EF49-BC35-006A27066995}"/>
              </a:ext>
            </a:extLst>
          </p:cNvPr>
          <p:cNvSpPr txBox="1">
            <a:spLocks/>
          </p:cNvSpPr>
          <p:nvPr/>
        </p:nvSpPr>
        <p:spPr>
          <a:xfrm>
            <a:off x="742395" y="3905574"/>
            <a:ext cx="10706906" cy="1501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E62AE0-DF5C-904D-B76C-78999E0DD52C}"/>
              </a:ext>
            </a:extLst>
          </p:cNvPr>
          <p:cNvSpPr txBox="1">
            <a:spLocks/>
          </p:cNvSpPr>
          <p:nvPr/>
        </p:nvSpPr>
        <p:spPr>
          <a:xfrm>
            <a:off x="495946" y="2591466"/>
            <a:ext cx="11696054" cy="3326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000000"/>
                </a:solidFill>
              </a:rPr>
              <a:t>                       				</a:t>
            </a:r>
            <a:endParaRPr lang="en-US" sz="1600" b="1" i="1" dirty="0">
              <a:solidFill>
                <a:srgbClr val="00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C0D39F-50AE-9047-8D6B-159526B75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237" y="2591466"/>
            <a:ext cx="5030003" cy="38426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796815-9535-3F49-B3F5-91F054DDF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733" y="2576475"/>
            <a:ext cx="4603964" cy="374072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0FDA764-094A-D542-8FCC-88A4BDDDA062}"/>
              </a:ext>
            </a:extLst>
          </p:cNvPr>
          <p:cNvGrpSpPr/>
          <p:nvPr/>
        </p:nvGrpSpPr>
        <p:grpSpPr>
          <a:xfrm>
            <a:off x="1959692" y="2451126"/>
            <a:ext cx="7561091" cy="4078729"/>
            <a:chOff x="2095851" y="2591466"/>
            <a:chExt cx="7561091" cy="40787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8FC124-4807-024C-AB8A-291B92757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95851" y="2591466"/>
              <a:ext cx="3815585" cy="40787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505D8D-7412-BC49-B8D4-807B6E17A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16622" y="2642437"/>
              <a:ext cx="3940320" cy="3765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889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0FBA9-F1D3-6740-937F-C281274DC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SPAs vs Current Anticoagulants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0AD87C7-B418-EF49-BC35-006A27066995}"/>
              </a:ext>
            </a:extLst>
          </p:cNvPr>
          <p:cNvSpPr txBox="1">
            <a:spLocks/>
          </p:cNvSpPr>
          <p:nvPr/>
        </p:nvSpPr>
        <p:spPr>
          <a:xfrm>
            <a:off x="742395" y="3959196"/>
            <a:ext cx="10706906" cy="1501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E62AE0-DF5C-904D-B76C-78999E0DD52C}"/>
              </a:ext>
            </a:extLst>
          </p:cNvPr>
          <p:cNvSpPr txBox="1">
            <a:spLocks/>
          </p:cNvSpPr>
          <p:nvPr/>
        </p:nvSpPr>
        <p:spPr>
          <a:xfrm>
            <a:off x="495946" y="2591466"/>
            <a:ext cx="11696054" cy="3326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000000"/>
                </a:solidFill>
              </a:rPr>
              <a:t>                       				</a:t>
            </a:r>
            <a:endParaRPr lang="en-US" sz="1600" b="1" i="1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41C685-E203-F24A-BE65-B2F2F58AA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168" y="2978923"/>
            <a:ext cx="6000693" cy="3069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709BE0-A73A-324A-B782-2EBF7735E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861" y="3125475"/>
            <a:ext cx="3501946" cy="332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6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6A0AA3-1328-C14D-AD34-444EA985B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4156C2-D322-0940-965B-1BCB79C72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44F6C8B-ADBA-A641-B325-0042BBB24F39}"/>
              </a:ext>
            </a:extLst>
          </p:cNvPr>
          <p:cNvSpPr txBox="1">
            <a:spLocks/>
          </p:cNvSpPr>
          <p:nvPr/>
        </p:nvSpPr>
        <p:spPr>
          <a:xfrm>
            <a:off x="1179226" y="826680"/>
            <a:ext cx="983354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71241C0-795B-5C4B-A1DA-8C6AC2287F0E}"/>
              </a:ext>
            </a:extLst>
          </p:cNvPr>
          <p:cNvSpPr txBox="1">
            <a:spLocks/>
          </p:cNvSpPr>
          <p:nvPr/>
        </p:nvSpPr>
        <p:spPr>
          <a:xfrm>
            <a:off x="1164199" y="1223782"/>
            <a:ext cx="9833548" cy="8497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In-vivo Models</a:t>
            </a:r>
          </a:p>
        </p:txBody>
      </p:sp>
    </p:spTree>
    <p:extLst>
      <p:ext uri="{BB962C8B-B14F-4D97-AF65-F5344CB8AC3E}">
        <p14:creationId xmlns:p14="http://schemas.microsoft.com/office/powerpoint/2010/main" val="2004043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6A0AA3-1328-C14D-AD34-444EA985B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4156C2-D322-0940-965B-1BCB79C72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44F6C8B-ADBA-A641-B325-0042BBB24F39}"/>
              </a:ext>
            </a:extLst>
          </p:cNvPr>
          <p:cNvSpPr txBox="1">
            <a:spLocks/>
          </p:cNvSpPr>
          <p:nvPr/>
        </p:nvSpPr>
        <p:spPr>
          <a:xfrm>
            <a:off x="1179226" y="826680"/>
            <a:ext cx="983354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71241C0-795B-5C4B-A1DA-8C6AC2287F0E}"/>
              </a:ext>
            </a:extLst>
          </p:cNvPr>
          <p:cNvSpPr txBox="1">
            <a:spLocks/>
          </p:cNvSpPr>
          <p:nvPr/>
        </p:nvSpPr>
        <p:spPr>
          <a:xfrm>
            <a:off x="1164199" y="1223782"/>
            <a:ext cx="9833548" cy="8497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Sepsis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DB3AA18-B6B9-8C49-BC07-A5EE544F463D}"/>
              </a:ext>
            </a:extLst>
          </p:cNvPr>
          <p:cNvSpPr txBox="1">
            <a:spLocks/>
          </p:cNvSpPr>
          <p:nvPr/>
        </p:nvSpPr>
        <p:spPr>
          <a:xfrm>
            <a:off x="495946" y="6373416"/>
            <a:ext cx="11696054" cy="36965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i="1" dirty="0">
                <a:solidFill>
                  <a:srgbClr val="000000"/>
                </a:solidFill>
              </a:rPr>
              <a:t>					</a:t>
            </a:r>
            <a:endParaRPr lang="en-US" sz="1600" b="1" i="1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677D35-7F38-E941-824C-8649D316A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325" y="2958023"/>
            <a:ext cx="3675439" cy="34728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F889D7-B7A7-0848-A9C5-7354704CC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6764" y="2908725"/>
            <a:ext cx="4549290" cy="346469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B6ABC53-91ED-9649-A824-7FC0FA8809B0}"/>
              </a:ext>
            </a:extLst>
          </p:cNvPr>
          <p:cNvSpPr txBox="1">
            <a:spLocks/>
          </p:cNvSpPr>
          <p:nvPr/>
        </p:nvSpPr>
        <p:spPr>
          <a:xfrm>
            <a:off x="125753" y="2990174"/>
            <a:ext cx="3219819" cy="3351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0000"/>
                </a:solidFill>
              </a:rPr>
              <a:t>Rodent </a:t>
            </a:r>
            <a:r>
              <a:rPr lang="en-US" sz="2000" dirty="0" err="1">
                <a:solidFill>
                  <a:srgbClr val="000000"/>
                </a:solidFill>
              </a:rPr>
              <a:t>Caecal</a:t>
            </a:r>
            <a:r>
              <a:rPr lang="en-US" sz="2000" dirty="0">
                <a:solidFill>
                  <a:srgbClr val="000000"/>
                </a:solidFill>
              </a:rPr>
              <a:t> Ligation &amp; Puncture model of Sepsis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en-US" sz="1600" dirty="0">
                <a:solidFill>
                  <a:srgbClr val="000000"/>
                </a:solidFill>
              </a:rPr>
              <a:t>No Antibiotics</a:t>
            </a:r>
          </a:p>
          <a:p>
            <a:pPr>
              <a:buFontTx/>
              <a:buChar char="-"/>
            </a:pPr>
            <a:r>
              <a:rPr lang="en-US" sz="1600" dirty="0">
                <a:solidFill>
                  <a:srgbClr val="000000"/>
                </a:solidFill>
              </a:rPr>
              <a:t>Control or Treatment (5hr/intervals)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endParaRPr lang="en-US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418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6A0AA3-1328-C14D-AD34-444EA985B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4156C2-D322-0940-965B-1BCB79C72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44F6C8B-ADBA-A641-B325-0042BBB24F39}"/>
              </a:ext>
            </a:extLst>
          </p:cNvPr>
          <p:cNvSpPr txBox="1">
            <a:spLocks/>
          </p:cNvSpPr>
          <p:nvPr/>
        </p:nvSpPr>
        <p:spPr>
          <a:xfrm>
            <a:off x="1179226" y="826680"/>
            <a:ext cx="983354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71241C0-795B-5C4B-A1DA-8C6AC2287F0E}"/>
              </a:ext>
            </a:extLst>
          </p:cNvPr>
          <p:cNvSpPr txBox="1">
            <a:spLocks/>
          </p:cNvSpPr>
          <p:nvPr/>
        </p:nvSpPr>
        <p:spPr>
          <a:xfrm>
            <a:off x="1164199" y="1223782"/>
            <a:ext cx="9833548" cy="8497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Cardiac Ischemia Reperfusion Injury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5120CC-9FE3-DC4B-80D0-1CF06495A993}"/>
              </a:ext>
            </a:extLst>
          </p:cNvPr>
          <p:cNvSpPr txBox="1">
            <a:spLocks/>
          </p:cNvSpPr>
          <p:nvPr/>
        </p:nvSpPr>
        <p:spPr>
          <a:xfrm>
            <a:off x="495946" y="6373416"/>
            <a:ext cx="11696054" cy="36965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i="1" dirty="0">
                <a:solidFill>
                  <a:srgbClr val="000000"/>
                </a:solidFill>
              </a:rPr>
              <a:t>					</a:t>
            </a:r>
            <a:endParaRPr lang="en-US" sz="1600" b="1" i="1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11D15-696D-2042-B0F7-3C770871C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52" y="2953692"/>
            <a:ext cx="7390001" cy="35929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9C86F8-0FC3-7341-A1F6-AD3C96433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767" y="3017788"/>
            <a:ext cx="2956191" cy="29626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9DC441-2D84-D046-9218-3994D8096A20}"/>
              </a:ext>
            </a:extLst>
          </p:cNvPr>
          <p:cNvSpPr txBox="1"/>
          <p:nvPr/>
        </p:nvSpPr>
        <p:spPr>
          <a:xfrm>
            <a:off x="8519767" y="6208067"/>
            <a:ext cx="3375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Circulating H4 correlates to infarct size</a:t>
            </a:r>
          </a:p>
        </p:txBody>
      </p:sp>
    </p:spTree>
    <p:extLst>
      <p:ext uri="{BB962C8B-B14F-4D97-AF65-F5344CB8AC3E}">
        <p14:creationId xmlns:p14="http://schemas.microsoft.com/office/powerpoint/2010/main" val="56989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6A0AA3-1328-C14D-AD34-444EA985B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4156C2-D322-0940-965B-1BCB79C72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44F6C8B-ADBA-A641-B325-0042BBB24F39}"/>
              </a:ext>
            </a:extLst>
          </p:cNvPr>
          <p:cNvSpPr txBox="1">
            <a:spLocks/>
          </p:cNvSpPr>
          <p:nvPr/>
        </p:nvSpPr>
        <p:spPr>
          <a:xfrm>
            <a:off x="1179226" y="826680"/>
            <a:ext cx="983354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71241C0-795B-5C4B-A1DA-8C6AC2287F0E}"/>
              </a:ext>
            </a:extLst>
          </p:cNvPr>
          <p:cNvSpPr txBox="1">
            <a:spLocks/>
          </p:cNvSpPr>
          <p:nvPr/>
        </p:nvSpPr>
        <p:spPr>
          <a:xfrm>
            <a:off x="1164199" y="1223782"/>
            <a:ext cx="9833548" cy="8497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Vein Thrombosis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DB3AA18-B6B9-8C49-BC07-A5EE544F463D}"/>
              </a:ext>
            </a:extLst>
          </p:cNvPr>
          <p:cNvSpPr txBox="1">
            <a:spLocks/>
          </p:cNvSpPr>
          <p:nvPr/>
        </p:nvSpPr>
        <p:spPr>
          <a:xfrm>
            <a:off x="495946" y="6373416"/>
            <a:ext cx="11696054" cy="36965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i="1" dirty="0">
                <a:solidFill>
                  <a:srgbClr val="000000"/>
                </a:solidFill>
              </a:rPr>
              <a:t>					</a:t>
            </a:r>
            <a:endParaRPr lang="en-US" sz="1600" b="1" i="1" dirty="0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D38212-C686-9A4D-8726-4D0C596DD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340" y="2897226"/>
            <a:ext cx="2152728" cy="407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BDB033-707C-344F-9E0B-E0B3BE6AF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666" y="2831847"/>
            <a:ext cx="6400190" cy="391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52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6A0AA3-1328-C14D-AD34-444EA985B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4156C2-D322-0940-965B-1BCB79C72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44F6C8B-ADBA-A641-B325-0042BBB24F39}"/>
              </a:ext>
            </a:extLst>
          </p:cNvPr>
          <p:cNvSpPr txBox="1">
            <a:spLocks/>
          </p:cNvSpPr>
          <p:nvPr/>
        </p:nvSpPr>
        <p:spPr>
          <a:xfrm>
            <a:off x="1179226" y="826680"/>
            <a:ext cx="983354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71241C0-795B-5C4B-A1DA-8C6AC2287F0E}"/>
              </a:ext>
            </a:extLst>
          </p:cNvPr>
          <p:cNvSpPr txBox="1">
            <a:spLocks/>
          </p:cNvSpPr>
          <p:nvPr/>
        </p:nvSpPr>
        <p:spPr>
          <a:xfrm>
            <a:off x="1164199" y="1223782"/>
            <a:ext cx="9833548" cy="8497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Flap Ischemia Reperfusion Injury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DB3AA18-B6B9-8C49-BC07-A5EE544F463D}"/>
              </a:ext>
            </a:extLst>
          </p:cNvPr>
          <p:cNvSpPr txBox="1">
            <a:spLocks/>
          </p:cNvSpPr>
          <p:nvPr/>
        </p:nvSpPr>
        <p:spPr>
          <a:xfrm>
            <a:off x="495946" y="6373416"/>
            <a:ext cx="11696054" cy="36965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i="1" dirty="0">
                <a:solidFill>
                  <a:srgbClr val="000000"/>
                </a:solidFill>
              </a:rPr>
              <a:t>					</a:t>
            </a:r>
            <a:endParaRPr lang="en-US" sz="1600" b="1" i="1" dirty="0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FB8B54-F8B8-994C-A665-27BAA2C0B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761" y="2577495"/>
            <a:ext cx="4951537" cy="416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84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530485-76E8-FF4A-AA8C-2079E2BC3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474B54-B053-AB43-AE2F-3687BCA55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B539435-31D6-DA43-A875-4C9A3E9FBBD6}"/>
              </a:ext>
            </a:extLst>
          </p:cNvPr>
          <p:cNvSpPr txBox="1">
            <a:spLocks/>
          </p:cNvSpPr>
          <p:nvPr/>
        </p:nvSpPr>
        <p:spPr>
          <a:xfrm>
            <a:off x="1179226" y="1156461"/>
            <a:ext cx="9833548" cy="8248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5CD828-DF68-5A43-AF87-2FFFD60113E2}"/>
              </a:ext>
            </a:extLst>
          </p:cNvPr>
          <p:cNvSpPr txBox="1">
            <a:spLocks/>
          </p:cNvSpPr>
          <p:nvPr/>
        </p:nvSpPr>
        <p:spPr>
          <a:xfrm>
            <a:off x="742395" y="3905574"/>
            <a:ext cx="10706906" cy="1501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6B8E9A4-4E48-F644-B9EE-18BA34AE003A}"/>
              </a:ext>
            </a:extLst>
          </p:cNvPr>
          <p:cNvSpPr txBox="1">
            <a:spLocks/>
          </p:cNvSpPr>
          <p:nvPr/>
        </p:nvSpPr>
        <p:spPr>
          <a:xfrm>
            <a:off x="495946" y="2591466"/>
            <a:ext cx="11696054" cy="3326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000000"/>
                </a:solidFill>
              </a:rPr>
              <a:t>                       				</a:t>
            </a:r>
            <a:endParaRPr lang="en-US" sz="1600" b="1" i="1" dirty="0">
              <a:solidFill>
                <a:srgbClr val="0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A79B07-3A72-9C41-8ECC-9B0664483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95" y="3137759"/>
            <a:ext cx="2871693" cy="31757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7945CE-0911-084B-855A-DECD69D18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7251" y="3102055"/>
            <a:ext cx="2780189" cy="31773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35799C-C207-0448-95C1-513D4A01C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9211" y="3137759"/>
            <a:ext cx="4739777" cy="335734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97EE310-0F31-FD4C-97C5-30D7F3B611AD}"/>
              </a:ext>
            </a:extLst>
          </p:cNvPr>
          <p:cNvCxnSpPr/>
          <p:nvPr/>
        </p:nvCxnSpPr>
        <p:spPr>
          <a:xfrm>
            <a:off x="5356829" y="3961294"/>
            <a:ext cx="135546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D2139DC4-8E52-E64A-A238-DF3B6CE9D46B}"/>
              </a:ext>
            </a:extLst>
          </p:cNvPr>
          <p:cNvSpPr txBox="1">
            <a:spLocks/>
          </p:cNvSpPr>
          <p:nvPr/>
        </p:nvSpPr>
        <p:spPr>
          <a:xfrm>
            <a:off x="1164199" y="1223782"/>
            <a:ext cx="9833548" cy="8497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ex-vivo model: Sepsis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543BFD3-625D-4D41-BCC5-241F87356FD8}"/>
              </a:ext>
            </a:extLst>
          </p:cNvPr>
          <p:cNvCxnSpPr/>
          <p:nvPr/>
        </p:nvCxnSpPr>
        <p:spPr>
          <a:xfrm>
            <a:off x="1993609" y="3991147"/>
            <a:ext cx="1129553" cy="12909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137922-4E53-DF44-86D4-25E9EAEAF8C1}"/>
              </a:ext>
            </a:extLst>
          </p:cNvPr>
          <p:cNvCxnSpPr/>
          <p:nvPr/>
        </p:nvCxnSpPr>
        <p:spPr>
          <a:xfrm flipV="1">
            <a:off x="4993890" y="4464457"/>
            <a:ext cx="720762" cy="10865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386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496ECB-8821-3243-82C1-6841A919F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72D8DE-2570-D44B-96CB-5DD6AEF9C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631D5CE-0FE7-0047-A5FF-A99D51C80CE4}"/>
              </a:ext>
            </a:extLst>
          </p:cNvPr>
          <p:cNvSpPr txBox="1">
            <a:spLocks/>
          </p:cNvSpPr>
          <p:nvPr/>
        </p:nvSpPr>
        <p:spPr>
          <a:xfrm>
            <a:off x="1179226" y="826680"/>
            <a:ext cx="983354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1E6103E-A738-CE49-857F-3DA99502C4D7}"/>
              </a:ext>
            </a:extLst>
          </p:cNvPr>
          <p:cNvSpPr txBox="1">
            <a:spLocks/>
          </p:cNvSpPr>
          <p:nvPr/>
        </p:nvSpPr>
        <p:spPr>
          <a:xfrm>
            <a:off x="1331626" y="1236661"/>
            <a:ext cx="9833548" cy="8497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Histones?</a:t>
            </a:r>
          </a:p>
        </p:txBody>
      </p:sp>
      <p:pic>
        <p:nvPicPr>
          <p:cNvPr id="14" name="Picture 13" descr="Nucleosome_structure.png">
            <a:extLst>
              <a:ext uri="{FF2B5EF4-FFF2-40B4-BE49-F238E27FC236}">
                <a16:creationId xmlns:a16="http://schemas.microsoft.com/office/drawing/2014/main" id="{B807D71E-B066-4249-B7C0-419873F7D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9000"/>
                    </a14:imgEffect>
                    <a14:imgEffect>
                      <a14:brightnessContrast bright="-22000" contras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420" y="2772084"/>
            <a:ext cx="5857960" cy="3489605"/>
          </a:xfrm>
          <a:prstGeom prst="rect">
            <a:avLst/>
          </a:prstGeom>
          <a:ln w="12700">
            <a:solidFill>
              <a:schemeClr val="accent5"/>
            </a:solidFill>
          </a:ln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61B028B-5216-6649-9601-B8C995B0441C}"/>
              </a:ext>
            </a:extLst>
          </p:cNvPr>
          <p:cNvSpPr txBox="1">
            <a:spLocks/>
          </p:cNvSpPr>
          <p:nvPr/>
        </p:nvSpPr>
        <p:spPr>
          <a:xfrm>
            <a:off x="2176426" y="6419110"/>
            <a:ext cx="8198603" cy="4913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u="sng" dirty="0">
                <a:solidFill>
                  <a:srgbClr val="000000"/>
                </a:solidFill>
              </a:rPr>
              <a:t>‘Highly conserved </a:t>
            </a:r>
            <a:r>
              <a:rPr lang="en-US" sz="2000" b="1" u="sng" dirty="0">
                <a:solidFill>
                  <a:srgbClr val="000000"/>
                </a:solidFill>
              </a:rPr>
              <a:t>cationic (positively charged)</a:t>
            </a:r>
            <a:r>
              <a:rPr lang="en-US" sz="2000" u="sng" dirty="0">
                <a:solidFill>
                  <a:srgbClr val="000000"/>
                </a:solidFill>
              </a:rPr>
              <a:t> proteins which package DNA’</a:t>
            </a:r>
          </a:p>
        </p:txBody>
      </p:sp>
    </p:spTree>
    <p:extLst>
      <p:ext uri="{BB962C8B-B14F-4D97-AF65-F5344CB8AC3E}">
        <p14:creationId xmlns:p14="http://schemas.microsoft.com/office/powerpoint/2010/main" val="2486129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530485-76E8-FF4A-AA8C-2079E2BC3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474B54-B053-AB43-AE2F-3687BCA55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B539435-31D6-DA43-A875-4C9A3E9FBBD6}"/>
              </a:ext>
            </a:extLst>
          </p:cNvPr>
          <p:cNvSpPr txBox="1">
            <a:spLocks/>
          </p:cNvSpPr>
          <p:nvPr/>
        </p:nvSpPr>
        <p:spPr>
          <a:xfrm>
            <a:off x="1179226" y="1156461"/>
            <a:ext cx="9833548" cy="824837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FF"/>
                </a:solidFill>
              </a:rPr>
              <a:t>Human ex-vivo model:  Cardiac Ischemia Reperfusion Injury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5CD828-DF68-5A43-AF87-2FFFD60113E2}"/>
              </a:ext>
            </a:extLst>
          </p:cNvPr>
          <p:cNvSpPr txBox="1">
            <a:spLocks/>
          </p:cNvSpPr>
          <p:nvPr/>
        </p:nvSpPr>
        <p:spPr>
          <a:xfrm>
            <a:off x="742395" y="3905574"/>
            <a:ext cx="10706906" cy="1501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6B8E9A4-4E48-F644-B9EE-18BA34AE003A}"/>
              </a:ext>
            </a:extLst>
          </p:cNvPr>
          <p:cNvSpPr txBox="1">
            <a:spLocks/>
          </p:cNvSpPr>
          <p:nvPr/>
        </p:nvSpPr>
        <p:spPr>
          <a:xfrm>
            <a:off x="495946" y="2591466"/>
            <a:ext cx="11696054" cy="3326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000000"/>
                </a:solidFill>
              </a:rPr>
              <a:t>                       				</a:t>
            </a:r>
            <a:endParaRPr lang="en-US" sz="1600" b="1" i="1" dirty="0">
              <a:solidFill>
                <a:srgbClr val="0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36F6AA-EE32-6D49-BD33-3817F149C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511" y="2615682"/>
            <a:ext cx="5273790" cy="400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60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0FBA9-F1D3-6740-937F-C281274DC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FFFFF"/>
                </a:solidFill>
              </a:rPr>
              <a:t>Summary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E62AE0-DF5C-904D-B76C-78999E0DD52C}"/>
              </a:ext>
            </a:extLst>
          </p:cNvPr>
          <p:cNvSpPr txBox="1">
            <a:spLocks/>
          </p:cNvSpPr>
          <p:nvPr/>
        </p:nvSpPr>
        <p:spPr>
          <a:xfrm>
            <a:off x="495946" y="6373416"/>
            <a:ext cx="11696054" cy="36965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i="1" dirty="0">
                <a:solidFill>
                  <a:srgbClr val="000000"/>
                </a:solidFill>
              </a:rPr>
              <a:t>					</a:t>
            </a:r>
            <a:endParaRPr lang="en-US" sz="1600" b="1" i="1" dirty="0">
              <a:solidFill>
                <a:srgbClr val="000000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A524F07-D112-4D49-AE60-A3BB0EC3BCF6}"/>
              </a:ext>
            </a:extLst>
          </p:cNvPr>
          <p:cNvSpPr txBox="1">
            <a:spLocks/>
          </p:cNvSpPr>
          <p:nvPr/>
        </p:nvSpPr>
        <p:spPr>
          <a:xfrm>
            <a:off x="2855222" y="2888130"/>
            <a:ext cx="6134906" cy="3351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1101586-F0C1-454F-B3B3-B514C213E057}"/>
              </a:ext>
            </a:extLst>
          </p:cNvPr>
          <p:cNvSpPr txBox="1">
            <a:spLocks/>
          </p:cNvSpPr>
          <p:nvPr/>
        </p:nvSpPr>
        <p:spPr>
          <a:xfrm>
            <a:off x="1290918" y="2720547"/>
            <a:ext cx="10296125" cy="3970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</a:rPr>
              <a:t>Histones/NETs place an integral role in the innate immune system</a:t>
            </a:r>
          </a:p>
          <a:p>
            <a:r>
              <a:rPr lang="en-US" sz="2000" dirty="0">
                <a:solidFill>
                  <a:srgbClr val="000000"/>
                </a:solidFill>
              </a:rPr>
              <a:t>Unfortunately, they can also compromise vascular </a:t>
            </a:r>
            <a:r>
              <a:rPr lang="en-US" sz="2000" dirty="0" err="1">
                <a:solidFill>
                  <a:srgbClr val="000000"/>
                </a:solidFill>
              </a:rPr>
              <a:t>haemostasis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SPAs may represent an effective therapy for inhibiting the detrimental aspects of Histones/NETs  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6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000000"/>
                </a:solidFill>
              </a:rPr>
              <a:t>                       				</a:t>
            </a:r>
            <a:endParaRPr lang="en-US" sz="16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11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B4B463B-7FDA-8743-8743-42DD3C717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324" y="1769583"/>
            <a:ext cx="9073096" cy="50884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530485-76E8-FF4A-AA8C-2079E2BC3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474B54-B053-AB43-AE2F-3687BCA55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B539435-31D6-DA43-A875-4C9A3E9FBBD6}"/>
              </a:ext>
            </a:extLst>
          </p:cNvPr>
          <p:cNvSpPr txBox="1">
            <a:spLocks/>
          </p:cNvSpPr>
          <p:nvPr/>
        </p:nvSpPr>
        <p:spPr>
          <a:xfrm>
            <a:off x="1179226" y="1156461"/>
            <a:ext cx="9833548" cy="8248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rgbClr val="FFFFFF"/>
                </a:solidFill>
              </a:rPr>
              <a:t>Fini</a:t>
            </a:r>
            <a:r>
              <a:rPr lang="en-US" sz="4000" dirty="0">
                <a:solidFill>
                  <a:srgbClr val="FFFFFF"/>
                </a:solidFill>
              </a:rPr>
              <a:t>… for now..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5CD828-DF68-5A43-AF87-2FFFD60113E2}"/>
              </a:ext>
            </a:extLst>
          </p:cNvPr>
          <p:cNvSpPr txBox="1">
            <a:spLocks/>
          </p:cNvSpPr>
          <p:nvPr/>
        </p:nvSpPr>
        <p:spPr>
          <a:xfrm>
            <a:off x="742395" y="3905574"/>
            <a:ext cx="10706906" cy="1501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6B8E9A4-4E48-F644-B9EE-18BA34AE003A}"/>
              </a:ext>
            </a:extLst>
          </p:cNvPr>
          <p:cNvSpPr txBox="1">
            <a:spLocks/>
          </p:cNvSpPr>
          <p:nvPr/>
        </p:nvSpPr>
        <p:spPr>
          <a:xfrm>
            <a:off x="495946" y="2591466"/>
            <a:ext cx="11696054" cy="3326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000000"/>
                </a:solidFill>
              </a:rPr>
              <a:t>                       				</a:t>
            </a:r>
            <a:endParaRPr lang="en-US" sz="1600" b="1" i="1" dirty="0">
              <a:solidFill>
                <a:srgbClr val="0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07E34D-E3CA-8748-B620-1A625784A5A6}"/>
              </a:ext>
            </a:extLst>
          </p:cNvPr>
          <p:cNvSpPr/>
          <p:nvPr/>
        </p:nvSpPr>
        <p:spPr>
          <a:xfrm>
            <a:off x="550864" y="3141591"/>
            <a:ext cx="1026504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just"/>
            <a:r>
              <a:rPr lang="en-A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Neutralising the Pathological Effects of Extracellular Histones with Small Polyanions </a:t>
            </a:r>
          </a:p>
          <a:p>
            <a:pPr marL="914400" indent="-914400" algn="just"/>
            <a:r>
              <a:rPr lang="en-AU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C. O’Meara, L. Coupland, F. </a:t>
            </a:r>
            <a:r>
              <a:rPr lang="en-AU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Kordbacheh</a:t>
            </a:r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B. Quah, D. Simon-Davis, A. Bezos, A. Browne, C. Freeman, A. </a:t>
            </a:r>
            <a:r>
              <a:rPr lang="en-AU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Dulhunty</a:t>
            </a:r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L. </a:t>
            </a:r>
            <a:r>
              <a:rPr lang="en-AU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Arnolda</a:t>
            </a:r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A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I. Mitchell</a:t>
            </a:r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L. </a:t>
            </a:r>
            <a:r>
              <a:rPr lang="en-AU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Khachigian</a:t>
            </a:r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R. </a:t>
            </a:r>
            <a:r>
              <a:rPr lang="en-AU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Stephans</a:t>
            </a:r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M. Von </a:t>
            </a:r>
            <a:r>
              <a:rPr lang="en-AU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Itzstein</a:t>
            </a:r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CR. Parish. </a:t>
            </a:r>
            <a:r>
              <a:rPr lang="en-A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Nature Comm (2020)</a:t>
            </a:r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; 11(1):6408 </a:t>
            </a:r>
          </a:p>
          <a:p>
            <a:pPr marL="914400" indent="-914400" algn="just"/>
            <a:endParaRPr lang="en-AU" i="1" dirty="0"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14400" indent="-914400" algn="just"/>
            <a:endParaRPr lang="en-AU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20FEC1-01FD-F146-A59E-D008863A2346}"/>
              </a:ext>
            </a:extLst>
          </p:cNvPr>
          <p:cNvSpPr/>
          <p:nvPr/>
        </p:nvSpPr>
        <p:spPr>
          <a:xfrm>
            <a:off x="550864" y="4669344"/>
            <a:ext cx="110883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just"/>
            <a:r>
              <a:rPr lang="en-A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Extracellular Histones Induce Erythrocyte Fragility and Anaemia</a:t>
            </a:r>
            <a:r>
              <a:rPr lang="en-AU" sz="2000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914400" indent="-914400" algn="just"/>
            <a:r>
              <a:rPr lang="en-AU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F. </a:t>
            </a:r>
            <a:r>
              <a:rPr lang="en-AU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Kordbacheh</a:t>
            </a:r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*, C. O’Meara*, LA. Coupland, PM. </a:t>
            </a:r>
            <a:r>
              <a:rPr lang="en-AU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Lelliott</a:t>
            </a:r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CR. Parish. </a:t>
            </a:r>
            <a:r>
              <a:rPr lang="en-A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Blood (2017)</a:t>
            </a:r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; 130(26): 2884-2888</a:t>
            </a:r>
          </a:p>
          <a:p>
            <a:pPr marL="914400" indent="-914400" algn="just"/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	* First authors</a:t>
            </a:r>
            <a:endParaRPr lang="en-AU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812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4284A9-DE1D-5C4C-B7FE-934365A57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FF3043-6D25-DC4B-A924-AA91FD55A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2E864F5-80F1-A04F-ACCA-5A431BF294D1}"/>
              </a:ext>
            </a:extLst>
          </p:cNvPr>
          <p:cNvSpPr txBox="1">
            <a:spLocks/>
          </p:cNvSpPr>
          <p:nvPr/>
        </p:nvSpPr>
        <p:spPr>
          <a:xfrm>
            <a:off x="1179226" y="826680"/>
            <a:ext cx="983354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4FC36F9-1024-8443-9AC6-4FD9ADCE9C99}"/>
              </a:ext>
            </a:extLst>
          </p:cNvPr>
          <p:cNvSpPr txBox="1">
            <a:spLocks/>
          </p:cNvSpPr>
          <p:nvPr/>
        </p:nvSpPr>
        <p:spPr>
          <a:xfrm>
            <a:off x="1331626" y="1236661"/>
            <a:ext cx="9833548" cy="8497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Seminal Finding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AD2973-C426-FA46-BD36-14935F78A67C}"/>
              </a:ext>
            </a:extLst>
          </p:cNvPr>
          <p:cNvSpPr txBox="1">
            <a:spLocks/>
          </p:cNvSpPr>
          <p:nvPr/>
        </p:nvSpPr>
        <p:spPr>
          <a:xfrm>
            <a:off x="405734" y="2597554"/>
            <a:ext cx="11836096" cy="6349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u="sng" dirty="0">
                <a:latin typeface="Arial"/>
                <a:cs typeface="Arial"/>
              </a:rPr>
              <a:t>‘Extracellular Histones are Major Mediators of Death in Sepsis, </a:t>
            </a:r>
            <a:r>
              <a:rPr lang="en-US" sz="1800" u="sng" dirty="0">
                <a:latin typeface="Arial"/>
                <a:cs typeface="Arial"/>
              </a:rPr>
              <a:t>Xu et al, Nat Med. (2009); 15(11): 1318-1321</a:t>
            </a:r>
          </a:p>
        </p:txBody>
      </p:sp>
      <p:pic>
        <p:nvPicPr>
          <p:cNvPr id="7" name="Picture 6" descr="Xu Nat med 1.png">
            <a:extLst>
              <a:ext uri="{FF2B5EF4-FFF2-40B4-BE49-F238E27FC236}">
                <a16:creationId xmlns:a16="http://schemas.microsoft.com/office/drawing/2014/main" id="{B4BC8E8E-CCAA-E84E-972C-A25E0402E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566" y="3429000"/>
            <a:ext cx="4394972" cy="2466432"/>
          </a:xfrm>
          <a:prstGeom prst="rect">
            <a:avLst/>
          </a:prstGeom>
        </p:spPr>
      </p:pic>
      <p:pic>
        <p:nvPicPr>
          <p:cNvPr id="8" name="Picture 7" descr="Xu Nat med 2.png">
            <a:extLst>
              <a:ext uri="{FF2B5EF4-FFF2-40B4-BE49-F238E27FC236}">
                <a16:creationId xmlns:a16="http://schemas.microsoft.com/office/drawing/2014/main" id="{21BA6D04-974C-D244-84A3-1201485A7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48" y="3787323"/>
            <a:ext cx="3868792" cy="1216798"/>
          </a:xfrm>
          <a:prstGeom prst="rect">
            <a:avLst/>
          </a:prstGeom>
        </p:spPr>
      </p:pic>
      <p:pic>
        <p:nvPicPr>
          <p:cNvPr id="9" name="Picture 8" descr="Xu Nat med 4.png">
            <a:extLst>
              <a:ext uri="{FF2B5EF4-FFF2-40B4-BE49-F238E27FC236}">
                <a16:creationId xmlns:a16="http://schemas.microsoft.com/office/drawing/2014/main" id="{EB18A8C2-A2CC-F14A-97C2-83F7D0BEB5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333" y="3285365"/>
            <a:ext cx="3591582" cy="25660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9A61C0-7A9D-724D-BA92-DC3338A72E93}"/>
              </a:ext>
            </a:extLst>
          </p:cNvPr>
          <p:cNvSpPr txBox="1"/>
          <p:nvPr/>
        </p:nvSpPr>
        <p:spPr>
          <a:xfrm>
            <a:off x="4502768" y="5851426"/>
            <a:ext cx="2976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Arial"/>
                <a:cs typeface="Arial"/>
              </a:rPr>
              <a:t>Histones are cytotoxic for HUVECs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421AA5-47CE-8440-AB96-AE32D5C4027A}"/>
              </a:ext>
            </a:extLst>
          </p:cNvPr>
          <p:cNvSpPr txBox="1"/>
          <p:nvPr/>
        </p:nvSpPr>
        <p:spPr>
          <a:xfrm>
            <a:off x="372774" y="5107709"/>
            <a:ext cx="3868792" cy="309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H3 concentration increases in baboon sepsis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A0E97B-597E-6445-A7E1-A5F5ACDE697E}"/>
              </a:ext>
            </a:extLst>
          </p:cNvPr>
          <p:cNvSpPr txBox="1"/>
          <p:nvPr/>
        </p:nvSpPr>
        <p:spPr>
          <a:xfrm>
            <a:off x="8240415" y="5851426"/>
            <a:ext cx="4058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H4 inhibition improves survival in murine LPS model</a:t>
            </a:r>
          </a:p>
        </p:txBody>
      </p:sp>
    </p:spTree>
    <p:extLst>
      <p:ext uri="{BB962C8B-B14F-4D97-AF65-F5344CB8AC3E}">
        <p14:creationId xmlns:p14="http://schemas.microsoft.com/office/powerpoint/2010/main" val="131084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727A6C-CAB9-5E49-8827-A7B64C4D7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1E44D9-1F20-854A-BC43-F41CBA20A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E783428-CD63-034B-8269-FAB86151BA0C}"/>
              </a:ext>
            </a:extLst>
          </p:cNvPr>
          <p:cNvSpPr txBox="1">
            <a:spLocks/>
          </p:cNvSpPr>
          <p:nvPr/>
        </p:nvSpPr>
        <p:spPr>
          <a:xfrm>
            <a:off x="1179226" y="826680"/>
            <a:ext cx="983354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B1C4D9-8C31-934B-AC52-F032F7454487}"/>
              </a:ext>
            </a:extLst>
          </p:cNvPr>
          <p:cNvSpPr txBox="1">
            <a:spLocks/>
          </p:cNvSpPr>
          <p:nvPr/>
        </p:nvSpPr>
        <p:spPr>
          <a:xfrm>
            <a:off x="1331626" y="1236661"/>
            <a:ext cx="9833548" cy="8497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they come from?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6C89A9E1-252C-D24F-903E-47E7DA26E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2570" y="6461065"/>
            <a:ext cx="173857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800" i="1" dirty="0" err="1">
                <a:latin typeface="Arial"/>
                <a:cs typeface="Arial"/>
              </a:rPr>
              <a:t>Brinkmann</a:t>
            </a:r>
            <a:r>
              <a:rPr lang="en-US" sz="800" i="1" dirty="0">
                <a:latin typeface="Arial"/>
                <a:cs typeface="Arial"/>
              </a:rPr>
              <a:t> et al, Science (2004) </a:t>
            </a:r>
            <a:endParaRPr lang="en-US" sz="800" i="1" dirty="0"/>
          </a:p>
        </p:txBody>
      </p:sp>
      <p:pic>
        <p:nvPicPr>
          <p:cNvPr id="7" name="Picture 4" descr="immunecellsd.jpg">
            <a:extLst>
              <a:ext uri="{FF2B5EF4-FFF2-40B4-BE49-F238E27FC236}">
                <a16:creationId xmlns:a16="http://schemas.microsoft.com/office/drawing/2014/main" id="{90CEB665-EA43-1741-BA90-64C95D9E0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992" y="2753936"/>
            <a:ext cx="2772571" cy="36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4E070D0-7D92-364B-AF3D-30AB9D7BB461}"/>
              </a:ext>
            </a:extLst>
          </p:cNvPr>
          <p:cNvSpPr txBox="1">
            <a:spLocks/>
          </p:cNvSpPr>
          <p:nvPr/>
        </p:nvSpPr>
        <p:spPr>
          <a:xfrm>
            <a:off x="1331626" y="3163917"/>
            <a:ext cx="5249493" cy="25605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  <a:defRPr/>
            </a:pPr>
            <a:r>
              <a:rPr lang="en-US" sz="1800" b="1">
                <a:latin typeface="Arial"/>
                <a:cs typeface="Arial"/>
              </a:rPr>
              <a:t>Issue:</a:t>
            </a:r>
            <a:r>
              <a:rPr lang="en-US" sz="1800">
                <a:latin typeface="Arial"/>
                <a:cs typeface="Arial"/>
              </a:rPr>
              <a:t> injured tissues (apoptotic/necrotic cells) 	        = insufficient histones</a:t>
            </a:r>
          </a:p>
          <a:p>
            <a:pPr>
              <a:buFont typeface="Arial"/>
              <a:buChar char="•"/>
              <a:defRPr/>
            </a:pPr>
            <a:r>
              <a:rPr lang="en-US" sz="1800" b="1">
                <a:solidFill>
                  <a:srgbClr val="0000FF"/>
                </a:solidFill>
                <a:latin typeface="Arial"/>
                <a:cs typeface="Arial"/>
              </a:rPr>
              <a:t>Neutrophil extracellular traps (NETs)</a:t>
            </a:r>
          </a:p>
          <a:p>
            <a:pPr>
              <a:buFont typeface="Arial"/>
              <a:buChar char="•"/>
              <a:defRPr/>
            </a:pPr>
            <a:r>
              <a:rPr lang="en-US" sz="1800" b="1" i="1" u="sng">
                <a:latin typeface="Arial"/>
                <a:cs typeface="Arial"/>
              </a:rPr>
              <a:t>‘a spider web of DNA (chromatin) and neutrophil elastase covered with Histones</a:t>
            </a:r>
            <a:r>
              <a:rPr lang="en-US" sz="1800" i="1" u="sng">
                <a:latin typeface="Arial"/>
                <a:cs typeface="Arial"/>
              </a:rPr>
              <a:t>’</a:t>
            </a:r>
            <a:endParaRPr lang="en-US" sz="1800" i="1" u="sng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7205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9F73B1-6BEE-BD43-821C-D78CDC4D4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A8A95B-5915-894E-BD47-81302FBB3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ED5797-9556-B449-BAC2-A91691B1A273}"/>
              </a:ext>
            </a:extLst>
          </p:cNvPr>
          <p:cNvSpPr txBox="1">
            <a:spLocks/>
          </p:cNvSpPr>
          <p:nvPr/>
        </p:nvSpPr>
        <p:spPr>
          <a:xfrm>
            <a:off x="1179226" y="826680"/>
            <a:ext cx="983354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D6FB3A7-D8DC-A246-A887-91ABA62074E0}"/>
              </a:ext>
            </a:extLst>
          </p:cNvPr>
          <p:cNvSpPr txBox="1">
            <a:spLocks/>
          </p:cNvSpPr>
          <p:nvPr/>
        </p:nvSpPr>
        <p:spPr>
          <a:xfrm>
            <a:off x="1215715" y="1223782"/>
            <a:ext cx="9833548" cy="8497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Pathology associated with Histones/NETs</a:t>
            </a:r>
          </a:p>
        </p:txBody>
      </p: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94C61A39-9CE2-1A41-8C62-4BEEA56B09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9461"/>
              </p:ext>
            </p:extLst>
          </p:nvPr>
        </p:nvGraphicFramePr>
        <p:xfrm>
          <a:off x="2295470" y="2855218"/>
          <a:ext cx="8717303" cy="3350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4559">
                  <a:extLst>
                    <a:ext uri="{9D8B030D-6E8A-4147-A177-3AD203B41FA5}">
                      <a16:colId xmlns:a16="http://schemas.microsoft.com/office/drawing/2014/main" val="3207274334"/>
                    </a:ext>
                  </a:extLst>
                </a:gridCol>
                <a:gridCol w="6142744">
                  <a:extLst>
                    <a:ext uri="{9D8B030D-6E8A-4147-A177-3AD203B41FA5}">
                      <a16:colId xmlns:a16="http://schemas.microsoft.com/office/drawing/2014/main" val="3897298921"/>
                    </a:ext>
                  </a:extLst>
                </a:gridCol>
              </a:tblGrid>
              <a:tr h="335070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Sepsis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Ischemic AKI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Pulmonary Fibrosis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DVT/VTE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ARDS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Juvenile Arthritis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TRALI</a:t>
                      </a:r>
                    </a:p>
                    <a:p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cIRI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Endothelial injury</a:t>
                      </a:r>
                    </a:p>
                    <a:p>
                      <a:r>
                        <a:rPr lang="en-US" sz="1600" u="none" dirty="0">
                          <a:solidFill>
                            <a:schemeClr val="tx1"/>
                          </a:solidFill>
                        </a:rPr>
                        <a:t>Cystic Fibrosis (CLI)</a:t>
                      </a:r>
                    </a:p>
                    <a:p>
                      <a:endParaRPr lang="en-US" sz="160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Xu et al, Nature Med (2009); 15(11): 1318-1321</a:t>
                      </a:r>
                    </a:p>
                    <a:p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Nakazawa al J Am of Nephrol (2017); 28(6): 1753-1768</a:t>
                      </a:r>
                    </a:p>
                    <a:p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Zhang et al, J </a:t>
                      </a:r>
                      <a:r>
                        <a:rPr lang="en-US" sz="1600" b="0" i="1" dirty="0" err="1">
                          <a:solidFill>
                            <a:schemeClr val="tx1"/>
                          </a:solidFill>
                        </a:rPr>
                        <a:t>Occup</a:t>
                      </a:r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 Enviro Med (2019); 61(2): 89-95</a:t>
                      </a:r>
                    </a:p>
                    <a:p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Brill et al, J </a:t>
                      </a:r>
                      <a:r>
                        <a:rPr lang="en-US" sz="1600" b="0" i="1" dirty="0" err="1">
                          <a:solidFill>
                            <a:schemeClr val="tx1"/>
                          </a:solidFill>
                        </a:rPr>
                        <a:t>Thromb</a:t>
                      </a:r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i="1" dirty="0" err="1">
                          <a:solidFill>
                            <a:schemeClr val="tx1"/>
                          </a:solidFill>
                        </a:rPr>
                        <a:t>Haemostat</a:t>
                      </a:r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 (2012); 10(1): 136-144</a:t>
                      </a:r>
                    </a:p>
                    <a:p>
                      <a:r>
                        <a:rPr lang="en-US" sz="1600" b="0" i="1" dirty="0" err="1">
                          <a:solidFill>
                            <a:schemeClr val="tx1"/>
                          </a:solidFill>
                        </a:rPr>
                        <a:t>Lv</a:t>
                      </a:r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 et al, Respiratory Research (2012); 18(1): 165</a:t>
                      </a:r>
                    </a:p>
                    <a:p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Xiao et al, Ital J </a:t>
                      </a:r>
                      <a:r>
                        <a:rPr lang="en-US" sz="1600" b="0" i="1" dirty="0" err="1">
                          <a:solidFill>
                            <a:schemeClr val="tx1"/>
                          </a:solidFill>
                        </a:rPr>
                        <a:t>Pediatr</a:t>
                      </a:r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 (2019); 45(1): 14</a:t>
                      </a:r>
                    </a:p>
                    <a:p>
                      <a:r>
                        <a:rPr lang="en-US" sz="1600" b="0" i="1" dirty="0" err="1">
                          <a:solidFill>
                            <a:schemeClr val="tx1"/>
                          </a:solidFill>
                        </a:rPr>
                        <a:t>Caudrillier</a:t>
                      </a:r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 et al, (2012); 122(7): 2661-2671</a:t>
                      </a:r>
                    </a:p>
                    <a:p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Shah et al, Cardiovasc Drugs </a:t>
                      </a:r>
                      <a:r>
                        <a:rPr lang="en-US" sz="1600" b="0" i="1" dirty="0" err="1">
                          <a:solidFill>
                            <a:schemeClr val="tx1"/>
                          </a:solidFill>
                        </a:rPr>
                        <a:t>Ther</a:t>
                      </a:r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 (2020); 34(1): 123-131</a:t>
                      </a:r>
                    </a:p>
                    <a:p>
                      <a:r>
                        <a:rPr lang="en-US" sz="1600" b="0" i="1" dirty="0" err="1">
                          <a:solidFill>
                            <a:schemeClr val="tx1"/>
                          </a:solidFill>
                        </a:rPr>
                        <a:t>Saffarzadeh</a:t>
                      </a:r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 et al, </a:t>
                      </a:r>
                      <a:r>
                        <a:rPr lang="en-US" sz="1600" b="0" i="1" dirty="0" err="1">
                          <a:solidFill>
                            <a:schemeClr val="tx1"/>
                          </a:solidFill>
                        </a:rPr>
                        <a:t>PLoS</a:t>
                      </a:r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 One (2012); e32366</a:t>
                      </a:r>
                    </a:p>
                    <a:p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Gray et al, Antibiotics (2015); 4(1): 62-75</a:t>
                      </a:r>
                    </a:p>
                    <a:p>
                      <a:endParaRPr lang="en-US" sz="1600" b="0" i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5673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6961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6A0AA3-1328-C14D-AD34-444EA985B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4156C2-D322-0940-965B-1BCB79C72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44F6C8B-ADBA-A641-B325-0042BBB24F39}"/>
              </a:ext>
            </a:extLst>
          </p:cNvPr>
          <p:cNvSpPr txBox="1">
            <a:spLocks/>
          </p:cNvSpPr>
          <p:nvPr/>
        </p:nvSpPr>
        <p:spPr>
          <a:xfrm>
            <a:off x="1179226" y="826680"/>
            <a:ext cx="983354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71241C0-795B-5C4B-A1DA-8C6AC2287F0E}"/>
              </a:ext>
            </a:extLst>
          </p:cNvPr>
          <p:cNvSpPr txBox="1">
            <a:spLocks/>
          </p:cNvSpPr>
          <p:nvPr/>
        </p:nvSpPr>
        <p:spPr>
          <a:xfrm>
            <a:off x="1164199" y="1223782"/>
            <a:ext cx="9833548" cy="8497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power of attraction</a:t>
            </a:r>
          </a:p>
        </p:txBody>
      </p:sp>
    </p:spTree>
    <p:extLst>
      <p:ext uri="{BB962C8B-B14F-4D97-AF65-F5344CB8AC3E}">
        <p14:creationId xmlns:p14="http://schemas.microsoft.com/office/powerpoint/2010/main" val="2050201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F8A93A-AD6A-924B-9D60-97973DF3B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6A47EB-5B3E-7D44-9E2E-EAA0D63A5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58F37F1-F98D-D248-A6D8-6E6541F9745C}"/>
              </a:ext>
            </a:extLst>
          </p:cNvPr>
          <p:cNvSpPr txBox="1">
            <a:spLocks/>
          </p:cNvSpPr>
          <p:nvPr/>
        </p:nvSpPr>
        <p:spPr>
          <a:xfrm>
            <a:off x="1179226" y="826680"/>
            <a:ext cx="983354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A959170-7046-EC4D-87CB-8F15631CDD2E}"/>
              </a:ext>
            </a:extLst>
          </p:cNvPr>
          <p:cNvSpPr txBox="1">
            <a:spLocks/>
          </p:cNvSpPr>
          <p:nvPr/>
        </p:nvSpPr>
        <p:spPr>
          <a:xfrm>
            <a:off x="1164199" y="1223782"/>
            <a:ext cx="9833548" cy="8497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Endothelial Cell Injury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4ED3E8-286F-FF4A-84B1-F164977E2A19}"/>
              </a:ext>
            </a:extLst>
          </p:cNvPr>
          <p:cNvGrpSpPr/>
          <p:nvPr/>
        </p:nvGrpSpPr>
        <p:grpSpPr>
          <a:xfrm>
            <a:off x="4093068" y="2686701"/>
            <a:ext cx="3840615" cy="3844643"/>
            <a:chOff x="2268044" y="1521823"/>
            <a:chExt cx="4697998" cy="4810007"/>
          </a:xfrm>
        </p:grpSpPr>
        <p:pic>
          <p:nvPicPr>
            <p:cNvPr id="7" name="Picture 6" descr="171114 Control-2_z0_ch02.tif">
              <a:extLst>
                <a:ext uri="{FF2B5EF4-FFF2-40B4-BE49-F238E27FC236}">
                  <a16:creationId xmlns:a16="http://schemas.microsoft.com/office/drawing/2014/main" id="{B554FE9A-622D-D245-9A91-B85844135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7545" y="1806368"/>
              <a:ext cx="1438598" cy="1438598"/>
            </a:xfrm>
            <a:prstGeom prst="rect">
              <a:avLst/>
            </a:prstGeom>
          </p:spPr>
        </p:pic>
        <p:pic>
          <p:nvPicPr>
            <p:cNvPr id="8" name="Picture 7" descr="171114 Control-2_z0_ch01.tif">
              <a:extLst>
                <a:ext uri="{FF2B5EF4-FFF2-40B4-BE49-F238E27FC236}">
                  <a16:creationId xmlns:a16="http://schemas.microsoft.com/office/drawing/2014/main" id="{416EB3BC-1913-3D4E-8FA7-DC04B2384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2154" y="1806339"/>
              <a:ext cx="1438627" cy="1438627"/>
            </a:xfrm>
            <a:prstGeom prst="rect">
              <a:avLst/>
            </a:prstGeom>
          </p:spPr>
        </p:pic>
        <p:pic>
          <p:nvPicPr>
            <p:cNvPr id="9" name="Picture 8" descr="171114 Control-2_z0_ch00.tif">
              <a:extLst>
                <a:ext uri="{FF2B5EF4-FFF2-40B4-BE49-F238E27FC236}">
                  <a16:creationId xmlns:a16="http://schemas.microsoft.com/office/drawing/2014/main" id="{37FD7E9E-3A9B-BE4E-8BE0-58D330DCB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1489" y="1809398"/>
              <a:ext cx="1438627" cy="1438627"/>
            </a:xfrm>
            <a:prstGeom prst="rect">
              <a:avLst/>
            </a:prstGeom>
          </p:spPr>
        </p:pic>
        <p:pic>
          <p:nvPicPr>
            <p:cNvPr id="10" name="Picture 9" descr="171114 h-400-2_z0_ch02.tif">
              <a:extLst>
                <a:ext uri="{FF2B5EF4-FFF2-40B4-BE49-F238E27FC236}">
                  <a16:creationId xmlns:a16="http://schemas.microsoft.com/office/drawing/2014/main" id="{D45C9B9D-317A-3748-A863-FA57C08E0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2862" y="3248025"/>
              <a:ext cx="1438627" cy="1438627"/>
            </a:xfrm>
            <a:prstGeom prst="rect">
              <a:avLst/>
            </a:prstGeom>
          </p:spPr>
        </p:pic>
        <p:pic>
          <p:nvPicPr>
            <p:cNvPr id="11" name="Picture 10" descr="171114 h-400-2_z0_ch00.tif">
              <a:extLst>
                <a:ext uri="{FF2B5EF4-FFF2-40B4-BE49-F238E27FC236}">
                  <a16:creationId xmlns:a16="http://schemas.microsoft.com/office/drawing/2014/main" id="{6A32B82E-D982-214F-973B-A0C9E7EB2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1489" y="3251099"/>
              <a:ext cx="1438627" cy="1438627"/>
            </a:xfrm>
            <a:prstGeom prst="rect">
              <a:avLst/>
            </a:prstGeom>
          </p:spPr>
        </p:pic>
        <p:pic>
          <p:nvPicPr>
            <p:cNvPr id="12" name="Picture 11" descr="171114 h-400_z0_ch01.tif">
              <a:extLst>
                <a:ext uri="{FF2B5EF4-FFF2-40B4-BE49-F238E27FC236}">
                  <a16:creationId xmlns:a16="http://schemas.microsoft.com/office/drawing/2014/main" id="{571E394D-BEC6-2D4E-B35F-A19E94A06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2154" y="3247997"/>
              <a:ext cx="1438627" cy="1438627"/>
            </a:xfrm>
            <a:prstGeom prst="rect">
              <a:avLst/>
            </a:prstGeom>
          </p:spPr>
        </p:pic>
        <p:pic>
          <p:nvPicPr>
            <p:cNvPr id="13" name="Picture 12" descr="171114 h-400 D3-2_z0_ch02.tif">
              <a:extLst>
                <a:ext uri="{FF2B5EF4-FFF2-40B4-BE49-F238E27FC236}">
                  <a16:creationId xmlns:a16="http://schemas.microsoft.com/office/drawing/2014/main" id="{5D1D1133-8302-9F40-BEAD-ECA895672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2862" y="4689726"/>
              <a:ext cx="1433281" cy="1433281"/>
            </a:xfrm>
            <a:prstGeom prst="rect">
              <a:avLst/>
            </a:prstGeom>
          </p:spPr>
        </p:pic>
        <p:pic>
          <p:nvPicPr>
            <p:cNvPr id="14" name="Picture 13" descr="171114 h-400 D3-2_z0_ch00.tif">
              <a:extLst>
                <a:ext uri="{FF2B5EF4-FFF2-40B4-BE49-F238E27FC236}">
                  <a16:creationId xmlns:a16="http://schemas.microsoft.com/office/drawing/2014/main" id="{479AD8AC-DF00-DF48-B8F0-4C5FEDECE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1489" y="4689726"/>
              <a:ext cx="1438627" cy="1438627"/>
            </a:xfrm>
            <a:prstGeom prst="rect">
              <a:avLst/>
            </a:prstGeom>
          </p:spPr>
        </p:pic>
        <p:pic>
          <p:nvPicPr>
            <p:cNvPr id="15" name="Picture 14" descr="171114 h-400 D3-2_z0_ch01.tif">
              <a:extLst>
                <a:ext uri="{FF2B5EF4-FFF2-40B4-BE49-F238E27FC236}">
                  <a16:creationId xmlns:a16="http://schemas.microsoft.com/office/drawing/2014/main" id="{1065439A-4B3F-624E-A8DC-45614C97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2154" y="4689726"/>
              <a:ext cx="1438627" cy="143862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16E24E-83E1-F44D-B6CC-EF5598DA835F}"/>
                </a:ext>
              </a:extLst>
            </p:cNvPr>
            <p:cNvSpPr txBox="1"/>
            <p:nvPr/>
          </p:nvSpPr>
          <p:spPr>
            <a:xfrm>
              <a:off x="2457545" y="1836562"/>
              <a:ext cx="8604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"/>
                  <a:cs typeface="Arial"/>
                </a:rPr>
                <a:t>Untreated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0BFA0CF-CD5A-8049-B1C5-1BB40A19FE38}"/>
                </a:ext>
              </a:extLst>
            </p:cNvPr>
            <p:cNvSpPr txBox="1"/>
            <p:nvPr/>
          </p:nvSpPr>
          <p:spPr>
            <a:xfrm>
              <a:off x="2375019" y="3329924"/>
              <a:ext cx="13822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"/>
                  <a:cs typeface="Arial"/>
                </a:rPr>
                <a:t>Histone 400ug/ml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1072014-2DF8-E14C-9EB0-4AA286143401}"/>
                </a:ext>
              </a:extLst>
            </p:cNvPr>
            <p:cNvSpPr txBox="1"/>
            <p:nvPr/>
          </p:nvSpPr>
          <p:spPr>
            <a:xfrm>
              <a:off x="2371879" y="4770003"/>
              <a:ext cx="1605549" cy="322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"/>
                  <a:cs typeface="Arial"/>
                </a:rPr>
                <a:t>HIS 400 +  PAC1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F8B5A0-07AC-024D-92FF-82CA76B669F1}"/>
                </a:ext>
              </a:extLst>
            </p:cNvPr>
            <p:cNvSpPr txBox="1"/>
            <p:nvPr/>
          </p:nvSpPr>
          <p:spPr>
            <a:xfrm>
              <a:off x="3906554" y="1529340"/>
              <a:ext cx="14930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Calcein-AM (</a:t>
              </a:r>
              <a:r>
                <a:rPr lang="en-US" sz="1200" b="1" u="sng" dirty="0">
                  <a:latin typeface="Arial"/>
                  <a:cs typeface="Arial"/>
                </a:rPr>
                <a:t>Alive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6485E70-4739-B349-9576-E24835C1D80C}"/>
                </a:ext>
              </a:extLst>
            </p:cNvPr>
            <p:cNvSpPr txBox="1"/>
            <p:nvPr/>
          </p:nvSpPr>
          <p:spPr>
            <a:xfrm>
              <a:off x="5614581" y="1521823"/>
              <a:ext cx="8516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PI (</a:t>
              </a:r>
              <a:r>
                <a:rPr lang="en-US" sz="1200" b="1" u="sng" dirty="0">
                  <a:latin typeface="Arial"/>
                  <a:cs typeface="Arial"/>
                </a:rPr>
                <a:t>Dead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90BDCB4-3D5D-5B4A-B87E-8A1A20185A46}"/>
                </a:ext>
              </a:extLst>
            </p:cNvPr>
            <p:cNvSpPr/>
            <p:nvPr/>
          </p:nvSpPr>
          <p:spPr>
            <a:xfrm>
              <a:off x="2268044" y="1534641"/>
              <a:ext cx="4697998" cy="4797189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9557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17BA7D6-FF4F-A141-9CD3-D540F8FF9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103D310-26B6-594E-886B-4056617A0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018D97A4-4A49-8446-A2FB-3435A41350FF}"/>
              </a:ext>
            </a:extLst>
          </p:cNvPr>
          <p:cNvSpPr txBox="1">
            <a:spLocks/>
          </p:cNvSpPr>
          <p:nvPr/>
        </p:nvSpPr>
        <p:spPr>
          <a:xfrm>
            <a:off x="1179226" y="826680"/>
            <a:ext cx="983354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96A538C-8F33-6A47-8773-90C5404BA182}"/>
              </a:ext>
            </a:extLst>
          </p:cNvPr>
          <p:cNvSpPr txBox="1">
            <a:spLocks/>
          </p:cNvSpPr>
          <p:nvPr/>
        </p:nvSpPr>
        <p:spPr>
          <a:xfrm>
            <a:off x="1164199" y="1223782"/>
            <a:ext cx="9833548" cy="8497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Endothelial Cell Injury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E1330A08-7C8D-E942-BE26-71FEEEAF918F}"/>
              </a:ext>
            </a:extLst>
          </p:cNvPr>
          <p:cNvSpPr txBox="1">
            <a:spLocks/>
          </p:cNvSpPr>
          <p:nvPr/>
        </p:nvSpPr>
        <p:spPr>
          <a:xfrm>
            <a:off x="742395" y="3905574"/>
            <a:ext cx="10706906" cy="1501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A0C4987-9F06-A642-8364-7F53CF78C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309" y="2595670"/>
            <a:ext cx="2639125" cy="379235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C82AB65-F7CC-4C40-A99C-AFD7F232A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348" y="2800430"/>
            <a:ext cx="3377265" cy="412259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11988D8-F9AA-E841-A5CE-08BE0ED36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0126" y="3283590"/>
            <a:ext cx="3377265" cy="352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11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0FBA9-F1D3-6740-937F-C281274DC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Erythrocytes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0AD87C7-B418-EF49-BC35-006A27066995}"/>
              </a:ext>
            </a:extLst>
          </p:cNvPr>
          <p:cNvSpPr txBox="1">
            <a:spLocks/>
          </p:cNvSpPr>
          <p:nvPr/>
        </p:nvSpPr>
        <p:spPr>
          <a:xfrm>
            <a:off x="742395" y="3905574"/>
            <a:ext cx="10706906" cy="1501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E62AE0-DF5C-904D-B76C-78999E0DD52C}"/>
              </a:ext>
            </a:extLst>
          </p:cNvPr>
          <p:cNvSpPr txBox="1">
            <a:spLocks/>
          </p:cNvSpPr>
          <p:nvPr/>
        </p:nvSpPr>
        <p:spPr>
          <a:xfrm>
            <a:off x="495642" y="2642533"/>
            <a:ext cx="11696054" cy="3326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000000"/>
                </a:solidFill>
              </a:rPr>
              <a:t>                       				</a:t>
            </a:r>
            <a:endParaRPr lang="en-US" sz="1600" b="1" i="1" dirty="0">
              <a:solidFill>
                <a:srgbClr val="0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5D2727-AB23-094C-8B5F-C6996B269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672" y="3085192"/>
            <a:ext cx="8247447" cy="341273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40CB3F2-660A-DE40-8859-151B74EED22E}"/>
              </a:ext>
            </a:extLst>
          </p:cNvPr>
          <p:cNvGrpSpPr/>
          <p:nvPr/>
        </p:nvGrpSpPr>
        <p:grpSpPr>
          <a:xfrm>
            <a:off x="1031534" y="3155467"/>
            <a:ext cx="10552989" cy="3660150"/>
            <a:chOff x="742091" y="2772708"/>
            <a:chExt cx="10552989" cy="366015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9F2A0C7-B558-4249-87FA-8439A720C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43200" y="2829520"/>
              <a:ext cx="5151880" cy="360333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A0EE4D8-057B-7641-A4CD-6E9F6A3CB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2091" y="2772708"/>
              <a:ext cx="5397709" cy="3196409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D281E88-6887-0C45-B8B7-2BF4DC4361CE}"/>
              </a:ext>
            </a:extLst>
          </p:cNvPr>
          <p:cNvGrpSpPr/>
          <p:nvPr/>
        </p:nvGrpSpPr>
        <p:grpSpPr>
          <a:xfrm>
            <a:off x="1012848" y="2610586"/>
            <a:ext cx="9217062" cy="4033811"/>
            <a:chOff x="680448" y="1298229"/>
            <a:chExt cx="9217062" cy="40338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C31CEC6-1913-CC4D-815A-C3610F276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0448" y="1354086"/>
              <a:ext cx="4661664" cy="397795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CEA3BC8-DC7C-D44C-9850-211CEE29D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42111" y="1298229"/>
              <a:ext cx="4555399" cy="3977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903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8324</TotalTime>
  <Words>599</Words>
  <Application>Microsoft Macintosh PowerPoint</Application>
  <PresentationFormat>Widescreen</PresentationFormat>
  <Paragraphs>129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Erythrocytes</vt:lpstr>
      <vt:lpstr>Erythrocytes</vt:lpstr>
      <vt:lpstr>Erythrocyltes</vt:lpstr>
      <vt:lpstr>Platelet Activation</vt:lpstr>
      <vt:lpstr>SPAs vs Current Anticoagulants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Connor O'Meara</dc:creator>
  <cp:lastModifiedBy>Connor O'Meara</cp:lastModifiedBy>
  <cp:revision>46</cp:revision>
  <dcterms:created xsi:type="dcterms:W3CDTF">2020-11-04T09:19:34Z</dcterms:created>
  <dcterms:modified xsi:type="dcterms:W3CDTF">2021-12-05T10:41:51Z</dcterms:modified>
</cp:coreProperties>
</file>