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Robo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904C16C-556B-4FDA-BB02-66C1D9B116EA}">
  <a:tblStyle styleId="{3904C16C-556B-4FDA-BB02-66C1D9B116E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06756b4344_1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06756b4344_1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06756b4344_1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06756b4344_1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06756b4344_1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06756b4344_1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06756b4344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06756b4344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06756b4344_1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06756b4344_1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6756b4344_1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06756b4344_1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06756b4344_1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06756b4344_1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06756b4344_1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06756b4344_1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06756b4344_1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06756b4344_1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06756b434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06756b434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06756b4344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06756b4344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06756b4344_1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06756b4344_1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06756b4344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06756b4344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06756b4344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06756b4344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06756b4344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06756b4344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06756b4344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06756b4344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06756b4344_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06756b4344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doi.org/10.1038/ajg.2011.7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oi.org/10.1136/gutjnl-2012-304292" TargetMode="External"/><Relationship Id="rId4" Type="http://schemas.openxmlformats.org/officeDocument/2006/relationships/hyperlink" Target="https://doi.org/10.1055/s-0034-139240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doi.org/10.1136/bmjgast-2020-00037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lang="en" sz="3020"/>
              <a:t>Effect of enhanced interactive text messages and phone instruction on  the quality of bowel preparation for colonoscopy: a randomised controlled trial</a:t>
            </a:r>
            <a:endParaRPr sz="3020"/>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Dr Minh Pham, Dr John Kandiah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Study Design	</a:t>
            </a:r>
            <a:endParaRPr/>
          </a:p>
        </p:txBody>
      </p:sp>
      <p:sp>
        <p:nvSpPr>
          <p:cNvPr id="123" name="Google Shape;123;p22"/>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All patients included in study are also asked to complete a questionnaire when arriving at Day Surgery for their procedure. Questionnaire used to assess understanding and compliance with bowel preparation. Questionnaire is not seen by the proceduralist prior to performing the colonoscopy. </a:t>
            </a:r>
            <a:endParaRPr/>
          </a:p>
          <a:p>
            <a:pPr indent="0" lvl="0" marL="0" rtl="0" algn="l">
              <a:spcBef>
                <a:spcPts val="1200"/>
              </a:spcBef>
              <a:spcAft>
                <a:spcPts val="1200"/>
              </a:spcAft>
              <a:buNone/>
            </a:pPr>
            <a:r>
              <a:rPr lang="en"/>
              <a:t>Proceduralist then completes a Boston Bowel Preparation Score sheet to assess the bowel preparation at the time of colonoscopy.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Boston Bowel Preparation Score Sheet</a:t>
            </a:r>
            <a:endParaRPr/>
          </a:p>
        </p:txBody>
      </p:sp>
      <p:pic>
        <p:nvPicPr>
          <p:cNvPr id="129" name="Google Shape;129;p23"/>
          <p:cNvPicPr preferRelativeResize="0"/>
          <p:nvPr/>
        </p:nvPicPr>
        <p:blipFill>
          <a:blip r:embed="rId3">
            <a:alphaModFix/>
          </a:blip>
          <a:stretch>
            <a:fillRect/>
          </a:stretch>
        </p:blipFill>
        <p:spPr>
          <a:xfrm>
            <a:off x="1227362" y="255250"/>
            <a:ext cx="6041575" cy="436772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Study Design</a:t>
            </a:r>
            <a:endParaRPr/>
          </a:p>
        </p:txBody>
      </p:sp>
      <p:sp>
        <p:nvSpPr>
          <p:cNvPr id="135" name="Google Shape;135;p2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en"/>
              <a:t>Inclusion/Exclusion Criteria</a:t>
            </a:r>
            <a:endParaRPr/>
          </a:p>
          <a:p>
            <a:pPr indent="-334327" lvl="0" marL="457200" rtl="0" algn="l">
              <a:spcBef>
                <a:spcPts val="1200"/>
              </a:spcBef>
              <a:spcAft>
                <a:spcPts val="0"/>
              </a:spcAft>
              <a:buSzPct val="100000"/>
              <a:buChar char="●"/>
            </a:pPr>
            <a:r>
              <a:rPr lang="en"/>
              <a:t>All patients booked for elective colonoscopy</a:t>
            </a:r>
            <a:endParaRPr/>
          </a:p>
          <a:p>
            <a:pPr indent="-334327" lvl="0" marL="457200" rtl="0" algn="l">
              <a:spcBef>
                <a:spcPts val="0"/>
              </a:spcBef>
              <a:spcAft>
                <a:spcPts val="0"/>
              </a:spcAft>
              <a:buSzPct val="100000"/>
              <a:buChar char="●"/>
            </a:pPr>
            <a:r>
              <a:rPr lang="en"/>
              <a:t>Full informed consent given</a:t>
            </a:r>
            <a:endParaRPr/>
          </a:p>
          <a:p>
            <a:pPr indent="0" lvl="0" marL="0" rtl="0" algn="l">
              <a:spcBef>
                <a:spcPts val="1200"/>
              </a:spcBef>
              <a:spcAft>
                <a:spcPts val="0"/>
              </a:spcAft>
              <a:buNone/>
            </a:pPr>
            <a:r>
              <a:rPr lang="en"/>
              <a:t>It is hoped that 500 participants will be recruited for both arms of the study.</a:t>
            </a:r>
            <a:endParaRPr/>
          </a:p>
          <a:p>
            <a:pPr indent="0" lvl="0" marL="0" rtl="0" algn="l">
              <a:spcBef>
                <a:spcPts val="1200"/>
              </a:spcBef>
              <a:spcAft>
                <a:spcPts val="1200"/>
              </a:spcAft>
              <a:buNone/>
            </a:pPr>
            <a:r>
              <a:rPr lang="en"/>
              <a:t>Further information in language has been provided in the two largest non-english speaking populations at Griffith, Italian and Punjabi - all consent information, as well as messages, phone calls and questionnaires have been translated.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Outcome Measures</a:t>
            </a:r>
            <a:endParaRPr/>
          </a:p>
        </p:txBody>
      </p:sp>
      <p:sp>
        <p:nvSpPr>
          <p:cNvPr id="141" name="Google Shape;141;p2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Primary Endpoints</a:t>
            </a:r>
            <a:endParaRPr/>
          </a:p>
          <a:p>
            <a:pPr indent="-325755" lvl="0" marL="457200" rtl="0" algn="l">
              <a:spcBef>
                <a:spcPts val="1200"/>
              </a:spcBef>
              <a:spcAft>
                <a:spcPts val="0"/>
              </a:spcAft>
              <a:buSzPct val="100000"/>
              <a:buAutoNum type="arabicPeriod"/>
            </a:pPr>
            <a:r>
              <a:rPr lang="en"/>
              <a:t>Evidence of statistically significant improvement in BBPS scores</a:t>
            </a:r>
            <a:endParaRPr/>
          </a:p>
          <a:p>
            <a:pPr indent="0" lvl="0" marL="0" rtl="0" algn="l">
              <a:spcBef>
                <a:spcPts val="1200"/>
              </a:spcBef>
              <a:spcAft>
                <a:spcPts val="0"/>
              </a:spcAft>
              <a:buNone/>
            </a:pPr>
            <a:r>
              <a:rPr lang="en"/>
              <a:t>Secondary Endpoints</a:t>
            </a:r>
            <a:endParaRPr/>
          </a:p>
          <a:p>
            <a:pPr indent="-325755" lvl="0" marL="457200" rtl="0" algn="l">
              <a:spcBef>
                <a:spcPts val="1200"/>
              </a:spcBef>
              <a:spcAft>
                <a:spcPts val="0"/>
              </a:spcAft>
              <a:buSzPct val="100000"/>
              <a:buAutoNum type="arabicPeriod"/>
            </a:pPr>
            <a:r>
              <a:rPr lang="en"/>
              <a:t>Evidence of statistically significant reduction in complication and cancellation rate</a:t>
            </a:r>
            <a:endParaRPr/>
          </a:p>
          <a:p>
            <a:pPr indent="-325755" lvl="0" marL="457200" rtl="0" algn="l">
              <a:spcBef>
                <a:spcPts val="0"/>
              </a:spcBef>
              <a:spcAft>
                <a:spcPts val="0"/>
              </a:spcAft>
              <a:buSzPct val="100000"/>
              <a:buAutoNum type="arabicPeriod"/>
            </a:pPr>
            <a:r>
              <a:rPr lang="en"/>
              <a:t>Evidence of statistically significant improvement in caecal intubation and polyp detection rates</a:t>
            </a:r>
            <a:endParaRPr/>
          </a:p>
          <a:p>
            <a:pPr indent="-325755" lvl="0" marL="457200" rtl="0" algn="l">
              <a:spcBef>
                <a:spcPts val="0"/>
              </a:spcBef>
              <a:spcAft>
                <a:spcPts val="0"/>
              </a:spcAft>
              <a:buSzPct val="100000"/>
              <a:buAutoNum type="arabicPeriod"/>
            </a:pPr>
            <a:r>
              <a:rPr lang="en"/>
              <a:t>Evidence of statistically significant improvement in </a:t>
            </a:r>
            <a:r>
              <a:rPr lang="en"/>
              <a:t>patient</a:t>
            </a:r>
            <a:r>
              <a:rPr lang="en"/>
              <a:t>’s understanding of and compliance with BP instruction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Thank you</a:t>
            </a:r>
            <a:endParaRPr/>
          </a:p>
        </p:txBody>
      </p:sp>
      <p:sp>
        <p:nvSpPr>
          <p:cNvPr id="147" name="Google Shape;147;p2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Further information - </a:t>
            </a:r>
            <a:r>
              <a:rPr lang="en" u="sng">
                <a:solidFill>
                  <a:srgbClr val="3C78D8"/>
                </a:solidFill>
              </a:rPr>
              <a:t>griffith.bowelprep.info</a:t>
            </a:r>
            <a:r>
              <a:rPr lang="en"/>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References</a:t>
            </a:r>
            <a:endParaRPr/>
          </a:p>
        </p:txBody>
      </p:sp>
      <p:sp>
        <p:nvSpPr>
          <p:cNvPr id="153" name="Google Shape;153;p2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70000" lnSpcReduction="20000"/>
          </a:bodyPr>
          <a:lstStyle/>
          <a:p>
            <a:pPr indent="-308610" lvl="0" marL="457200" rtl="0" algn="l">
              <a:spcBef>
                <a:spcPts val="0"/>
              </a:spcBef>
              <a:spcAft>
                <a:spcPts val="0"/>
              </a:spcAft>
              <a:buSzPct val="100000"/>
              <a:buAutoNum type="arabicPeriod"/>
            </a:pPr>
            <a:r>
              <a:rPr lang="en"/>
              <a:t>Rex DK, Imperiale TF, Latinovich DR, Bratcher LL. (2002). Impact of bowel preparation on efficiency and cost of colonoscopy. Am J Gastroenterol. 2002 Jul;97(7):1696-700. doi: 10.1111/j.1572-0241.2002.05827.x. PMID: 12135020.</a:t>
            </a:r>
            <a:endParaRPr/>
          </a:p>
          <a:p>
            <a:pPr indent="-308610" lvl="0" marL="457200" rtl="0" algn="l">
              <a:spcBef>
                <a:spcPts val="0"/>
              </a:spcBef>
              <a:spcAft>
                <a:spcPts val="0"/>
              </a:spcAft>
              <a:buSzPct val="100000"/>
              <a:buAutoNum type="arabicPeriod"/>
            </a:pPr>
            <a:r>
              <a:rPr lang="en"/>
              <a:t>Chokshi RV, Hovis CE, Hollander T, Early DS, Wang JS. (2012). Prevalence of missed adenomas in patients with inadequate bowel preparation on screening colonoscopy. Gastrointest Endosc. 2012 Jun;75(6):1197-203. doi: 10.1016/j.gie.2012.01.005. Epub 2012 Feb 28. PMID: 22381531.</a:t>
            </a:r>
            <a:endParaRPr/>
          </a:p>
          <a:p>
            <a:pPr indent="-308610" lvl="0" marL="457200" rtl="0" algn="l">
              <a:spcBef>
                <a:spcPts val="0"/>
              </a:spcBef>
              <a:spcAft>
                <a:spcPts val="0"/>
              </a:spcAft>
              <a:buSzPct val="100000"/>
              <a:buAutoNum type="arabicPeriod"/>
            </a:pPr>
            <a:r>
              <a:rPr lang="en"/>
              <a:t>Froehlich F, Wietlisbach V, Gonivers JJ, Burnand B, Vader JP. (2005). Impact of colonic cleansing on quality and diagnostic yield of colonoscopy: the European Panel of Appropriateness of Gastrointestinal Endoscopy European multicenter study. Gastrointest Endosc. 2005 Mar;61(3):378-84. doi: 10.1016/s0016-5107(04)02776-2. PMID: 15758907.</a:t>
            </a:r>
            <a:endParaRPr/>
          </a:p>
          <a:p>
            <a:pPr indent="-308610" lvl="0" marL="457200" rtl="0" algn="l">
              <a:spcBef>
                <a:spcPts val="0"/>
              </a:spcBef>
              <a:spcAft>
                <a:spcPts val="0"/>
              </a:spcAft>
              <a:buSzPct val="100000"/>
              <a:buAutoNum type="arabicPeriod"/>
            </a:pPr>
            <a:r>
              <a:rPr lang="en"/>
              <a:t>Harewood GC, Sharma VK, de Garmo P. (2003). Impact of colonoscopy preparation quality on detection of suspected colonic neoplasia. Gastrointest Endosc. 2003 Jul;58(1):76-9. doi: 10.1067/mge.2003.294. PMID: 12838225.</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Refences</a:t>
            </a:r>
            <a:endParaRPr/>
          </a:p>
        </p:txBody>
      </p:sp>
      <p:sp>
        <p:nvSpPr>
          <p:cNvPr id="159" name="Google Shape;159;p2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77500" lnSpcReduction="20000"/>
          </a:bodyPr>
          <a:lstStyle/>
          <a:p>
            <a:pPr indent="-317182" lvl="0" marL="457200" rtl="0" algn="l">
              <a:spcBef>
                <a:spcPts val="0"/>
              </a:spcBef>
              <a:spcAft>
                <a:spcPts val="0"/>
              </a:spcAft>
              <a:buSzPct val="100000"/>
              <a:buAutoNum type="arabicPeriod" startAt="5"/>
            </a:pPr>
            <a:r>
              <a:rPr lang="en"/>
              <a:t>Guo X, Yang Z, Zhao L, Leung F, Luo H, Kang X, Li X, Jia H, Yang S, Tao Q, Pan Y, Guo X. (2017). Enhanced instructions improve the quality of bowel preparation for colonoscopy: a meta-analysis of randomized controlled trials. Gastrointest Endosc. 2017 Jan;85(1):90-97.e6. doi: 10.1016/j.gie.2016.05.012. Epub 2016 May 14. PMID: 27189659.</a:t>
            </a:r>
            <a:endParaRPr/>
          </a:p>
          <a:p>
            <a:pPr indent="-317182" lvl="0" marL="457200" rtl="0" algn="l">
              <a:spcBef>
                <a:spcPts val="0"/>
              </a:spcBef>
              <a:spcAft>
                <a:spcPts val="0"/>
              </a:spcAft>
              <a:buSzPct val="100000"/>
              <a:buAutoNum type="arabicPeriod" startAt="5"/>
            </a:pPr>
            <a:r>
              <a:rPr lang="en"/>
              <a:t>Spiegel, B. M., Talley, J., Shekelle, P., Agarwal, N., Snyder, B., Bolus, R., Kurzbard, N., Chan, M., Ho, A., Kaneshiro, M., Cordasco, K., &amp; Cohen, H. (2011). Development and validation of a novel patient educational booklet to enhance colonoscopy preparation. The American journal of gastroenterology, 106(5), 875–883. </a:t>
            </a:r>
            <a:r>
              <a:rPr lang="en" u="sng">
                <a:solidFill>
                  <a:schemeClr val="hlink"/>
                </a:solidFill>
                <a:hlinkClick r:id="rId3"/>
              </a:rPr>
              <a:t>https://doi.org/10.1038/ajg.2011.75</a:t>
            </a:r>
            <a:endParaRPr/>
          </a:p>
          <a:p>
            <a:pPr indent="-317182" lvl="0" marL="457200" rtl="0" algn="l">
              <a:spcBef>
                <a:spcPts val="0"/>
              </a:spcBef>
              <a:spcAft>
                <a:spcPts val="0"/>
              </a:spcAft>
              <a:buSzPct val="100000"/>
              <a:buAutoNum type="arabicPeriod" startAt="5"/>
            </a:pPr>
            <a:r>
              <a:rPr lang="en"/>
              <a:t>Calderwood, A. H., Lai, E. J., Fix, O. K., &amp; Jacobson, B. C. (2011). An endoscopistblinded, randomized, controlled trial of a simple visual aid to improve bowel preparation for screening colonoscopy. Gastrointestinal endoscopy, 73(2), 307–314. https://doi.org/10.1016/j.gie.2010.10.013</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References</a:t>
            </a:r>
            <a:endParaRPr/>
          </a:p>
        </p:txBody>
      </p:sp>
      <p:sp>
        <p:nvSpPr>
          <p:cNvPr id="165" name="Google Shape;165;p2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70000" lnSpcReduction="20000"/>
          </a:bodyPr>
          <a:lstStyle/>
          <a:p>
            <a:pPr indent="-308610" lvl="0" marL="457200" rtl="0" algn="l">
              <a:spcBef>
                <a:spcPts val="0"/>
              </a:spcBef>
              <a:spcAft>
                <a:spcPts val="0"/>
              </a:spcAft>
              <a:buSzPct val="100000"/>
              <a:buAutoNum type="arabicPeriod" startAt="8"/>
            </a:pPr>
            <a:r>
              <a:rPr lang="en"/>
              <a:t>Liu, X., Luo, H., Zhang, L., Leung, F. W., Liu, Z., Wang, X., Huang, R., Hui, N., Wu, K., Fan, D., Pan, Y., &amp; Guo, X. (2014). Telephone-based re-education on the day before colonoscopy improves the quality of bowel preparation and the polyp detection rate: a prospective, colonoscopist-blinded, randomised, controlled study. Gut, 63(1), 125–130. </a:t>
            </a:r>
            <a:r>
              <a:rPr lang="en" u="sng">
                <a:solidFill>
                  <a:schemeClr val="hlink"/>
                </a:solidFill>
                <a:hlinkClick r:id="rId3"/>
              </a:rPr>
              <a:t>https://doi.org/10.1136/gutjnl-2012-304292</a:t>
            </a:r>
            <a:endParaRPr/>
          </a:p>
          <a:p>
            <a:pPr indent="-308610" lvl="0" marL="457200" rtl="0" algn="l">
              <a:spcBef>
                <a:spcPts val="0"/>
              </a:spcBef>
              <a:spcAft>
                <a:spcPts val="0"/>
              </a:spcAft>
              <a:buSzPct val="100000"/>
              <a:buAutoNum type="arabicPeriod" startAt="8"/>
            </a:pPr>
            <a:r>
              <a:rPr lang="en"/>
              <a:t>Lee, Y. J., Kim, E. S., Choi, J. H., Lee, K. I., Park, K. S., Cho, K. B., Jang, B. K., Chung, W. J., &amp; Hwang, J. S. (2015). Impact of reinforced education by telephone and short message service on the quality of bowel preparation: a randomized controlled study. Endoscopy, 47(11), 1018–1027. </a:t>
            </a:r>
            <a:r>
              <a:rPr lang="en" u="sng">
                <a:solidFill>
                  <a:schemeClr val="hlink"/>
                </a:solidFill>
                <a:hlinkClick r:id="rId4"/>
              </a:rPr>
              <a:t>https://doi.org/10.1055/s-0034-1392406</a:t>
            </a:r>
            <a:endParaRPr/>
          </a:p>
          <a:p>
            <a:pPr indent="-308610" lvl="0" marL="457200" rtl="0" algn="l">
              <a:spcBef>
                <a:spcPts val="0"/>
              </a:spcBef>
              <a:spcAft>
                <a:spcPts val="0"/>
              </a:spcAft>
              <a:buSzPct val="100000"/>
              <a:buAutoNum type="arabicPeriod" startAt="8"/>
            </a:pPr>
            <a:r>
              <a:rPr lang="en"/>
              <a:t>Kang, X., Zhao, L., Leung, F., Luo, H., Wang, L., Wu, J., Guo, X., Wang, X., Zhang, L., Hui, N., Tao, Q., Jia, H., Liu, Z., Chen, Z., Liu, J., Wu, K., Fan, D., Pan, Y., &amp; Guo, X. (2016). Delivery of Instructions via Mobile Social Media App Increases Quality of Bowel Preparation. Clinical gastroenterology and hepatology : the official clinical practice journal of the American Gastroenterological Association, 14(3), 429–435.e3. https://doi.org/10.1016/j.cgh.2015.09.038</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References</a:t>
            </a:r>
            <a:endParaRPr/>
          </a:p>
        </p:txBody>
      </p:sp>
      <p:sp>
        <p:nvSpPr>
          <p:cNvPr id="171" name="Google Shape;171;p3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AutoNum type="arabicPeriod" startAt="11"/>
            </a:pPr>
            <a:r>
              <a:rPr lang="en"/>
              <a:t>Janahiraman, S., Tay, C. Y., Lee, J. M., Lim, W. L., Khiew, C. H., Ishak, I., Onn, Z. Y., Ibrahim, M. R., &amp; Chew, C. K. (2020). Effect of an intensive patient educational programme on the quality of bowel preparation for colonoscopy: a single-blind randomised controlled trial. BMJ open gastroenterology, 7(1), e000376. </a:t>
            </a:r>
            <a:r>
              <a:rPr lang="en" u="sng">
                <a:solidFill>
                  <a:schemeClr val="hlink"/>
                </a:solidFill>
                <a:hlinkClick r:id="rId3"/>
              </a:rPr>
              <a:t>https://doi.org/10.1136/bmjgast-2020-000376</a:t>
            </a:r>
            <a:endParaRPr/>
          </a:p>
          <a:p>
            <a:pPr indent="-325755" lvl="0" marL="457200" rtl="0" algn="l">
              <a:spcBef>
                <a:spcPts val="0"/>
              </a:spcBef>
              <a:spcAft>
                <a:spcPts val="0"/>
              </a:spcAft>
              <a:buSzPct val="100000"/>
              <a:buAutoNum type="arabicPeriod" startAt="11"/>
            </a:pPr>
            <a:r>
              <a:rPr lang="en"/>
              <a:t>Walter, B., Frank, R., Ludwig, L., Dikopoulos, N., Mayr, M., Neu, B., Mayer, B., Hann, A., Meier, B., Caca, K., Seufferlein, T., &amp; Meining, A. (2021). Smartphone Application to Reinforce Education Increases High-Quality Preparation for Colorectal Cancer Screening Colonoscopies in a Randomized Trial. Clinical gastroenterology and hepatology : the official clinical practice journal of the American Gastroenterological Association, 19(2), 331–338.e5. https://doi.org/10.1016/j.cgh.2020.03.051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Introduction</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sz="2621"/>
              <a:t>Patient understanding of bowel preparation (BP) instruction and compliance is </a:t>
            </a:r>
            <a:r>
              <a:rPr lang="en" sz="2621"/>
              <a:t>crucial</a:t>
            </a:r>
            <a:r>
              <a:rPr lang="en" sz="2621"/>
              <a:t> in obtaining good bowel preparation, which impacts the safety and accuracy of colonoscopy.</a:t>
            </a:r>
            <a:endParaRPr sz="2621"/>
          </a:p>
          <a:p>
            <a:pPr indent="0" lvl="0" marL="0" rtl="0" algn="l">
              <a:spcBef>
                <a:spcPts val="1200"/>
              </a:spcBef>
              <a:spcAft>
                <a:spcPts val="0"/>
              </a:spcAft>
              <a:buNone/>
            </a:pPr>
            <a:r>
              <a:rPr lang="en" sz="2621"/>
              <a:t>A </a:t>
            </a:r>
            <a:r>
              <a:rPr lang="en" sz="2621"/>
              <a:t>method</a:t>
            </a:r>
            <a:r>
              <a:rPr lang="en" sz="2621"/>
              <a:t> of achieving this is by reinforcing this instruction with timed interactive SMS and phone calls in the 48 hours before colonoscopy, through an automated computer program which requires little clinical input.</a:t>
            </a:r>
            <a:endParaRPr sz="2621"/>
          </a:p>
          <a:p>
            <a:pPr indent="0" lvl="0" marL="0" rtl="0" algn="l">
              <a:spcBef>
                <a:spcPts val="1200"/>
              </a:spcBef>
              <a:spcAft>
                <a:spcPts val="0"/>
              </a:spcAft>
              <a:buNone/>
            </a:pPr>
            <a:r>
              <a:rPr lang="en" sz="2621"/>
              <a:t>This study aims to </a:t>
            </a:r>
            <a:r>
              <a:rPr lang="en" sz="2621"/>
              <a:t>evaluate</a:t>
            </a:r>
            <a:r>
              <a:rPr lang="en" sz="2621"/>
              <a:t> the efficacy of said </a:t>
            </a:r>
            <a:r>
              <a:rPr lang="en" sz="2621"/>
              <a:t>enhanced</a:t>
            </a:r>
            <a:r>
              <a:rPr lang="en" sz="2621"/>
              <a:t> instruction by using a validated bowel preparation assessment, the Boston Bowel Preparation Scale (BBPS).</a:t>
            </a:r>
            <a:endParaRPr sz="2621"/>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Background</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Quality of bowel </a:t>
            </a:r>
            <a:r>
              <a:rPr lang="en"/>
              <a:t>preparation</a:t>
            </a:r>
            <a:r>
              <a:rPr lang="en"/>
              <a:t> is key to achieving an adequate colonoscopy. Inadequate bowel preparation may lead to</a:t>
            </a:r>
            <a:r>
              <a:rPr baseline="30000" lang="en"/>
              <a:t>1,2</a:t>
            </a:r>
            <a:r>
              <a:rPr lang="en"/>
              <a:t>:</a:t>
            </a:r>
            <a:endParaRPr/>
          </a:p>
          <a:p>
            <a:pPr indent="-325755" lvl="0" marL="457200" rtl="0" algn="l">
              <a:spcBef>
                <a:spcPts val="1200"/>
              </a:spcBef>
              <a:spcAft>
                <a:spcPts val="0"/>
              </a:spcAft>
              <a:buSzPct val="100000"/>
              <a:buChar char="●"/>
            </a:pPr>
            <a:r>
              <a:rPr lang="en"/>
              <a:t>Cancellation on day of procedure</a:t>
            </a:r>
            <a:endParaRPr/>
          </a:p>
          <a:p>
            <a:pPr indent="-325755" lvl="0" marL="457200" rtl="0" algn="l">
              <a:spcBef>
                <a:spcPts val="0"/>
              </a:spcBef>
              <a:spcAft>
                <a:spcPts val="0"/>
              </a:spcAft>
              <a:buSzPct val="100000"/>
              <a:buChar char="●"/>
            </a:pPr>
            <a:r>
              <a:rPr lang="en"/>
              <a:t>Increase the risk of perforation, bleeding or abdominal pain</a:t>
            </a:r>
            <a:endParaRPr/>
          </a:p>
          <a:p>
            <a:pPr indent="-325755" lvl="0" marL="457200" rtl="0" algn="l">
              <a:spcBef>
                <a:spcPts val="0"/>
              </a:spcBef>
              <a:spcAft>
                <a:spcPts val="0"/>
              </a:spcAft>
              <a:buSzPct val="100000"/>
              <a:buChar char="●"/>
            </a:pPr>
            <a:r>
              <a:rPr lang="en"/>
              <a:t>Lengthen procedural time</a:t>
            </a:r>
            <a:endParaRPr/>
          </a:p>
          <a:p>
            <a:pPr indent="-325755" lvl="0" marL="457200" rtl="0" algn="l">
              <a:spcBef>
                <a:spcPts val="0"/>
              </a:spcBef>
              <a:spcAft>
                <a:spcPts val="0"/>
              </a:spcAft>
              <a:buSzPct val="100000"/>
              <a:buChar char="●"/>
            </a:pPr>
            <a:r>
              <a:rPr lang="en"/>
              <a:t>Lower caecal intubation and adenoma detection rates</a:t>
            </a:r>
            <a:endParaRPr/>
          </a:p>
          <a:p>
            <a:pPr indent="0" lvl="0" marL="0" rtl="0" algn="l">
              <a:spcBef>
                <a:spcPts val="1200"/>
              </a:spcBef>
              <a:spcAft>
                <a:spcPts val="0"/>
              </a:spcAft>
              <a:buNone/>
            </a:pPr>
            <a:r>
              <a:rPr lang="en"/>
              <a:t>Inadequate BP has been reported in up to 25% of all colonoscopies.</a:t>
            </a:r>
            <a:r>
              <a:rPr baseline="30000" lang="en"/>
              <a:t>3,4</a:t>
            </a:r>
            <a:endParaRPr baseline="30000"/>
          </a:p>
          <a:p>
            <a:pPr indent="0" lvl="0" marL="0" rtl="0" algn="l">
              <a:spcBef>
                <a:spcPts val="1200"/>
              </a:spcBef>
              <a:spcAft>
                <a:spcPts val="1200"/>
              </a:spcAft>
              <a:buNone/>
            </a:pPr>
            <a:r>
              <a:rPr lang="en"/>
              <a:t>Multiple RCTs have demonstrated that enhanced BP instruction improved the quality of BP. </a:t>
            </a:r>
            <a:r>
              <a:rPr baseline="30000" lang="en"/>
              <a:t>5</a:t>
            </a:r>
            <a:endParaRPr baseline="30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Enhanced BP Instruction Studies</a:t>
            </a:r>
            <a:endParaRPr/>
          </a:p>
        </p:txBody>
      </p:sp>
      <p:graphicFrame>
        <p:nvGraphicFramePr>
          <p:cNvPr id="86" name="Google Shape;86;p16"/>
          <p:cNvGraphicFramePr/>
          <p:nvPr/>
        </p:nvGraphicFramePr>
        <p:xfrm>
          <a:off x="252225" y="255575"/>
          <a:ext cx="3000000" cy="3000000"/>
        </p:xfrm>
        <a:graphic>
          <a:graphicData uri="http://schemas.openxmlformats.org/drawingml/2006/table">
            <a:tbl>
              <a:tblPr>
                <a:noFill/>
                <a:tableStyleId>{3904C16C-556B-4FDA-BB02-66C1D9B116EA}</a:tableStyleId>
              </a:tblPr>
              <a:tblGrid>
                <a:gridCol w="1363975"/>
                <a:gridCol w="949300"/>
                <a:gridCol w="950900"/>
                <a:gridCol w="5349875"/>
              </a:tblGrid>
              <a:tr h="448225">
                <a:tc>
                  <a:txBody>
                    <a:bodyPr/>
                    <a:lstStyle/>
                    <a:p>
                      <a:pPr indent="0" lvl="0" marL="0" rtl="0" algn="l">
                        <a:spcBef>
                          <a:spcPts val="0"/>
                        </a:spcBef>
                        <a:spcAft>
                          <a:spcPts val="0"/>
                        </a:spcAft>
                        <a:buNone/>
                      </a:pPr>
                      <a:r>
                        <a:rPr lang="en" sz="1000"/>
                        <a:t>Authors</a:t>
                      </a:r>
                      <a:endParaRPr sz="1000"/>
                    </a:p>
                  </a:txBody>
                  <a:tcPr marT="91425" marB="91425" marR="91425" marL="91425"/>
                </a:tc>
                <a:tc>
                  <a:txBody>
                    <a:bodyPr/>
                    <a:lstStyle/>
                    <a:p>
                      <a:pPr indent="0" lvl="0" marL="0" rtl="0" algn="l">
                        <a:spcBef>
                          <a:spcPts val="0"/>
                        </a:spcBef>
                        <a:spcAft>
                          <a:spcPts val="0"/>
                        </a:spcAft>
                        <a:buNone/>
                      </a:pPr>
                      <a:r>
                        <a:rPr lang="en" sz="1000"/>
                        <a:t>Year</a:t>
                      </a:r>
                      <a:endParaRPr sz="1000"/>
                    </a:p>
                  </a:txBody>
                  <a:tcPr marT="91425" marB="91425" marR="91425" marL="91425"/>
                </a:tc>
                <a:tc>
                  <a:txBody>
                    <a:bodyPr/>
                    <a:lstStyle/>
                    <a:p>
                      <a:pPr indent="0" lvl="0" marL="0" rtl="0" algn="l">
                        <a:spcBef>
                          <a:spcPts val="0"/>
                        </a:spcBef>
                        <a:spcAft>
                          <a:spcPts val="0"/>
                        </a:spcAft>
                        <a:buNone/>
                      </a:pPr>
                      <a:r>
                        <a:rPr lang="en" sz="1000"/>
                        <a:t>Country</a:t>
                      </a:r>
                      <a:endParaRPr sz="1000"/>
                    </a:p>
                  </a:txBody>
                  <a:tcPr marT="91425" marB="91425" marR="91425" marL="91425"/>
                </a:tc>
                <a:tc>
                  <a:txBody>
                    <a:bodyPr/>
                    <a:lstStyle/>
                    <a:p>
                      <a:pPr indent="0" lvl="0" marL="0" rtl="0" algn="l">
                        <a:spcBef>
                          <a:spcPts val="0"/>
                        </a:spcBef>
                        <a:spcAft>
                          <a:spcPts val="0"/>
                        </a:spcAft>
                        <a:buNone/>
                      </a:pPr>
                      <a:r>
                        <a:rPr lang="en" sz="1000"/>
                        <a:t>Method</a:t>
                      </a:r>
                      <a:endParaRPr sz="1000"/>
                    </a:p>
                  </a:txBody>
                  <a:tcPr marT="91425" marB="91425" marR="91425" marL="91425"/>
                </a:tc>
              </a:tr>
              <a:tr h="379275">
                <a:tc>
                  <a:txBody>
                    <a:bodyPr/>
                    <a:lstStyle/>
                    <a:p>
                      <a:pPr indent="0" lvl="0" marL="0" rtl="0" algn="l">
                        <a:spcBef>
                          <a:spcPts val="0"/>
                        </a:spcBef>
                        <a:spcAft>
                          <a:spcPts val="0"/>
                        </a:spcAft>
                        <a:buNone/>
                      </a:pPr>
                      <a:r>
                        <a:rPr lang="en" sz="1200"/>
                        <a:t>Spiegel et al </a:t>
                      </a:r>
                      <a:r>
                        <a:rPr baseline="30000" lang="en" sz="1200"/>
                        <a:t>6</a:t>
                      </a:r>
                      <a:endParaRPr baseline="30000" sz="1200"/>
                    </a:p>
                  </a:txBody>
                  <a:tcPr marT="91425" marB="91425" marR="91425" marL="91425"/>
                </a:tc>
                <a:tc>
                  <a:txBody>
                    <a:bodyPr/>
                    <a:lstStyle/>
                    <a:p>
                      <a:pPr indent="0" lvl="0" marL="0" rtl="0" algn="l">
                        <a:spcBef>
                          <a:spcPts val="0"/>
                        </a:spcBef>
                        <a:spcAft>
                          <a:spcPts val="0"/>
                        </a:spcAft>
                        <a:buNone/>
                      </a:pPr>
                      <a:r>
                        <a:rPr lang="en" sz="1200"/>
                        <a:t>2011</a:t>
                      </a:r>
                      <a:endParaRPr sz="1200"/>
                    </a:p>
                  </a:txBody>
                  <a:tcPr marT="91425" marB="91425" marR="91425" marL="91425"/>
                </a:tc>
                <a:tc>
                  <a:txBody>
                    <a:bodyPr/>
                    <a:lstStyle/>
                    <a:p>
                      <a:pPr indent="0" lvl="0" marL="0" rtl="0" algn="l">
                        <a:spcBef>
                          <a:spcPts val="0"/>
                        </a:spcBef>
                        <a:spcAft>
                          <a:spcPts val="0"/>
                        </a:spcAft>
                        <a:buNone/>
                      </a:pPr>
                      <a:r>
                        <a:rPr lang="en" sz="1200"/>
                        <a:t>USA</a:t>
                      </a:r>
                      <a:endParaRPr sz="1200"/>
                    </a:p>
                  </a:txBody>
                  <a:tcPr marT="91425" marB="91425" marR="91425" marL="91425"/>
                </a:tc>
                <a:tc>
                  <a:txBody>
                    <a:bodyPr/>
                    <a:lstStyle/>
                    <a:p>
                      <a:pPr indent="0" lvl="0" marL="0" rtl="0" algn="l">
                        <a:spcBef>
                          <a:spcPts val="0"/>
                        </a:spcBef>
                        <a:spcAft>
                          <a:spcPts val="0"/>
                        </a:spcAft>
                        <a:buNone/>
                      </a:pPr>
                      <a:r>
                        <a:rPr lang="en" sz="1200"/>
                        <a:t>Educational booklet with pictures and FAQs at sixth grade language level</a:t>
                      </a:r>
                      <a:endParaRPr sz="1200"/>
                    </a:p>
                  </a:txBody>
                  <a:tcPr marT="91425" marB="91425" marR="91425" marL="91425"/>
                </a:tc>
              </a:tr>
              <a:tr h="379275">
                <a:tc>
                  <a:txBody>
                    <a:bodyPr/>
                    <a:lstStyle/>
                    <a:p>
                      <a:pPr indent="0" lvl="0" marL="0" rtl="0" algn="l">
                        <a:spcBef>
                          <a:spcPts val="0"/>
                        </a:spcBef>
                        <a:spcAft>
                          <a:spcPts val="0"/>
                        </a:spcAft>
                        <a:buNone/>
                      </a:pPr>
                      <a:r>
                        <a:rPr lang="en" sz="1200"/>
                        <a:t>Calderwood et.al </a:t>
                      </a:r>
                      <a:r>
                        <a:rPr baseline="30000" lang="en" sz="1200"/>
                        <a:t>7</a:t>
                      </a:r>
                      <a:endParaRPr baseline="30000" sz="1200"/>
                    </a:p>
                  </a:txBody>
                  <a:tcPr marT="91425" marB="91425" marR="91425" marL="91425"/>
                </a:tc>
                <a:tc>
                  <a:txBody>
                    <a:bodyPr/>
                    <a:lstStyle/>
                    <a:p>
                      <a:pPr indent="0" lvl="0" marL="0" rtl="0" algn="l">
                        <a:spcBef>
                          <a:spcPts val="0"/>
                        </a:spcBef>
                        <a:spcAft>
                          <a:spcPts val="0"/>
                        </a:spcAft>
                        <a:buNone/>
                      </a:pPr>
                      <a:r>
                        <a:rPr lang="en" sz="1200"/>
                        <a:t>2011</a:t>
                      </a:r>
                      <a:endParaRPr sz="1200"/>
                    </a:p>
                  </a:txBody>
                  <a:tcPr marT="91425" marB="91425" marR="91425" marL="91425"/>
                </a:tc>
                <a:tc>
                  <a:txBody>
                    <a:bodyPr/>
                    <a:lstStyle/>
                    <a:p>
                      <a:pPr indent="0" lvl="0" marL="0" rtl="0" algn="l">
                        <a:spcBef>
                          <a:spcPts val="0"/>
                        </a:spcBef>
                        <a:spcAft>
                          <a:spcPts val="0"/>
                        </a:spcAft>
                        <a:buNone/>
                      </a:pPr>
                      <a:r>
                        <a:rPr lang="en" sz="1200"/>
                        <a:t>USA</a:t>
                      </a:r>
                      <a:endParaRPr sz="1200"/>
                    </a:p>
                  </a:txBody>
                  <a:tcPr marT="91425" marB="91425" marR="91425" marL="91425"/>
                </a:tc>
                <a:tc>
                  <a:txBody>
                    <a:bodyPr/>
                    <a:lstStyle/>
                    <a:p>
                      <a:pPr indent="0" lvl="0" marL="0" rtl="0" algn="l">
                        <a:spcBef>
                          <a:spcPts val="0"/>
                        </a:spcBef>
                        <a:spcAft>
                          <a:spcPts val="0"/>
                        </a:spcAft>
                        <a:buNone/>
                      </a:pPr>
                      <a:r>
                        <a:rPr lang="en" sz="1200"/>
                        <a:t>Card with photographs and explanation of good and poor BP</a:t>
                      </a:r>
                      <a:endParaRPr sz="1200"/>
                    </a:p>
                  </a:txBody>
                  <a:tcPr marT="91425" marB="91425" marR="91425" marL="91425"/>
                </a:tc>
              </a:tr>
              <a:tr h="379275">
                <a:tc>
                  <a:txBody>
                    <a:bodyPr/>
                    <a:lstStyle/>
                    <a:p>
                      <a:pPr indent="0" lvl="0" marL="0" rtl="0" algn="l">
                        <a:spcBef>
                          <a:spcPts val="0"/>
                        </a:spcBef>
                        <a:spcAft>
                          <a:spcPts val="0"/>
                        </a:spcAft>
                        <a:buNone/>
                      </a:pPr>
                      <a:r>
                        <a:rPr lang="en" sz="1200"/>
                        <a:t>Liu et al </a:t>
                      </a:r>
                      <a:r>
                        <a:rPr baseline="30000" lang="en" sz="1200"/>
                        <a:t>8</a:t>
                      </a:r>
                      <a:endParaRPr baseline="30000" sz="1200"/>
                    </a:p>
                  </a:txBody>
                  <a:tcPr marT="91425" marB="91425" marR="91425" marL="91425"/>
                </a:tc>
                <a:tc>
                  <a:txBody>
                    <a:bodyPr/>
                    <a:lstStyle/>
                    <a:p>
                      <a:pPr indent="0" lvl="0" marL="0" rtl="0" algn="l">
                        <a:spcBef>
                          <a:spcPts val="0"/>
                        </a:spcBef>
                        <a:spcAft>
                          <a:spcPts val="0"/>
                        </a:spcAft>
                        <a:buNone/>
                      </a:pPr>
                      <a:r>
                        <a:rPr lang="en" sz="1200"/>
                        <a:t>2012</a:t>
                      </a:r>
                      <a:endParaRPr sz="1200"/>
                    </a:p>
                  </a:txBody>
                  <a:tcPr marT="91425" marB="91425" marR="91425" marL="91425"/>
                </a:tc>
                <a:tc>
                  <a:txBody>
                    <a:bodyPr/>
                    <a:lstStyle/>
                    <a:p>
                      <a:pPr indent="0" lvl="0" marL="0" rtl="0" algn="l">
                        <a:spcBef>
                          <a:spcPts val="0"/>
                        </a:spcBef>
                        <a:spcAft>
                          <a:spcPts val="0"/>
                        </a:spcAft>
                        <a:buNone/>
                      </a:pPr>
                      <a:r>
                        <a:rPr lang="en" sz="1200"/>
                        <a:t>China</a:t>
                      </a:r>
                      <a:endParaRPr sz="1200"/>
                    </a:p>
                  </a:txBody>
                  <a:tcPr marT="91425" marB="91425" marR="91425" marL="91425"/>
                </a:tc>
                <a:tc>
                  <a:txBody>
                    <a:bodyPr/>
                    <a:lstStyle/>
                    <a:p>
                      <a:pPr indent="0" lvl="0" marL="0" rtl="0" algn="l">
                        <a:spcBef>
                          <a:spcPts val="0"/>
                        </a:spcBef>
                        <a:spcAft>
                          <a:spcPts val="0"/>
                        </a:spcAft>
                        <a:buNone/>
                      </a:pPr>
                      <a:r>
                        <a:rPr lang="en" sz="1200"/>
                        <a:t>Patients called 9-11am day prior reinforcing instruction</a:t>
                      </a:r>
                      <a:endParaRPr sz="1200"/>
                    </a:p>
                  </a:txBody>
                  <a:tcPr marT="91425" marB="91425" marR="91425" marL="91425"/>
                </a:tc>
              </a:tr>
              <a:tr h="528275">
                <a:tc>
                  <a:txBody>
                    <a:bodyPr/>
                    <a:lstStyle/>
                    <a:p>
                      <a:pPr indent="0" lvl="0" marL="0" rtl="0" algn="l">
                        <a:spcBef>
                          <a:spcPts val="0"/>
                        </a:spcBef>
                        <a:spcAft>
                          <a:spcPts val="0"/>
                        </a:spcAft>
                        <a:buNone/>
                      </a:pPr>
                      <a:r>
                        <a:rPr lang="en" sz="1200"/>
                        <a:t>Lee et al </a:t>
                      </a:r>
                      <a:r>
                        <a:rPr baseline="30000" lang="en" sz="1200"/>
                        <a:t>9</a:t>
                      </a:r>
                      <a:endParaRPr baseline="30000" sz="1200"/>
                    </a:p>
                  </a:txBody>
                  <a:tcPr marT="91425" marB="91425" marR="91425" marL="91425"/>
                </a:tc>
                <a:tc>
                  <a:txBody>
                    <a:bodyPr/>
                    <a:lstStyle/>
                    <a:p>
                      <a:pPr indent="0" lvl="0" marL="0" rtl="0" algn="l">
                        <a:spcBef>
                          <a:spcPts val="0"/>
                        </a:spcBef>
                        <a:spcAft>
                          <a:spcPts val="0"/>
                        </a:spcAft>
                        <a:buNone/>
                      </a:pPr>
                      <a:r>
                        <a:rPr lang="en" sz="1200"/>
                        <a:t>2015</a:t>
                      </a:r>
                      <a:endParaRPr sz="1200"/>
                    </a:p>
                  </a:txBody>
                  <a:tcPr marT="91425" marB="91425" marR="91425" marL="91425"/>
                </a:tc>
                <a:tc>
                  <a:txBody>
                    <a:bodyPr/>
                    <a:lstStyle/>
                    <a:p>
                      <a:pPr indent="0" lvl="0" marL="0" rtl="0" algn="l">
                        <a:spcBef>
                          <a:spcPts val="0"/>
                        </a:spcBef>
                        <a:spcAft>
                          <a:spcPts val="0"/>
                        </a:spcAft>
                        <a:buNone/>
                      </a:pPr>
                      <a:r>
                        <a:rPr lang="en" sz="1200"/>
                        <a:t>Korea</a:t>
                      </a:r>
                      <a:endParaRPr sz="1200"/>
                    </a:p>
                  </a:txBody>
                  <a:tcPr marT="91425" marB="91425" marR="91425" marL="91425"/>
                </a:tc>
                <a:tc>
                  <a:txBody>
                    <a:bodyPr/>
                    <a:lstStyle/>
                    <a:p>
                      <a:pPr indent="0" lvl="0" marL="0" rtl="0" algn="l">
                        <a:spcBef>
                          <a:spcPts val="0"/>
                        </a:spcBef>
                        <a:spcAft>
                          <a:spcPts val="0"/>
                        </a:spcAft>
                        <a:buNone/>
                      </a:pPr>
                      <a:r>
                        <a:rPr lang="en" sz="1200"/>
                        <a:t>Patients either called or SMS 2 days prior - SMS found to be optimal modality</a:t>
                      </a:r>
                      <a:endParaRPr sz="1200"/>
                    </a:p>
                  </a:txBody>
                  <a:tcPr marT="91425" marB="91425" marR="91425" marL="91425"/>
                </a:tc>
              </a:tr>
              <a:tr h="551675">
                <a:tc>
                  <a:txBody>
                    <a:bodyPr/>
                    <a:lstStyle/>
                    <a:p>
                      <a:pPr indent="0" lvl="0" marL="0" rtl="0" algn="l">
                        <a:spcBef>
                          <a:spcPts val="0"/>
                        </a:spcBef>
                        <a:spcAft>
                          <a:spcPts val="0"/>
                        </a:spcAft>
                        <a:buNone/>
                      </a:pPr>
                      <a:r>
                        <a:rPr lang="en" sz="1200"/>
                        <a:t>Kang et al </a:t>
                      </a:r>
                      <a:r>
                        <a:rPr baseline="30000" lang="en" sz="1200"/>
                        <a:t>10</a:t>
                      </a:r>
                      <a:endParaRPr baseline="30000" sz="1200"/>
                    </a:p>
                  </a:txBody>
                  <a:tcPr marT="91425" marB="91425" marR="91425" marL="91425"/>
                </a:tc>
                <a:tc>
                  <a:txBody>
                    <a:bodyPr/>
                    <a:lstStyle/>
                    <a:p>
                      <a:pPr indent="0" lvl="0" marL="0" rtl="0" algn="l">
                        <a:spcBef>
                          <a:spcPts val="0"/>
                        </a:spcBef>
                        <a:spcAft>
                          <a:spcPts val="0"/>
                        </a:spcAft>
                        <a:buNone/>
                      </a:pPr>
                      <a:r>
                        <a:rPr lang="en" sz="1200"/>
                        <a:t>2015</a:t>
                      </a:r>
                      <a:endParaRPr sz="1200"/>
                    </a:p>
                  </a:txBody>
                  <a:tcPr marT="91425" marB="91425" marR="91425" marL="91425"/>
                </a:tc>
                <a:tc>
                  <a:txBody>
                    <a:bodyPr/>
                    <a:lstStyle/>
                    <a:p>
                      <a:pPr indent="0" lvl="0" marL="0" rtl="0" algn="l">
                        <a:spcBef>
                          <a:spcPts val="0"/>
                        </a:spcBef>
                        <a:spcAft>
                          <a:spcPts val="0"/>
                        </a:spcAft>
                        <a:buNone/>
                      </a:pPr>
                      <a:r>
                        <a:rPr lang="en" sz="1200"/>
                        <a:t>China</a:t>
                      </a:r>
                      <a:endParaRPr sz="1200"/>
                    </a:p>
                  </a:txBody>
                  <a:tcPr marT="91425" marB="91425" marR="91425" marL="91425"/>
                </a:tc>
                <a:tc>
                  <a:txBody>
                    <a:bodyPr/>
                    <a:lstStyle/>
                    <a:p>
                      <a:pPr indent="0" lvl="0" marL="0" rtl="0" algn="l">
                        <a:spcBef>
                          <a:spcPts val="0"/>
                        </a:spcBef>
                        <a:spcAft>
                          <a:spcPts val="0"/>
                        </a:spcAft>
                        <a:buNone/>
                      </a:pPr>
                      <a:r>
                        <a:rPr lang="en" sz="1200"/>
                        <a:t>Social media (WeChat) used as platform for both delivering instruction and having Q&amp;A with researcher prior to procedure</a:t>
                      </a:r>
                      <a:endParaRPr sz="1200"/>
                    </a:p>
                  </a:txBody>
                  <a:tcPr marT="91425" marB="91425" marR="91425" marL="91425"/>
                </a:tc>
              </a:tr>
              <a:tr h="431025">
                <a:tc>
                  <a:txBody>
                    <a:bodyPr/>
                    <a:lstStyle/>
                    <a:p>
                      <a:pPr indent="0" lvl="0" marL="0" rtl="0" algn="l">
                        <a:spcBef>
                          <a:spcPts val="0"/>
                        </a:spcBef>
                        <a:spcAft>
                          <a:spcPts val="0"/>
                        </a:spcAft>
                        <a:buNone/>
                      </a:pPr>
                      <a:r>
                        <a:rPr lang="en" sz="1200"/>
                        <a:t>Janahiraman et al </a:t>
                      </a:r>
                      <a:r>
                        <a:rPr baseline="30000" lang="en" sz="1200"/>
                        <a:t>11</a:t>
                      </a:r>
                      <a:endParaRPr baseline="30000" sz="1200"/>
                    </a:p>
                  </a:txBody>
                  <a:tcPr marT="91425" marB="91425" marR="91425" marL="91425"/>
                </a:tc>
                <a:tc>
                  <a:txBody>
                    <a:bodyPr/>
                    <a:lstStyle/>
                    <a:p>
                      <a:pPr indent="0" lvl="0" marL="0" rtl="0" algn="l">
                        <a:spcBef>
                          <a:spcPts val="0"/>
                        </a:spcBef>
                        <a:spcAft>
                          <a:spcPts val="0"/>
                        </a:spcAft>
                        <a:buNone/>
                      </a:pPr>
                      <a:r>
                        <a:rPr lang="en" sz="1200"/>
                        <a:t>2020</a:t>
                      </a:r>
                      <a:endParaRPr sz="1200"/>
                    </a:p>
                  </a:txBody>
                  <a:tcPr marT="91425" marB="91425" marR="91425" marL="91425"/>
                </a:tc>
                <a:tc>
                  <a:txBody>
                    <a:bodyPr/>
                    <a:lstStyle/>
                    <a:p>
                      <a:pPr indent="0" lvl="0" marL="0" rtl="0" algn="l">
                        <a:spcBef>
                          <a:spcPts val="0"/>
                        </a:spcBef>
                        <a:spcAft>
                          <a:spcPts val="0"/>
                        </a:spcAft>
                        <a:buNone/>
                      </a:pPr>
                      <a:r>
                        <a:rPr lang="en" sz="1200"/>
                        <a:t>Malaysia</a:t>
                      </a:r>
                      <a:endParaRPr sz="1200"/>
                    </a:p>
                  </a:txBody>
                  <a:tcPr marT="91425" marB="91425" marR="91425" marL="91425"/>
                </a:tc>
                <a:tc>
                  <a:txBody>
                    <a:bodyPr/>
                    <a:lstStyle/>
                    <a:p>
                      <a:pPr indent="0" lvl="0" marL="0" rtl="0" algn="l">
                        <a:spcBef>
                          <a:spcPts val="0"/>
                        </a:spcBef>
                        <a:spcAft>
                          <a:spcPts val="0"/>
                        </a:spcAft>
                        <a:buNone/>
                      </a:pPr>
                      <a:r>
                        <a:rPr lang="en" sz="1200"/>
                        <a:t>Additional 20 minute education session on day of booking colonoscopy</a:t>
                      </a:r>
                      <a:endParaRPr sz="1200"/>
                    </a:p>
                  </a:txBody>
                  <a:tcPr marT="91425" marB="91425" marR="91425" marL="91425"/>
                </a:tc>
              </a:tr>
              <a:tr h="551675">
                <a:tc>
                  <a:txBody>
                    <a:bodyPr/>
                    <a:lstStyle/>
                    <a:p>
                      <a:pPr indent="0" lvl="0" marL="0" rtl="0" algn="l">
                        <a:spcBef>
                          <a:spcPts val="0"/>
                        </a:spcBef>
                        <a:spcAft>
                          <a:spcPts val="0"/>
                        </a:spcAft>
                        <a:buNone/>
                      </a:pPr>
                      <a:r>
                        <a:rPr lang="en" sz="1200"/>
                        <a:t>Walter et al </a:t>
                      </a:r>
                      <a:r>
                        <a:rPr baseline="30000" lang="en" sz="1200"/>
                        <a:t>12</a:t>
                      </a:r>
                      <a:endParaRPr baseline="30000" sz="1200"/>
                    </a:p>
                  </a:txBody>
                  <a:tcPr marT="91425" marB="91425" marR="91425" marL="91425"/>
                </a:tc>
                <a:tc>
                  <a:txBody>
                    <a:bodyPr/>
                    <a:lstStyle/>
                    <a:p>
                      <a:pPr indent="0" lvl="0" marL="0" rtl="0" algn="l">
                        <a:spcBef>
                          <a:spcPts val="0"/>
                        </a:spcBef>
                        <a:spcAft>
                          <a:spcPts val="0"/>
                        </a:spcAft>
                        <a:buNone/>
                      </a:pPr>
                      <a:r>
                        <a:rPr lang="en" sz="1200"/>
                        <a:t>2021</a:t>
                      </a:r>
                      <a:endParaRPr sz="1200"/>
                    </a:p>
                  </a:txBody>
                  <a:tcPr marT="91425" marB="91425" marR="91425" marL="91425"/>
                </a:tc>
                <a:tc>
                  <a:txBody>
                    <a:bodyPr/>
                    <a:lstStyle/>
                    <a:p>
                      <a:pPr indent="0" lvl="0" marL="0" rtl="0" algn="l">
                        <a:spcBef>
                          <a:spcPts val="0"/>
                        </a:spcBef>
                        <a:spcAft>
                          <a:spcPts val="0"/>
                        </a:spcAft>
                        <a:buNone/>
                      </a:pPr>
                      <a:r>
                        <a:rPr lang="en" sz="1200"/>
                        <a:t>Germany</a:t>
                      </a:r>
                      <a:endParaRPr sz="1200"/>
                    </a:p>
                  </a:txBody>
                  <a:tcPr marT="91425" marB="91425" marR="91425" marL="91425"/>
                </a:tc>
                <a:tc>
                  <a:txBody>
                    <a:bodyPr/>
                    <a:lstStyle/>
                    <a:p>
                      <a:pPr indent="0" lvl="0" marL="0" rtl="0" algn="l">
                        <a:spcBef>
                          <a:spcPts val="0"/>
                        </a:spcBef>
                        <a:spcAft>
                          <a:spcPts val="0"/>
                        </a:spcAft>
                        <a:buNone/>
                      </a:pPr>
                      <a:r>
                        <a:rPr lang="en" sz="1200"/>
                        <a:t>Installed smartphone app which provided instructions and time adjusted push notifications for timing of diet and preparation mixture</a:t>
                      </a:r>
                      <a:endParaRPr sz="1200"/>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Reason for SMS and Phone Calls</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Previous studies had used a range of methods in order to enhance bowel preparation instructions. In each study, there had been limitations found with each method - either too labour intensive (ie 20 minute education sessions or phone calls) or were too technological for all patients to participate (ie social media platforms or smartphone apps).</a:t>
            </a:r>
            <a:endParaRPr/>
          </a:p>
          <a:p>
            <a:pPr indent="0" lvl="0" marL="0" rtl="0" algn="l">
              <a:spcBef>
                <a:spcPts val="1200"/>
              </a:spcBef>
              <a:spcAft>
                <a:spcPts val="1200"/>
              </a:spcAft>
              <a:buNone/>
            </a:pPr>
            <a:r>
              <a:rPr lang="en"/>
              <a:t>It was thought that a combination of SMS and phone calls, done by automated software was the best combination of the two methods of enhanced instruction, by having all patients being able to access the enhanced instruction, while at the same time not being labour </a:t>
            </a:r>
            <a:r>
              <a:rPr lang="en"/>
              <a:t>intensive for investigators.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Objectives</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Primary objective is to </a:t>
            </a:r>
            <a:r>
              <a:rPr lang="en"/>
              <a:t>study</a:t>
            </a:r>
            <a:r>
              <a:rPr lang="en"/>
              <a:t> the effect of enhanced instruction on bowel preparation quality, cancellation rate, complication rate, caecal intubation rate and polyp detection rate.</a:t>
            </a:r>
            <a:endParaRPr/>
          </a:p>
          <a:p>
            <a:pPr indent="0" lvl="0" marL="0" rtl="0" algn="l">
              <a:spcBef>
                <a:spcPts val="1200"/>
              </a:spcBef>
              <a:spcAft>
                <a:spcPts val="1200"/>
              </a:spcAft>
              <a:buNone/>
            </a:pPr>
            <a:r>
              <a:rPr lang="en"/>
              <a:t>Secondary objective is to assess the patient’s understanding of and compliance with the routine bowel preparation instruction.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Study Design</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All patients booked for a colonoscopy at Griffith Base Hospital are invited to participate in the trial. After full informed consent, these patients are added to a computer program written specifically for this </a:t>
            </a:r>
            <a:r>
              <a:rPr lang="en"/>
              <a:t>study - Enhanced Interactive SMS and Phone Instruction for Bowel Preparation (EiSIP). This consent is attached to the patient’s RFA.</a:t>
            </a:r>
            <a:endParaRPr/>
          </a:p>
          <a:p>
            <a:pPr indent="0" lvl="0" marL="0" rtl="0" algn="l">
              <a:spcBef>
                <a:spcPts val="1200"/>
              </a:spcBef>
              <a:spcAft>
                <a:spcPts val="0"/>
              </a:spcAft>
              <a:buNone/>
            </a:pPr>
            <a:r>
              <a:rPr lang="en"/>
              <a:t>Once patients are consented, they are added to the booking list on EMR for colonoscopy. This list is automatically uploaded to the program, which takes the name and mobilse phone number of the patients on the waitlist. Patients who refused the study are removed by the bookings clerk. </a:t>
            </a:r>
            <a:endParaRPr/>
          </a:p>
          <a:p>
            <a:pPr indent="0" lvl="0" marL="0" rtl="0" algn="l">
              <a:spcBef>
                <a:spcPts val="1200"/>
              </a:spcBef>
              <a:spcAft>
                <a:spcPts val="1200"/>
              </a:spcAft>
              <a:buNone/>
            </a:pPr>
            <a:r>
              <a:rPr lang="en"/>
              <a:t>This program automatically and silently randomises all patients included in the study to either receive or not receive the enhanced interactive instructions via SMS and phone calls.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Study Design</a:t>
            </a:r>
            <a:endParaRPr/>
          </a:p>
        </p:txBody>
      </p:sp>
      <p:sp>
        <p:nvSpPr>
          <p:cNvPr id="110" name="Google Shape;110;p2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Once randomised, those who are randomised to receive enhanced instructions receive a series of 5 text messages. </a:t>
            </a:r>
            <a:endParaRPr/>
          </a:p>
          <a:p>
            <a:pPr indent="0" lvl="0" marL="0" rtl="0" algn="l">
              <a:spcBef>
                <a:spcPts val="1200"/>
              </a:spcBef>
              <a:spcAft>
                <a:spcPts val="1200"/>
              </a:spcAft>
              <a:buNone/>
            </a:pPr>
            <a:r>
              <a:t/>
            </a:r>
            <a:endParaRPr/>
          </a:p>
        </p:txBody>
      </p:sp>
      <p:graphicFrame>
        <p:nvGraphicFramePr>
          <p:cNvPr id="111" name="Google Shape;111;p20"/>
          <p:cNvGraphicFramePr/>
          <p:nvPr/>
        </p:nvGraphicFramePr>
        <p:xfrm>
          <a:off x="471900" y="2684000"/>
          <a:ext cx="3000000" cy="3000000"/>
        </p:xfrm>
        <a:graphic>
          <a:graphicData uri="http://schemas.openxmlformats.org/drawingml/2006/table">
            <a:tbl>
              <a:tblPr>
                <a:noFill/>
                <a:tableStyleId>{3904C16C-556B-4FDA-BB02-66C1D9B116EA}</a:tableStyleId>
              </a:tblPr>
              <a:tblGrid>
                <a:gridCol w="718900"/>
                <a:gridCol w="1514950"/>
                <a:gridCol w="5005150"/>
              </a:tblGrid>
              <a:tr h="381000">
                <a:tc>
                  <a:txBody>
                    <a:bodyPr/>
                    <a:lstStyle/>
                    <a:p>
                      <a:pPr indent="0" lvl="0" marL="0" rtl="0" algn="l">
                        <a:spcBef>
                          <a:spcPts val="0"/>
                        </a:spcBef>
                        <a:spcAft>
                          <a:spcPts val="0"/>
                        </a:spcAft>
                        <a:buNone/>
                      </a:pPr>
                      <a:r>
                        <a:rPr lang="en"/>
                        <a:t>No</a:t>
                      </a:r>
                      <a:endParaRPr/>
                    </a:p>
                  </a:txBody>
                  <a:tcPr marT="91425" marB="91425" marR="91425" marL="91425"/>
                </a:tc>
                <a:tc>
                  <a:txBody>
                    <a:bodyPr/>
                    <a:lstStyle/>
                    <a:p>
                      <a:pPr indent="0" lvl="0" marL="0" rtl="0" algn="l">
                        <a:spcBef>
                          <a:spcPts val="0"/>
                        </a:spcBef>
                        <a:spcAft>
                          <a:spcPts val="0"/>
                        </a:spcAft>
                        <a:buNone/>
                      </a:pPr>
                      <a:r>
                        <a:rPr lang="en"/>
                        <a:t>Time</a:t>
                      </a:r>
                      <a:endParaRPr/>
                    </a:p>
                  </a:txBody>
                  <a:tcPr marT="91425" marB="91425" marR="91425" marL="91425"/>
                </a:tc>
                <a:tc>
                  <a:txBody>
                    <a:bodyPr/>
                    <a:lstStyle/>
                    <a:p>
                      <a:pPr indent="0" lvl="0" marL="0" rtl="0" algn="l">
                        <a:spcBef>
                          <a:spcPts val="0"/>
                        </a:spcBef>
                        <a:spcAft>
                          <a:spcPts val="0"/>
                        </a:spcAft>
                        <a:buNone/>
                      </a:pPr>
                      <a:r>
                        <a:rPr lang="en"/>
                        <a:t>Reason</a:t>
                      </a:r>
                      <a:endParaRPr/>
                    </a:p>
                  </a:txBody>
                  <a:tcPr marT="91425" marB="91425" marR="91425" marL="91425"/>
                </a:tc>
              </a:tr>
              <a:tr h="381000">
                <a:tc>
                  <a:txBody>
                    <a:bodyPr/>
                    <a:lstStyle/>
                    <a:p>
                      <a:pPr indent="0" lvl="0" marL="0" rtl="0" algn="l">
                        <a:spcBef>
                          <a:spcPts val="0"/>
                        </a:spcBef>
                        <a:spcAft>
                          <a:spcPts val="0"/>
                        </a:spcAft>
                        <a:buNone/>
                      </a:pPr>
                      <a:r>
                        <a:rPr lang="en" sz="1200"/>
                        <a:t>1</a:t>
                      </a:r>
                      <a:endParaRPr sz="1200"/>
                    </a:p>
                  </a:txBody>
                  <a:tcPr marT="91425" marB="91425" marR="91425" marL="91425"/>
                </a:tc>
                <a:tc>
                  <a:txBody>
                    <a:bodyPr/>
                    <a:lstStyle/>
                    <a:p>
                      <a:pPr indent="0" lvl="0" marL="0" rtl="0" algn="l">
                        <a:spcBef>
                          <a:spcPts val="0"/>
                        </a:spcBef>
                        <a:spcAft>
                          <a:spcPts val="0"/>
                        </a:spcAft>
                        <a:buNone/>
                      </a:pPr>
                      <a:r>
                        <a:rPr lang="en" sz="1200"/>
                        <a:t>8am 2 days prior</a:t>
                      </a:r>
                      <a:endParaRPr sz="1200"/>
                    </a:p>
                  </a:txBody>
                  <a:tcPr marT="91425" marB="91425" marR="91425" marL="91425"/>
                </a:tc>
                <a:tc>
                  <a:txBody>
                    <a:bodyPr/>
                    <a:lstStyle/>
                    <a:p>
                      <a:pPr indent="0" lvl="0" marL="0" rtl="0" algn="l">
                        <a:spcBef>
                          <a:spcPts val="0"/>
                        </a:spcBef>
                        <a:spcAft>
                          <a:spcPts val="0"/>
                        </a:spcAft>
                        <a:buNone/>
                      </a:pPr>
                      <a:r>
                        <a:rPr lang="en" sz="1200"/>
                        <a:t>Reminder about procedure, link to website, bookings phone number</a:t>
                      </a:r>
                      <a:endParaRPr sz="1200"/>
                    </a:p>
                  </a:txBody>
                  <a:tcPr marT="91425" marB="91425" marR="91425" marL="91425"/>
                </a:tc>
              </a:tr>
              <a:tr h="381000">
                <a:tc>
                  <a:txBody>
                    <a:bodyPr/>
                    <a:lstStyle/>
                    <a:p>
                      <a:pPr indent="0" lvl="0" marL="0" rtl="0" algn="l">
                        <a:spcBef>
                          <a:spcPts val="0"/>
                        </a:spcBef>
                        <a:spcAft>
                          <a:spcPts val="0"/>
                        </a:spcAft>
                        <a:buNone/>
                      </a:pPr>
                      <a:r>
                        <a:rPr lang="en" sz="1200"/>
                        <a:t>2</a:t>
                      </a:r>
                      <a:endParaRPr sz="1200"/>
                    </a:p>
                  </a:txBody>
                  <a:tcPr marT="91425" marB="91425" marR="91425" marL="91425"/>
                </a:tc>
                <a:tc>
                  <a:txBody>
                    <a:bodyPr/>
                    <a:lstStyle/>
                    <a:p>
                      <a:pPr indent="0" lvl="0" marL="0" rtl="0" algn="l">
                        <a:spcBef>
                          <a:spcPts val="0"/>
                        </a:spcBef>
                        <a:spcAft>
                          <a:spcPts val="0"/>
                        </a:spcAft>
                        <a:buNone/>
                      </a:pPr>
                      <a:r>
                        <a:rPr lang="en" sz="1200"/>
                        <a:t>Immediately after 1</a:t>
                      </a:r>
                      <a:endParaRPr sz="1200"/>
                    </a:p>
                  </a:txBody>
                  <a:tcPr marT="91425" marB="91425" marR="91425" marL="91425"/>
                </a:tc>
                <a:tc>
                  <a:txBody>
                    <a:bodyPr/>
                    <a:lstStyle/>
                    <a:p>
                      <a:pPr indent="0" lvl="0" marL="0" rtl="0" algn="l">
                        <a:spcBef>
                          <a:spcPts val="0"/>
                        </a:spcBef>
                        <a:spcAft>
                          <a:spcPts val="0"/>
                        </a:spcAft>
                        <a:buNone/>
                      </a:pPr>
                      <a:r>
                        <a:rPr lang="en" sz="1200"/>
                        <a:t>Remind patient to commence low fibre diet</a:t>
                      </a:r>
                      <a:endParaRPr sz="1200"/>
                    </a:p>
                  </a:txBody>
                  <a:tcPr marT="91425" marB="91425" marR="91425" marL="91425"/>
                </a:tc>
              </a:tr>
              <a:tr h="381000">
                <a:tc>
                  <a:txBody>
                    <a:bodyPr/>
                    <a:lstStyle/>
                    <a:p>
                      <a:pPr indent="0" lvl="0" marL="0" rtl="0" algn="l">
                        <a:spcBef>
                          <a:spcPts val="0"/>
                        </a:spcBef>
                        <a:spcAft>
                          <a:spcPts val="0"/>
                        </a:spcAft>
                        <a:buNone/>
                      </a:pPr>
                      <a:r>
                        <a:rPr lang="en" sz="1200"/>
                        <a:t>3</a:t>
                      </a:r>
                      <a:endParaRPr sz="1200"/>
                    </a:p>
                  </a:txBody>
                  <a:tcPr marT="91425" marB="91425" marR="91425" marL="91425"/>
                </a:tc>
                <a:tc>
                  <a:txBody>
                    <a:bodyPr/>
                    <a:lstStyle/>
                    <a:p>
                      <a:pPr indent="0" lvl="0" marL="0" rtl="0" algn="l">
                        <a:spcBef>
                          <a:spcPts val="0"/>
                        </a:spcBef>
                        <a:spcAft>
                          <a:spcPts val="0"/>
                        </a:spcAft>
                        <a:buNone/>
                      </a:pPr>
                      <a:r>
                        <a:rPr lang="en" sz="1200"/>
                        <a:t>6pm 2 days prior</a:t>
                      </a:r>
                      <a:endParaRPr sz="1200"/>
                    </a:p>
                  </a:txBody>
                  <a:tcPr marT="91425" marB="91425" marR="91425" marL="91425"/>
                </a:tc>
                <a:tc>
                  <a:txBody>
                    <a:bodyPr/>
                    <a:lstStyle/>
                    <a:p>
                      <a:pPr indent="0" lvl="0" marL="0" rtl="0" algn="l">
                        <a:spcBef>
                          <a:spcPts val="0"/>
                        </a:spcBef>
                        <a:spcAft>
                          <a:spcPts val="0"/>
                        </a:spcAft>
                        <a:buNone/>
                      </a:pPr>
                      <a:r>
                        <a:rPr lang="en" sz="1200"/>
                        <a:t>Start clear fluid diet from midnight</a:t>
                      </a:r>
                      <a:endParaRPr sz="1200"/>
                    </a:p>
                  </a:txBody>
                  <a:tcPr marT="91425" marB="91425" marR="91425" marL="91425"/>
                </a:tc>
              </a:tr>
              <a:tr h="381000">
                <a:tc>
                  <a:txBody>
                    <a:bodyPr/>
                    <a:lstStyle/>
                    <a:p>
                      <a:pPr indent="0" lvl="0" marL="0" rtl="0" algn="l">
                        <a:spcBef>
                          <a:spcPts val="0"/>
                        </a:spcBef>
                        <a:spcAft>
                          <a:spcPts val="0"/>
                        </a:spcAft>
                        <a:buNone/>
                      </a:pPr>
                      <a:r>
                        <a:rPr lang="en" sz="1200"/>
                        <a:t>4</a:t>
                      </a:r>
                      <a:endParaRPr sz="1200"/>
                    </a:p>
                  </a:txBody>
                  <a:tcPr marT="91425" marB="91425" marR="91425" marL="91425"/>
                </a:tc>
                <a:tc>
                  <a:txBody>
                    <a:bodyPr/>
                    <a:lstStyle/>
                    <a:p>
                      <a:pPr indent="0" lvl="0" marL="0" rtl="0" algn="l">
                        <a:spcBef>
                          <a:spcPts val="0"/>
                        </a:spcBef>
                        <a:spcAft>
                          <a:spcPts val="0"/>
                        </a:spcAft>
                        <a:buNone/>
                      </a:pPr>
                      <a:r>
                        <a:rPr lang="en" sz="1200"/>
                        <a:t>8am day prior</a:t>
                      </a:r>
                      <a:endParaRPr sz="1200"/>
                    </a:p>
                  </a:txBody>
                  <a:tcPr marT="91425" marB="91425" marR="91425" marL="91425"/>
                </a:tc>
                <a:tc>
                  <a:txBody>
                    <a:bodyPr/>
                    <a:lstStyle/>
                    <a:p>
                      <a:pPr indent="0" lvl="0" marL="0" rtl="0" algn="l">
                        <a:spcBef>
                          <a:spcPts val="0"/>
                        </a:spcBef>
                        <a:spcAft>
                          <a:spcPts val="0"/>
                        </a:spcAft>
                        <a:buNone/>
                      </a:pPr>
                      <a:r>
                        <a:rPr lang="en" sz="1200"/>
                        <a:t>Reinforce clear fluid diet</a:t>
                      </a:r>
                      <a:endParaRPr sz="1200"/>
                    </a:p>
                  </a:txBody>
                  <a:tcPr marT="91425" marB="91425" marR="91425" marL="91425"/>
                </a:tc>
              </a:tr>
              <a:tr h="381000">
                <a:tc>
                  <a:txBody>
                    <a:bodyPr/>
                    <a:lstStyle/>
                    <a:p>
                      <a:pPr indent="0" lvl="0" marL="0" rtl="0" algn="l">
                        <a:spcBef>
                          <a:spcPts val="0"/>
                        </a:spcBef>
                        <a:spcAft>
                          <a:spcPts val="0"/>
                        </a:spcAft>
                        <a:buNone/>
                      </a:pPr>
                      <a:r>
                        <a:rPr lang="en" sz="1200"/>
                        <a:t>5</a:t>
                      </a:r>
                      <a:endParaRPr sz="1200"/>
                    </a:p>
                  </a:txBody>
                  <a:tcPr marT="91425" marB="91425" marR="91425" marL="91425"/>
                </a:tc>
                <a:tc>
                  <a:txBody>
                    <a:bodyPr/>
                    <a:lstStyle/>
                    <a:p>
                      <a:pPr indent="0" lvl="0" marL="0" rtl="0" algn="l">
                        <a:spcBef>
                          <a:spcPts val="0"/>
                        </a:spcBef>
                        <a:spcAft>
                          <a:spcPts val="0"/>
                        </a:spcAft>
                        <a:buNone/>
                      </a:pPr>
                      <a:r>
                        <a:rPr lang="en" sz="1200"/>
                        <a:t>12pm day prior</a:t>
                      </a:r>
                      <a:endParaRPr sz="1200"/>
                    </a:p>
                  </a:txBody>
                  <a:tcPr marT="91425" marB="91425" marR="91425" marL="91425"/>
                </a:tc>
                <a:tc>
                  <a:txBody>
                    <a:bodyPr/>
                    <a:lstStyle/>
                    <a:p>
                      <a:pPr indent="0" lvl="0" marL="0" rtl="0" algn="l">
                        <a:spcBef>
                          <a:spcPts val="0"/>
                        </a:spcBef>
                        <a:spcAft>
                          <a:spcPts val="0"/>
                        </a:spcAft>
                        <a:buNone/>
                      </a:pPr>
                      <a:r>
                        <a:rPr lang="en" sz="1200"/>
                        <a:t>Reminder for moviprep timing and volume of additional clear fluid</a:t>
                      </a:r>
                      <a:endParaRPr sz="1200"/>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Study Design</a:t>
            </a:r>
            <a:endParaRPr/>
          </a:p>
        </p:txBody>
      </p:sp>
      <p:sp>
        <p:nvSpPr>
          <p:cNvPr id="117" name="Google Shape;117;p21"/>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Patient is asked to reply OK to each message. If no reply after 3 hrs, pre-recorded phone call sent to patient with same message, asking patient to press 1 if they understand. If no response to phone call, investigators notified about potential problem with compliance.</a:t>
            </a:r>
            <a:endParaRPr/>
          </a:p>
          <a:p>
            <a:pPr indent="0" lvl="0" marL="0" rtl="0" algn="l">
              <a:spcBef>
                <a:spcPts val="1200"/>
              </a:spcBef>
              <a:spcAft>
                <a:spcPts val="1200"/>
              </a:spcAft>
              <a:buNone/>
            </a:pPr>
            <a:r>
              <a:rPr lang="en"/>
              <a:t>Response only included for first and last message, which also contains website for further information about bowel preparation.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