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7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0E8ED-1F9B-4996-99DA-3F75B0C07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53343-7BD0-4CD3-82D4-36A601886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03989-3A7B-47AA-B7DD-F2DB0C7F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4A758-9AD0-4BB8-B19E-7B7BE86CA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1E2F2-4C77-4D9F-8342-9D1CE1058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54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F591A-F4C4-4287-8F81-B69816642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E7577-79A1-47EE-9F6E-2C832CC75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FD94E-3864-4D16-A517-74045E3B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E9D8-8854-4309-ACB6-D02A1E4B7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D7F4D-EE27-40D2-8A25-E3DD06CE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799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5929A1-FEB9-433A-9F81-107519F9F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AAD119-7169-4E51-8D3B-4F0AD1331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BD2DE-B3B8-4FF8-9AEC-C594288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A2D5D-144D-4BF8-B263-04C01E74D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AA575-D51A-4F55-BD36-B78F316A3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399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E0D82-2160-4346-808A-4B87F177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0B8ED-AF72-49AB-A213-DC4D689EC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29D33-C82E-49E4-8374-050269128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EFC80-9391-492A-BEC0-F166ED620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7C9D3-2A1B-4948-9904-D051B644F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372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8338C-732D-4CF0-8DBA-1C31FB92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B4106-CF36-4416-AA47-976D57946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3182C-D99B-46E5-B5F7-8E034BD24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DA6E4-4070-410A-9E6A-0662EE392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C6E81-EB07-440C-8072-10E4FAF5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283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58A0-BDEF-4447-A60C-FEA6C6A3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86EF1-8598-4267-8F8C-4900C092F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95EE5-FE2F-4DD5-BF5F-27A9A13A7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3ADDCD-F3AB-4BDA-863F-7D4A4FBB3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39413-0D00-47D0-B1E5-AA11A77F0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0D8E5-8F82-478F-8EBE-B950E5370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661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35DDD-C5DE-4D9C-91C8-6F1BF2DDC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7CD47-AADE-45A1-9239-208ADC505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BB8A4-3CC2-4ACE-A724-6D6974EAC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AB67FF-D569-48B5-BD5F-376F0CA94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E7423-665F-447C-A204-FDADDFA2E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07804F-B449-46DD-AFF2-50128D0C0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D46A37-C82D-49C4-BB2A-3CD56FF8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FAFC4D-0A18-43A9-A929-1406817A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666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90ADD-C07A-4179-8A1D-8331EDA66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A7418-E0D1-485D-B835-2707E3C66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EB0AA8-5520-44B3-9A43-F2EE3213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BD829A-834A-4127-82B7-2F03B94A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575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E68F45-95EB-48CF-8878-839FB218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0D7E9-A11D-4528-8EFC-09540F2A2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4D385-2C80-4AD3-841B-73BF3907E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976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23BA5-4EDB-47FD-9FDA-343C39E9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07C0F-B65F-4228-B8DD-3D8B634FB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6E773-BA2E-40DB-BB8B-6315DE397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8DA6E-4F81-4111-96E1-4AB98818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2DB3C-7F40-43BE-A87E-E8B032C2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774C9-5C2A-456A-91B6-5E943574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215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C0D2C-7280-4CD8-97E9-38BFB9ECB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4E8F2C-290A-412A-AE38-49837D5D9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84350-14BC-433A-B5C9-092661F14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90B4A-A342-42D3-8122-A3B9426B0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BB8DB-D1EC-4A5B-B52E-245763515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06357F-3D9E-4E6D-A4D4-9D9C9DB97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397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69C0B8-AB1A-44B8-A0CD-48F060291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FE27-7B8B-43A3-8DC7-C118BFC5B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2AEFE-5F81-44D7-BE1C-1CE019DA80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9D085-FD16-4EFD-9520-BFE4CDEFAEBB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C61EC-7FFD-4261-950C-F830BF5FA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52A0C-7E2B-4135-935C-AF440F122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0326D-04DB-496C-A9DD-42537C5A2E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747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337940BB-FBC4-492E-BD92-3B7B914D0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71C1D-22CE-409D-A4AC-87A2EEE8E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3988" y="320041"/>
            <a:ext cx="6707084" cy="3892668"/>
          </a:xfrm>
        </p:spPr>
        <p:txBody>
          <a:bodyPr>
            <a:normAutofit/>
          </a:bodyPr>
          <a:lstStyle/>
          <a:p>
            <a:pPr algn="l">
              <a:spcAft>
                <a:spcPts val="800"/>
              </a:spcAft>
            </a:pPr>
            <a:r>
              <a:rPr lang="en-US" sz="460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Percutaneous SpyGlass Cholangioscopy For Treatment Of Intrahepatic Bile Duct Calculi </a:t>
            </a:r>
            <a:endParaRPr lang="en-AU" sz="4600">
              <a:ln>
                <a:noFill/>
              </a:ln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3D9AA-05C1-49F8-AC89-1A7C961A1B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3699" y="4631161"/>
            <a:ext cx="6707366" cy="1569486"/>
          </a:xfrm>
        </p:spPr>
        <p:txBody>
          <a:bodyPr>
            <a:normAutofit/>
          </a:bodyPr>
          <a:lstStyle/>
          <a:p>
            <a:pPr algn="l"/>
            <a:r>
              <a:rPr lang="de-DE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Dr Melissa Wright</a:t>
            </a:r>
            <a:r>
              <a:rPr lang="de-DE" sz="1300" baseline="30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1</a:t>
            </a:r>
            <a:r>
              <a:rPr lang="de-DE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(BSc, MD); Dr Justin Chan</a:t>
            </a:r>
            <a:r>
              <a:rPr lang="de-DE" sz="1300" baseline="30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1</a:t>
            </a:r>
            <a:r>
              <a:rPr lang="de-DE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(MBBS, FRACS); Dr Ryan Rudol</a:t>
            </a:r>
            <a:r>
              <a:rPr lang="en-US" sz="13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ph</a:t>
            </a:r>
            <a:r>
              <a:rPr lang="de-DE" sz="1300" baseline="30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2</a:t>
            </a:r>
            <a:r>
              <a:rPr lang="de-DE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(MBB</a:t>
            </a:r>
            <a:r>
              <a:rPr lang="en-US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Ch</a:t>
            </a:r>
            <a:r>
              <a:rPr lang="de-DE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, FRANZCR</a:t>
            </a:r>
            <a:r>
              <a:rPr lang="en-US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, EBIR); A/Prof </a:t>
            </a:r>
            <a:r>
              <a:rPr lang="en-US" sz="13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Koroush</a:t>
            </a:r>
            <a:r>
              <a:rPr lang="en-US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S. </a:t>
            </a:r>
            <a:r>
              <a:rPr lang="en-US" sz="13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Haghighi</a:t>
            </a:r>
            <a:r>
              <a:rPr lang="de-DE" sz="1300" baseline="30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1</a:t>
            </a:r>
            <a:r>
              <a:rPr lang="de-DE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(MBBS, FRACS, FACS).</a:t>
            </a:r>
          </a:p>
          <a:p>
            <a:pPr algn="l"/>
            <a:r>
              <a:rPr lang="en-US" sz="1300" b="1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Affiliation:</a:t>
            </a:r>
            <a:r>
              <a:rPr lang="en-US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Prince of Wales Clinical School, University of New South Wales </a:t>
            </a:r>
            <a:r>
              <a:rPr lang="de-DE" sz="1300" baseline="30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1</a:t>
            </a:r>
            <a:r>
              <a:rPr lang="en-US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Department of General Surgery, Prince of Wales Hospital, Sydney, NSW  </a:t>
            </a:r>
            <a:r>
              <a:rPr lang="de-DE" sz="1300" baseline="30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2</a:t>
            </a:r>
            <a:r>
              <a:rPr lang="en-US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Department of Medical Imaging, Prince of Wales Hospital, Sydney, NSW</a:t>
            </a:r>
          </a:p>
          <a:p>
            <a:pPr algn="l"/>
            <a:r>
              <a:rPr lang="en-AU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Published in ANZJS November 2021</a:t>
            </a:r>
            <a:r>
              <a:rPr lang="de-DE" sz="13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</a:t>
            </a:r>
            <a:endParaRPr lang="en-AU" sz="13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algn="l"/>
            <a:endParaRPr lang="en-AU" sz="1300" dirty="0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E3081012-EC31-44F8-9BF9-83B795A5CA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212" b="21229"/>
          <a:stretch/>
        </p:blipFill>
        <p:spPr>
          <a:xfrm>
            <a:off x="320040" y="2120366"/>
            <a:ext cx="4087368" cy="2299132"/>
          </a:xfrm>
          <a:prstGeom prst="rect">
            <a:avLst/>
          </a:prstGeom>
        </p:spPr>
      </p:pic>
      <p:sp>
        <p:nvSpPr>
          <p:cNvPr id="4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3987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08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34519-7E6C-4970-B252-E8CD9FB3A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4600" b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Conclusion: </a:t>
            </a:r>
            <a:br>
              <a:rPr lang="en-AU" sz="460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</a:br>
            <a:endParaRPr lang="en-AU" sz="460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FF0A3-BA12-44DA-A129-7D1236645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437694" cy="5431536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en-US" sz="24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PTC-</a:t>
            </a:r>
            <a:r>
              <a:rPr lang="en-US" sz="24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SpyGlass</a:t>
            </a:r>
            <a:r>
              <a:rPr lang="en-US" sz="24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is a safe and effective treatment for intrahepatic calculi, in patients who have failed conventional approaches. </a:t>
            </a:r>
            <a:endParaRPr lang="en-AU" sz="24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868154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93E135-022E-4692-B0F5-E174499B1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FFFFFF"/>
                </a:solidFill>
              </a:rPr>
              <a:t>Case series in progress…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770AD-CEE5-479B-981D-D40F2C104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AU" dirty="0"/>
              <a:t>2 additional patients have undergone the same treatment with </a:t>
            </a:r>
            <a:r>
              <a:rPr lang="en-AU" dirty="0" err="1"/>
              <a:t>SpyGlass</a:t>
            </a:r>
            <a:r>
              <a:rPr lang="en-AU" dirty="0"/>
              <a:t> </a:t>
            </a:r>
            <a:r>
              <a:rPr lang="en-AU" dirty="0" err="1"/>
              <a:t>cholangioscopy</a:t>
            </a:r>
            <a:r>
              <a:rPr lang="en-AU" dirty="0"/>
              <a:t> and EHL – awaiting 2 month follow up results to publish case series</a:t>
            </a:r>
          </a:p>
        </p:txBody>
      </p:sp>
    </p:spTree>
    <p:extLst>
      <p:ext uri="{BB962C8B-B14F-4D97-AF65-F5344CB8AC3E}">
        <p14:creationId xmlns:p14="http://schemas.microsoft.com/office/powerpoint/2010/main" val="406705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378805-023C-4D98-883A-341005BD7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AU" sz="5400" dirty="0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3A311-50F4-45BB-A059-69C31FF3A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1.	Bhandari S,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Bathini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R, Sharma A,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Maydeo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A. Percutaneous endoscopic management of intrahepatic stones in patients with altered biliary anatomy: A case series. Indian Journal of Gastroenterology. 2016;35.</a:t>
            </a:r>
            <a:endParaRPr lang="en-A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2.	Du L, D'Souza P,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Thiesen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A, Girgis S, Owen R, McNally D, et al. Percutaneous transhepatic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cholangioscopy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for indeterminate biliary strictures using the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SpyGlass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system: a case series. Endoscopy. 2015;47(11):1054-6.</a:t>
            </a:r>
            <a:endParaRPr lang="en-A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3.	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Raheel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M, Dyer J, Curran F, Menon S.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Cholangioscopy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-guided electrohydraulic lithotripsy of a large bile duct stone through a percutaneous T-tube tract.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VideoGIE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. 2018;3.</a:t>
            </a:r>
            <a:endParaRPr lang="en-A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4.	Tellez-Avila F, Duarte-Medrano G,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Andraca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F, Gallardo-Cabrera V, Herrera Mora D. Percutaneous laser application using the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SpyGlass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system in a patient with intrahepatic lithiasis, liver cirrhosis, and surgically altered anatomy. Endoscopy. 2016;48:E49-E50.</a:t>
            </a:r>
            <a:endParaRPr lang="en-A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5.	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Alabraba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E, Travis S,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Beckingham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I. Percutaneous transhepatic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cholangioscopy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and lithotripsy in treating difficult biliary ductal stones: Two case reports. World J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Gastrointest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Endosc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. 2019;11(4):298-307.</a:t>
            </a:r>
            <a:endParaRPr lang="en-A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6.	Tripathi N, Mardini H, Koirala N,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Raissi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 D,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Emhmed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 Ali SM,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Frandah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 WM. Assessing the utility, findings, and outcomes of percutaneous transhepatic </a:t>
            </a:r>
            <a:r>
              <a:rPr lang="en-US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cholangioscopy</a:t>
            </a:r>
            <a:r>
              <a:rPr lang="en-US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 with Spyglass(TM) Direct visualization system: a case series. Translational gastroenterology and hepatology. 2020;5:12.</a:t>
            </a:r>
            <a:endParaRPr lang="en-AU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1776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8E145B-0AD5-4960-8607-604043EDF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sz="5400"/>
              <a:t>Background</a:t>
            </a:r>
          </a:p>
        </p:txBody>
      </p:sp>
      <p:sp>
        <p:nvSpPr>
          <p:cNvPr id="3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34C9-CD9C-4457-989D-8909A7322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indent="457200">
              <a:spcAft>
                <a:spcPts val="800"/>
              </a:spcAft>
            </a:pPr>
            <a:r>
              <a:rPr lang="en-US" sz="2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Bile duct injuries are a complication of laparoscopic cholecystectomy</a:t>
            </a:r>
          </a:p>
          <a:p>
            <a:pPr indent="457200">
              <a:spcAft>
                <a:spcPts val="800"/>
              </a:spcAft>
            </a:pPr>
            <a:r>
              <a:rPr lang="en-US" sz="22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L</a:t>
            </a:r>
            <a:r>
              <a:rPr lang="en-US" sz="2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ong-term sequelae - biliary strictures, recurrent cholangitis. </a:t>
            </a:r>
          </a:p>
          <a:p>
            <a:pPr indent="457200">
              <a:spcAft>
                <a:spcPts val="800"/>
              </a:spcAft>
            </a:pPr>
            <a:r>
              <a:rPr lang="en-US" sz="2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Retrieval of stones/dilatation of strictures in biliary systems that have had </a:t>
            </a:r>
            <a:r>
              <a:rPr lang="en-US" sz="22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roux-en-y</a:t>
            </a:r>
            <a:r>
              <a:rPr lang="en-US" sz="2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hepaticojejunostomy are challenging </a:t>
            </a:r>
            <a:r>
              <a:rPr lang="en-US" sz="2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  <a:sym typeface="Wingdings" panose="05000000000000000000" pitchFamily="2" charset="2"/>
              </a:rPr>
              <a:t> </a:t>
            </a:r>
            <a:r>
              <a:rPr lang="en-US" sz="2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altered anatomy</a:t>
            </a:r>
          </a:p>
          <a:p>
            <a:pPr indent="457200">
              <a:spcAft>
                <a:spcPts val="800"/>
              </a:spcAft>
            </a:pPr>
            <a:r>
              <a:rPr lang="en-US" sz="22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G</a:t>
            </a:r>
            <a:r>
              <a:rPr lang="en-US" sz="2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enerally percutaneous transhepatic cholangiography (PTC) required </a:t>
            </a:r>
            <a:r>
              <a:rPr lang="en-US" sz="2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  <a:sym typeface="Wingdings" panose="05000000000000000000" pitchFamily="2" charset="2"/>
              </a:rPr>
              <a:t> no</a:t>
            </a:r>
            <a:r>
              <a:rPr lang="en-US" sz="2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t amenable to standard endoscopic retrograde cholangiopancreatography (ERCP). </a:t>
            </a:r>
            <a:endParaRPr lang="en-AU" sz="22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65556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A38ECC-462F-4411-BEF9-10B2A5236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3496887"/>
          </a:xfrm>
        </p:spPr>
        <p:txBody>
          <a:bodyPr>
            <a:normAutofit/>
          </a:bodyPr>
          <a:lstStyle/>
          <a:p>
            <a:r>
              <a:rPr lang="en-AU" sz="5400" dirty="0"/>
              <a:t>What is </a:t>
            </a:r>
            <a:r>
              <a:rPr lang="en-AU" sz="5400" dirty="0" err="1"/>
              <a:t>SpyGlass</a:t>
            </a:r>
            <a:r>
              <a:rPr lang="en-AU" sz="5400" dirty="0"/>
              <a:t>?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16A13-6B93-4337-9F30-ABBF7E305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0"/>
            <a:ext cx="6224335" cy="6305909"/>
          </a:xfrm>
        </p:spPr>
        <p:txBody>
          <a:bodyPr anchor="ctr">
            <a:normAutofit/>
          </a:bodyPr>
          <a:lstStyle/>
          <a:p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Novel technique allowing endoscopists to access and </a:t>
            </a:r>
            <a:r>
              <a:rPr lang="en-US" sz="20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visualise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small and otherwise difficult-to-reach bile ducts.  </a:t>
            </a:r>
          </a:p>
          <a:p>
            <a:r>
              <a:rPr lang="en-US" sz="20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Fibre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-optic probe connected to a camera and inserted into a flexible catheter attached to the duodenoscope which is operated by a single endoscopist.</a:t>
            </a:r>
          </a:p>
          <a:p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Four-way tip deflection of the catheter allows for better </a:t>
            </a:r>
            <a:r>
              <a:rPr lang="en-US" sz="20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visualisation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of the biliary ducts. The system also allows treatment of calculi by electrohydraulic lithotripsy (EHL).</a:t>
            </a:r>
          </a:p>
          <a:p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Used in conjunction with ERCP for difficult cases of intraductal calculi and assessment of indeterminate biliary strictures requiring direct </a:t>
            </a:r>
            <a:r>
              <a:rPr lang="en-US" sz="20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visualisation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of the biliary tree. </a:t>
            </a:r>
            <a:endParaRPr lang="en-AU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68F9E7-B07B-403D-B45D-32568916F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97" y="3716469"/>
            <a:ext cx="3276823" cy="226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ADB64-90B3-44BD-91EE-BF93FD2F4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AU" sz="5400">
                <a:solidFill>
                  <a:srgbClr val="FFFFFF"/>
                </a:solidFill>
              </a:rPr>
              <a:t>Case: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A8DA-1B55-4523-B034-7AFFC48A8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9" y="2347414"/>
            <a:ext cx="11776412" cy="4510586"/>
          </a:xfrm>
        </p:spPr>
        <p:txBody>
          <a:bodyPr>
            <a:noAutofit/>
          </a:bodyPr>
          <a:lstStyle/>
          <a:p>
            <a:pPr indent="457200">
              <a:spcAft>
                <a:spcPts val="800"/>
              </a:spcAft>
            </a:pP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45F </a:t>
            </a:r>
            <a:r>
              <a:rPr lang="en-US" sz="20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- 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laparoscopic cholecystectomy age 19 - complicated by a Bismuth Type E3 bile duct injury </a:t>
            </a:r>
          </a:p>
          <a:p>
            <a:pPr indent="457200">
              <a:spcAft>
                <a:spcPts val="800"/>
              </a:spcAft>
            </a:pPr>
            <a:r>
              <a:rPr lang="en-US" sz="20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Roux-en-y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reconstruction with a 60cm loop - complicated by a biliary leak/revision of the      	reconstruction. </a:t>
            </a:r>
          </a:p>
          <a:p>
            <a:pPr indent="457200">
              <a:spcAft>
                <a:spcPts val="800"/>
              </a:spcAft>
            </a:pPr>
            <a:r>
              <a:rPr lang="en-US" sz="20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D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eveloped extensive biliary stricture 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  <a:sym typeface="Wingdings" panose="05000000000000000000" pitchFamily="2" charset="2"/>
              </a:rPr>
              <a:t> 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multiple dilatations over the next 5yrs</a:t>
            </a:r>
          </a:p>
          <a:p>
            <a:pPr indent="457200">
              <a:spcAft>
                <a:spcPts val="800"/>
              </a:spcAft>
            </a:pPr>
            <a:r>
              <a:rPr lang="en-US" sz="20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Referred at 24yrs to our unit </a:t>
            </a:r>
            <a:r>
              <a:rPr lang="en-US" sz="20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  <a:sym typeface="Wingdings" panose="05000000000000000000" pitchFamily="2" charset="2"/>
              </a:rPr>
              <a:t>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underwent further dilatations via PTC</a:t>
            </a:r>
          </a:p>
          <a:p>
            <a:pPr indent="457200">
              <a:spcAft>
                <a:spcPts val="800"/>
              </a:spcAft>
            </a:pP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Well for the following 10yrs 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  <a:sym typeface="Wingdings" panose="05000000000000000000" pitchFamily="2" charset="2"/>
              </a:rPr>
              <a:t> increasing frequency of 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cholangitis. </a:t>
            </a:r>
          </a:p>
          <a:p>
            <a:pPr indent="457200">
              <a:spcAft>
                <a:spcPts val="800"/>
              </a:spcAft>
            </a:pP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Increasing number of intrahepatic calculi 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  <a:sym typeface="Wingdings" panose="05000000000000000000" pitchFamily="2" charset="2"/>
              </a:rPr>
              <a:t> needed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definitive intervention. </a:t>
            </a:r>
          </a:p>
          <a:p>
            <a:pPr indent="457200">
              <a:spcAft>
                <a:spcPts val="800"/>
              </a:spcAft>
            </a:pP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Surgical exploration would have been challenging 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  <a:sym typeface="Wingdings" panose="05000000000000000000" pitchFamily="2" charset="2"/>
              </a:rPr>
              <a:t>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</a:t>
            </a:r>
            <a:r>
              <a:rPr lang="en-US" sz="2000" dirty="0" err="1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cholangioscopy</a:t>
            </a:r>
            <a:r>
              <a:rPr lang="en-US" sz="20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via PTC </a:t>
            </a:r>
            <a:endParaRPr lang="en-AU" sz="20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60030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45ADF9F-0BF0-4F3B-B6C2-65DFA69D46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6430" y="1361692"/>
            <a:ext cx="8201891" cy="413461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7B6336-80E0-4B69-AAE8-1E1AFB68D33F}"/>
              </a:ext>
            </a:extLst>
          </p:cNvPr>
          <p:cNvSpPr txBox="1"/>
          <p:nvPr/>
        </p:nvSpPr>
        <p:spPr>
          <a:xfrm>
            <a:off x="2023672" y="5696262"/>
            <a:ext cx="8154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A) MRCP 2013 demonstrating dilated intra-hepatic ducts. B) MRCP 2021 prior to </a:t>
            </a:r>
            <a:r>
              <a:rPr lang="en-AU" dirty="0" err="1"/>
              <a:t>cholangioscopy</a:t>
            </a:r>
            <a:r>
              <a:rPr lang="en-AU" dirty="0"/>
              <a:t> intervention demonstrating numerous intra-hepatic calculi   </a:t>
            </a:r>
          </a:p>
        </p:txBody>
      </p:sp>
    </p:spTree>
    <p:extLst>
      <p:ext uri="{BB962C8B-B14F-4D97-AF65-F5344CB8AC3E}">
        <p14:creationId xmlns:p14="http://schemas.microsoft.com/office/powerpoint/2010/main" val="150252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E2DB76-B093-4633-93DD-231335C43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AU" sz="5400" dirty="0">
                <a:solidFill>
                  <a:srgbClr val="FFFFFF"/>
                </a:solidFill>
              </a:rPr>
              <a:t>Procedure: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9712-E29D-4ED5-8EA2-228B4F173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73" y="2150506"/>
            <a:ext cx="5411448" cy="458007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While patient was well – PTC biliary drain inserted and balloon dilatation of the right hepatic anastomotic stricture performed.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holangiogram 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demonstrated numerous filling defects throughout the right biliary tree consistent with intrahepatic calculi (Fig A)</a:t>
            </a:r>
          </a:p>
          <a:p>
            <a:pPr>
              <a:lnSpc>
                <a:spcPct val="150000"/>
              </a:lnSpc>
            </a:pP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SpyGlass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with EHL was performed – calculi fragments were flushed through the anastomosis and a balloon sweep performed</a:t>
            </a:r>
          </a:p>
          <a:p>
            <a:pPr>
              <a:lnSpc>
                <a:spcPct val="150000"/>
              </a:lnSpc>
            </a:pP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Cholangioscopy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confirmed a significant reduction in calculi burden, however multiple residual fragments remained (Fig B)</a:t>
            </a:r>
            <a:endParaRPr lang="en-AU" sz="2200" dirty="0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54BA5BFD-3024-4365-A18C-49359F4CE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141" y="2534630"/>
            <a:ext cx="5739281" cy="288377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B98382-2E05-463A-941C-F0703ACEDDF4}"/>
              </a:ext>
            </a:extLst>
          </p:cNvPr>
          <p:cNvSpPr txBox="1"/>
          <p:nvPr/>
        </p:nvSpPr>
        <p:spPr>
          <a:xfrm>
            <a:off x="6149871" y="5530254"/>
            <a:ext cx="5847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AU" dirty="0"/>
              <a:t>PTC Cholangiogram demonstrating multiple right biliary tree calculi and right hepatic duct anastomotic stricture</a:t>
            </a:r>
          </a:p>
          <a:p>
            <a:pPr marL="342900" indent="-342900">
              <a:buAutoNum type="alphaUcParenR"/>
            </a:pPr>
            <a:r>
              <a:rPr lang="en-AU" dirty="0"/>
              <a:t>  Post-spyglass/lithotripsy cholangiogram   demonstrating reduced calculi burden and patent ducts</a:t>
            </a:r>
          </a:p>
        </p:txBody>
      </p:sp>
    </p:spTree>
    <p:extLst>
      <p:ext uri="{BB962C8B-B14F-4D97-AF65-F5344CB8AC3E}">
        <p14:creationId xmlns:p14="http://schemas.microsoft.com/office/powerpoint/2010/main" val="338037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883577-C76A-4DAD-9398-60E3FC2A3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347414"/>
            <a:ext cx="10515600" cy="433884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Progress CT cholangiogram 2 weeks later demonstrated a filling defect in hepatic segment V</a:t>
            </a:r>
            <a:r>
              <a:rPr lang="en-US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.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n-US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SpyGlass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cholangioscopy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/EHL procedure was repeated 4x total at two-weekly intervals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C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ompletion cholangiogram demonstrated a widely patent hepaticojejunostomy anastomosis and no sizeable intra-ductal calculi 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A digital subtraction angiography guided </a:t>
            </a:r>
            <a:r>
              <a:rPr lang="en-US" sz="180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embolisation</a:t>
            </a:r>
            <a:r>
              <a:rPr lang="en-US" sz="18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 Unicode MS"/>
              </a:rPr>
              <a:t> of the liver tract was performed and the PTC drain was removed. </a:t>
            </a:r>
            <a:endParaRPr lang="en-AU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2637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1D9D9B-CB9D-46CB-BD5A-FFC4E67E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38349"/>
            <a:ext cx="4368602" cy="943861"/>
          </a:xfrm>
        </p:spPr>
        <p:txBody>
          <a:bodyPr anchor="b">
            <a:normAutofit/>
          </a:bodyPr>
          <a:lstStyle/>
          <a:p>
            <a:r>
              <a:rPr lang="en-AU" sz="5400" dirty="0"/>
              <a:t>Progress</a:t>
            </a:r>
          </a:p>
        </p:txBody>
      </p:sp>
      <p:sp>
        <p:nvSpPr>
          <p:cNvPr id="1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8E411-511E-425F-BC7D-1BF33F93F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The patient was followed up two months post-procedure and had no evidence of residual calculi on MRCP and was asymptomatic</a:t>
            </a:r>
          </a:p>
          <a:p>
            <a:pPr marL="0" indent="0">
              <a:buNone/>
            </a:pPr>
            <a:r>
              <a:rPr lang="en-US" sz="22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endParaRPr lang="en-AU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742F1A-2922-4A3F-BE9A-D24DF9348D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100" r="4247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76937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373B64-60CF-4174-8D0F-94FCFC94A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AU" sz="5400" dirty="0">
                <a:solidFill>
                  <a:srgbClr val="FFFFFF"/>
                </a:solidFill>
              </a:rPr>
              <a:t>Discussion: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AE7EBEE-E367-4A4E-83A0-F15FD0F2BB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27337"/>
            <a:ext cx="919022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Safe and effective option for treating biliary calculi - challenging anatomy post hepaticojejunal reconstruction. 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Not previously described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in Australia</a:t>
            </a:r>
            <a:endParaRPr lang="en-US" altLang="en-US" sz="18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Internationally, similar case reports demonstrate comparable results </a:t>
            </a:r>
            <a:r>
              <a:rPr kumimoji="0" lang="de-DE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(1-5)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no large cohort studies have been published.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A single-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centre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case series published in 2020 – case series of four patients - concluding that it is a suitable technique for evaluating and treating biliary pathologies with challenging anatomy </a:t>
            </a:r>
            <a:r>
              <a:rPr kumimoji="0" lang="de-DE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(6)</a:t>
            </a:r>
            <a:r>
              <a:rPr kumimoji="0" lang="de-DE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. </a:t>
            </a:r>
            <a:endParaRPr kumimoji="0" lang="de-DE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139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934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Percutaneous SpyGlass Cholangioscopy For Treatment Of Intrahepatic Bile Duct Calculi </vt:lpstr>
      <vt:lpstr>Background</vt:lpstr>
      <vt:lpstr>What is SpyGlass?</vt:lpstr>
      <vt:lpstr>Case:</vt:lpstr>
      <vt:lpstr>PowerPoint Presentation</vt:lpstr>
      <vt:lpstr>Procedure:</vt:lpstr>
      <vt:lpstr>PowerPoint Presentation</vt:lpstr>
      <vt:lpstr>Progress</vt:lpstr>
      <vt:lpstr>Discussion:</vt:lpstr>
      <vt:lpstr>Conclusion:  </vt:lpstr>
      <vt:lpstr>Case series in progress…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Percutaneous SpyGlass Cholangioscopy For Treatment Of Intrahepatic Bile Duct Calculi </dc:title>
  <dc:creator>Melissa Wright</dc:creator>
  <cp:lastModifiedBy>Melissa Wright</cp:lastModifiedBy>
  <cp:revision>21</cp:revision>
  <dcterms:created xsi:type="dcterms:W3CDTF">2021-12-08T01:31:14Z</dcterms:created>
  <dcterms:modified xsi:type="dcterms:W3CDTF">2021-12-08T11:30:36Z</dcterms:modified>
</cp:coreProperties>
</file>