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67380a2b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067380a2b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3e40bfc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03e40bfc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67380a2b4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067380a2b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3e40bfc52_0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03e40bfc52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673809db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0673809db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67380a2b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067380a2b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673809db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0673809db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673809db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0673809db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673809db9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0673809db9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673809d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0673809d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67380a2b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067380a2b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67380a2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067380a2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67380a2b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067380a2b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67380a2b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067380a2b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067380a2b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067380a2b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67380a2b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67380a2b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673809db9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0673809db9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067380a2b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067380a2b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067380a2b4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1067380a2b4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67380a2b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67380a2b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3e40bfc52_0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03e40bfc52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67380a2b4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067380a2b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67380a2b4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067380a2b4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67380a2b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067380a2b4_0_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67380a2b4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1067380a2b4_0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67380a2b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67380a2b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15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5" name="Google Shape;14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1" name="Google Shape;15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7" name="Google Shape;15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4" name="Google Shape;164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6" name="Google Shape;166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2" name="Google Shape;18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3" name="Google Shape;18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0" name="Google Shape;19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6" name="Google Shape;19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2" name="Google Shape;13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seslhd.health.nsw.gov.au/prince-of-wales-hospital/services-clinics/directory/powh-surgical-training/surgical-research-society-showcas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Committee</a:t>
            </a:r>
            <a:endParaRPr sz="3000"/>
          </a:p>
        </p:txBody>
      </p:sp>
      <p:pic>
        <p:nvPicPr>
          <p:cNvPr id="261" name="Google Shape;261;p36"/>
          <p:cNvPicPr preferRelativeResize="0"/>
          <p:nvPr/>
        </p:nvPicPr>
        <p:blipFill rotWithShape="1">
          <a:blip r:embed="rId3">
            <a:alphaModFix/>
          </a:blip>
          <a:srcRect b="59083" l="0" r="0" t="18902"/>
          <a:stretch/>
        </p:blipFill>
        <p:spPr>
          <a:xfrm>
            <a:off x="652663" y="1572900"/>
            <a:ext cx="7838674" cy="240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History</a:t>
            </a:r>
            <a:endParaRPr sz="3000"/>
          </a:p>
        </p:txBody>
      </p:sp>
      <p:pic>
        <p:nvPicPr>
          <p:cNvPr id="267" name="Google Shape;26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875" y="1141725"/>
            <a:ext cx="5702250" cy="38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Problem</a:t>
            </a:r>
            <a:endParaRPr sz="3000"/>
          </a:p>
        </p:txBody>
      </p:sp>
      <p:sp>
        <p:nvSpPr>
          <p:cNvPr id="273" name="Google Shape;273;p38"/>
          <p:cNvSpPr txBox="1"/>
          <p:nvPr>
            <p:ph idx="1" type="body"/>
          </p:nvPr>
        </p:nvSpPr>
        <p:spPr>
          <a:xfrm>
            <a:off x="341875" y="1473850"/>
            <a:ext cx="85296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Everyone needs/wants to do research</a:t>
            </a:r>
            <a:br>
              <a:rPr lang="en-GB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Lack of centralised system</a:t>
            </a:r>
            <a:br>
              <a:rPr lang="en-GB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Challenges accessing supervisors and research projects</a:t>
            </a:r>
            <a:br>
              <a:rPr lang="en-GB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Difficulties creating partnerships between junior and senior medical staff</a:t>
            </a:r>
            <a:br>
              <a:rPr lang="en-GB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Poor experience / education in research methods</a:t>
            </a:r>
            <a:endParaRPr sz="1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Solution</a:t>
            </a:r>
            <a:endParaRPr sz="3000"/>
          </a:p>
        </p:txBody>
      </p:sp>
      <p:sp>
        <p:nvSpPr>
          <p:cNvPr id="279" name="Google Shape;279;p39"/>
          <p:cNvSpPr txBox="1"/>
          <p:nvPr>
            <p:ph idx="1" type="body"/>
          </p:nvPr>
        </p:nvSpPr>
        <p:spPr>
          <a:xfrm>
            <a:off x="341875" y="1473850"/>
            <a:ext cx="85296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Networking platform for individuals with similar research topic interests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Exposure and experience in quality improvement and research activity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Professional development in the context of research-targeted education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Database of current</a:t>
            </a:r>
            <a:r>
              <a:rPr lang="en-GB" sz="1900"/>
              <a:t> and </a:t>
            </a:r>
            <a:r>
              <a:rPr lang="en-GB" sz="1900"/>
              <a:t>upcoming research projects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Opportunity for feedback on current projects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Structure</a:t>
            </a:r>
            <a:endParaRPr sz="3000"/>
          </a:p>
        </p:txBody>
      </p:sp>
      <p:sp>
        <p:nvSpPr>
          <p:cNvPr id="285" name="Google Shape;285;p40"/>
          <p:cNvSpPr txBox="1"/>
          <p:nvPr>
            <p:ph idx="1" type="body"/>
          </p:nvPr>
        </p:nvSpPr>
        <p:spPr>
          <a:xfrm>
            <a:off x="341875" y="1473850"/>
            <a:ext cx="85296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Portfolios - Education, Research, Network relations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~50 members - medical students, JMOs, RMOs, SRMOs, registrars 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Monthly meetings (last Thursday night of each month)</a:t>
            </a:r>
            <a:endParaRPr sz="1900"/>
          </a:p>
          <a:p>
            <a:pPr indent="-3492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b="1" lang="en-GB" sz="1900" u="sng"/>
              <a:t>Education</a:t>
            </a:r>
            <a:r>
              <a:rPr lang="en-GB" sz="1900"/>
              <a:t> - improve understanding of quality improvement and research processes</a:t>
            </a:r>
            <a:endParaRPr sz="1900"/>
          </a:p>
          <a:p>
            <a:pPr indent="-3492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b="1" lang="en-GB" sz="1900" u="sng"/>
              <a:t>Discussion</a:t>
            </a:r>
            <a:r>
              <a:rPr lang="en-GB" sz="1900"/>
              <a:t> - progress of current projects</a:t>
            </a:r>
            <a:endParaRPr sz="1900"/>
          </a:p>
          <a:p>
            <a:pPr indent="-3492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b="1" lang="en-GB" sz="1900" u="sng"/>
              <a:t>Feedback</a:t>
            </a:r>
            <a:r>
              <a:rPr lang="en-GB" sz="1900"/>
              <a:t> - forum to present work</a:t>
            </a:r>
            <a:endParaRPr sz="1900"/>
          </a:p>
          <a:p>
            <a:pPr indent="-3492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○"/>
            </a:pPr>
            <a:r>
              <a:rPr b="1" lang="en-GB" sz="1900" u="sng"/>
              <a:t>Mini-journal club </a:t>
            </a:r>
            <a:r>
              <a:rPr lang="en-GB" sz="1900"/>
              <a:t>- develop critical appraisal skills and increase exposure to medical literature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900"/>
              <a:buChar char="●"/>
            </a:pPr>
            <a:r>
              <a:rPr lang="en-GB" sz="1900"/>
              <a:t>Showcase + AGM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/>
          <p:nvPr>
            <p:ph idx="1" type="body"/>
          </p:nvPr>
        </p:nvSpPr>
        <p:spPr>
          <a:xfrm>
            <a:off x="341875" y="1473850"/>
            <a:ext cx="85296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00"/>
              <a:t>Supported JMOs with ongoing projects in</a:t>
            </a:r>
            <a:endParaRPr sz="1900"/>
          </a:p>
          <a:p>
            <a:pPr indent="-34020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900"/>
              <a:t>Surgical oncology</a:t>
            </a:r>
            <a:endParaRPr sz="1900"/>
          </a:p>
          <a:p>
            <a:pPr indent="-34020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900"/>
              <a:t>Vascular surgery</a:t>
            </a:r>
            <a:endParaRPr sz="1900"/>
          </a:p>
          <a:p>
            <a:pPr indent="-34020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900"/>
              <a:t>Plastic and reconstructive surgery</a:t>
            </a:r>
            <a:endParaRPr sz="1900"/>
          </a:p>
          <a:p>
            <a:pPr indent="-34020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900"/>
              <a:t>ENT surgery</a:t>
            </a:r>
            <a:endParaRPr sz="1900"/>
          </a:p>
          <a:p>
            <a:pPr indent="-34020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900"/>
              <a:t>Orthopaedic surgery</a:t>
            </a:r>
            <a:endParaRPr sz="1900"/>
          </a:p>
          <a:p>
            <a:pPr indent="-34020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900"/>
              <a:t>Urology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00"/>
              <a:t>Facilitated workshops</a:t>
            </a:r>
            <a:endParaRPr sz="1900"/>
          </a:p>
          <a:p>
            <a:pPr indent="-34020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900"/>
              <a:t>Ethics approval</a:t>
            </a:r>
            <a:endParaRPr sz="1900"/>
          </a:p>
          <a:p>
            <a:pPr indent="-34020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1900"/>
              <a:t>Data analysis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00"/>
              <a:t>Improved accessibility of statistical support via UNSW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00"/>
              <a:t>Showcase - 6 oral presentations, 6 poster presentations</a:t>
            </a:r>
            <a:endParaRPr sz="1900"/>
          </a:p>
        </p:txBody>
      </p:sp>
      <p:sp>
        <p:nvSpPr>
          <p:cNvPr id="291" name="Google Shape;291;p4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Research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Education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850" y="0"/>
            <a:ext cx="386514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175" y="0"/>
            <a:ext cx="40236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Network</a:t>
            </a:r>
            <a:endParaRPr sz="3000"/>
          </a:p>
        </p:txBody>
      </p:sp>
      <p:pic>
        <p:nvPicPr>
          <p:cNvPr id="308" name="Google Shape;308;p44"/>
          <p:cNvPicPr preferRelativeResize="0"/>
          <p:nvPr/>
        </p:nvPicPr>
        <p:blipFill rotWithShape="1">
          <a:blip r:embed="rId3">
            <a:alphaModFix/>
          </a:blip>
          <a:srcRect b="668" l="576" r="0" t="983"/>
          <a:stretch/>
        </p:blipFill>
        <p:spPr>
          <a:xfrm>
            <a:off x="1937500" y="947200"/>
            <a:ext cx="5300001" cy="40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Vision</a:t>
            </a:r>
            <a:endParaRPr sz="3000"/>
          </a:p>
        </p:txBody>
      </p:sp>
      <p:sp>
        <p:nvSpPr>
          <p:cNvPr id="314" name="Google Shape;314;p45"/>
          <p:cNvSpPr txBox="1"/>
          <p:nvPr>
            <p:ph idx="1" type="body"/>
          </p:nvPr>
        </p:nvSpPr>
        <p:spPr>
          <a:xfrm>
            <a:off x="341875" y="1473850"/>
            <a:ext cx="85296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-34170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3750"/>
              <a:t>Foster an environment which encourages mentorship and support</a:t>
            </a:r>
            <a:endParaRPr sz="3750"/>
          </a:p>
          <a:p>
            <a:pPr indent="-34170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3750"/>
              <a:t>Improve surgical research skills and teamwork</a:t>
            </a:r>
            <a:endParaRPr sz="3750"/>
          </a:p>
          <a:p>
            <a:pPr indent="-34170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3750"/>
              <a:t>Mental health and stress reduction</a:t>
            </a:r>
            <a:endParaRPr sz="3750"/>
          </a:p>
          <a:p>
            <a:pPr indent="-34170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3750"/>
              <a:t>Pioneer at POWH and expand into EGSS network</a:t>
            </a:r>
            <a:endParaRPr sz="3750"/>
          </a:p>
          <a:p>
            <a:pPr indent="-34170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3750"/>
              <a:t>Model for and collaboration with other surgical networks (also POWH MRS)</a:t>
            </a:r>
            <a:endParaRPr sz="3750"/>
          </a:p>
          <a:p>
            <a:pPr indent="-34170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3750"/>
              <a:t>Outcomes - membership + involvement → conferences + publications</a:t>
            </a:r>
            <a:endParaRPr sz="37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Welcome</a:t>
            </a:r>
            <a:endParaRPr sz="3000"/>
          </a:p>
        </p:txBody>
      </p:sp>
      <p:sp>
        <p:nvSpPr>
          <p:cNvPr id="217" name="Google Shape;217;p28"/>
          <p:cNvSpPr txBox="1"/>
          <p:nvPr>
            <p:ph idx="1" type="body"/>
          </p:nvPr>
        </p:nvSpPr>
        <p:spPr>
          <a:xfrm>
            <a:off x="341875" y="1473850"/>
            <a:ext cx="85296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Dr Mark Muhlmann - opening and judges introduction</a:t>
            </a:r>
            <a:br>
              <a:rPr lang="en-GB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Sponsors - MIGA and MIPS</a:t>
            </a:r>
            <a:br>
              <a:rPr lang="en-GB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SRS overview</a:t>
            </a:r>
            <a:br>
              <a:rPr lang="en-GB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Presentations</a:t>
            </a:r>
            <a:br>
              <a:rPr lang="en-GB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Posters</a:t>
            </a:r>
            <a:br>
              <a:rPr lang="en-GB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Awards</a:t>
            </a:r>
            <a:endParaRPr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Thanks</a:t>
            </a:r>
            <a:endParaRPr sz="3000"/>
          </a:p>
        </p:txBody>
      </p:sp>
      <p:sp>
        <p:nvSpPr>
          <p:cNvPr id="320" name="Google Shape;320;p46"/>
          <p:cNvSpPr txBox="1"/>
          <p:nvPr>
            <p:ph idx="1" type="body"/>
          </p:nvPr>
        </p:nvSpPr>
        <p:spPr>
          <a:xfrm>
            <a:off x="341875" y="1473850"/>
            <a:ext cx="42684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3115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00"/>
              <a:t>Tina Zhou</a:t>
            </a:r>
            <a:br>
              <a:rPr lang="en-GB" sz="1900"/>
            </a:br>
            <a:endParaRPr sz="1900"/>
          </a:p>
          <a:p>
            <a:pPr indent="-33115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00"/>
              <a:t>Dr Mark Muhlmann</a:t>
            </a:r>
            <a:br>
              <a:rPr lang="en-GB" sz="1900"/>
            </a:br>
            <a:r>
              <a:rPr lang="en-GB" sz="1900"/>
              <a:t>Dr David Evans</a:t>
            </a:r>
            <a:br>
              <a:rPr lang="en-GB" sz="1900"/>
            </a:br>
            <a:r>
              <a:rPr lang="en-GB" sz="1900"/>
              <a:t>Dr Nedal Katib</a:t>
            </a:r>
            <a:br>
              <a:rPr lang="en-GB" sz="1900"/>
            </a:br>
            <a:endParaRPr sz="1900"/>
          </a:p>
          <a:p>
            <a:pPr indent="-33115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00"/>
              <a:t>Founding members</a:t>
            </a:r>
            <a:br>
              <a:rPr lang="en-GB" sz="1900"/>
            </a:br>
            <a:endParaRPr sz="1900"/>
          </a:p>
          <a:p>
            <a:pPr indent="-33115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00"/>
              <a:t>Current committee members</a:t>
            </a:r>
            <a:br>
              <a:rPr lang="en-GB" sz="1900"/>
            </a:br>
            <a:endParaRPr sz="1900"/>
          </a:p>
          <a:p>
            <a:pPr indent="-33115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00"/>
              <a:t>Presenters tonight</a:t>
            </a:r>
            <a:br>
              <a:rPr lang="en-GB" sz="1900"/>
            </a:br>
            <a:endParaRPr sz="1900"/>
          </a:p>
          <a:p>
            <a:pPr indent="-33115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900"/>
              <a:t>Sponsors</a:t>
            </a:r>
            <a:endParaRPr sz="1900"/>
          </a:p>
        </p:txBody>
      </p:sp>
      <p:sp>
        <p:nvSpPr>
          <p:cNvPr id="321" name="Google Shape;321;p46"/>
          <p:cNvSpPr txBox="1"/>
          <p:nvPr>
            <p:ph idx="1" type="body"/>
          </p:nvPr>
        </p:nvSpPr>
        <p:spPr>
          <a:xfrm>
            <a:off x="4572000" y="1473850"/>
            <a:ext cx="42684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/>
              <a:t>AGM</a:t>
            </a:r>
            <a:br>
              <a:rPr lang="en-GB" sz="2400"/>
            </a:br>
            <a:r>
              <a:rPr lang="en-GB" sz="2400"/>
              <a:t>Thursday 27th January 2022</a:t>
            </a:r>
            <a:br>
              <a:rPr lang="en-GB" sz="2400"/>
            </a:br>
            <a:r>
              <a:rPr lang="en-GB" sz="2400"/>
              <a:t>EOI for committee positions</a:t>
            </a:r>
            <a:endParaRPr sz="2400"/>
          </a:p>
        </p:txBody>
      </p:sp>
      <p:pic>
        <p:nvPicPr>
          <p:cNvPr id="322" name="Google Shape;32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402" y="2945276"/>
            <a:ext cx="3353600" cy="182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Showcase</a:t>
            </a:r>
            <a:endParaRPr sz="3000"/>
          </a:p>
        </p:txBody>
      </p:sp>
      <p:pic>
        <p:nvPicPr>
          <p:cNvPr id="328" name="Google Shape;3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787" y="928375"/>
            <a:ext cx="2910426" cy="41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/>
          <p:nvPr>
            <p:ph idx="1" type="body"/>
          </p:nvPr>
        </p:nvSpPr>
        <p:spPr>
          <a:xfrm>
            <a:off x="341875" y="1473850"/>
            <a:ext cx="42705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/>
              <a:t>Amy Weber</a:t>
            </a:r>
            <a:br>
              <a:rPr lang="en-GB"/>
            </a:br>
            <a:r>
              <a:rPr lang="en-GB"/>
              <a:t>Femoral Neck System vs. Dynamic Hip Screw fixation for undisplaced intracapsular NOF#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/>
              <a:t>Benjamin Tassie</a:t>
            </a:r>
            <a:br>
              <a:rPr lang="en-GB"/>
            </a:br>
            <a:r>
              <a:rPr lang="en-GB"/>
              <a:t>Are there postoperative benefits of fascia Iliaca blocks performed in ED for patients with a NOF#?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/>
              <a:t>Bryan McManus</a:t>
            </a:r>
            <a:br>
              <a:rPr lang="en-GB"/>
            </a:br>
            <a:r>
              <a:rPr lang="en-GB"/>
              <a:t>Large splenic artery aneurysm - an effective approach to highly tortuous vessels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t/>
            </a:r>
            <a:endParaRPr/>
          </a:p>
        </p:txBody>
      </p:sp>
      <p:sp>
        <p:nvSpPr>
          <p:cNvPr id="334" name="Google Shape;334;p4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Posters</a:t>
            </a:r>
            <a:endParaRPr sz="3000"/>
          </a:p>
        </p:txBody>
      </p:sp>
      <p:sp>
        <p:nvSpPr>
          <p:cNvPr id="335" name="Google Shape;335;p48"/>
          <p:cNvSpPr txBox="1"/>
          <p:nvPr>
            <p:ph idx="1" type="body"/>
          </p:nvPr>
        </p:nvSpPr>
        <p:spPr>
          <a:xfrm>
            <a:off x="4612375" y="1473850"/>
            <a:ext cx="42705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/>
              <a:t>Hayden Ly</a:t>
            </a:r>
            <a:br>
              <a:rPr lang="en-GB"/>
            </a:br>
            <a:r>
              <a:rPr lang="en-GB"/>
              <a:t>The Australia and New Zealand Diabetic and Ischaemic Foot Outcomes Study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/>
              <a:t>Rory Marples</a:t>
            </a:r>
            <a:br>
              <a:rPr lang="en-GB"/>
            </a:br>
            <a:r>
              <a:rPr lang="en-GB"/>
              <a:t>Rectal Foreign Bodies: A Single-Centre 20-year Retrospective Review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/>
              <a:t>Thomas Warburton</a:t>
            </a:r>
            <a:br>
              <a:rPr lang="en-GB"/>
            </a:br>
            <a:r>
              <a:rPr lang="en-GB"/>
              <a:t>Setting up a Chest Injury Protocol in a Rural Hospital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9"/>
          <p:cNvSpPr txBox="1"/>
          <p:nvPr>
            <p:ph idx="1" type="body"/>
          </p:nvPr>
        </p:nvSpPr>
        <p:spPr>
          <a:xfrm>
            <a:off x="341875" y="1473850"/>
            <a:ext cx="42705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/>
              <a:t>Avinesh Chelliah</a:t>
            </a:r>
            <a:br>
              <a:rPr lang="en-GB"/>
            </a:br>
            <a:r>
              <a:rPr lang="en-GB"/>
              <a:t>A surgical skills logbook for junior doctors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/>
              <a:t>Connor O’Meara</a:t>
            </a:r>
            <a:br>
              <a:rPr lang="en-GB"/>
            </a:br>
            <a:r>
              <a:rPr lang="en-GB"/>
              <a:t>Histones - the dark of immunity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/>
              <a:t>John Kandiah</a:t>
            </a:r>
            <a:br>
              <a:rPr lang="en-GB"/>
            </a:br>
            <a:r>
              <a:rPr lang="en-GB"/>
              <a:t>Effect of enhanced interactive text messages and phone instruction on the quality of bowel preparation for colonoscopy: a randomised controlled trial</a:t>
            </a:r>
            <a:endParaRPr/>
          </a:p>
        </p:txBody>
      </p:sp>
      <p:sp>
        <p:nvSpPr>
          <p:cNvPr id="341" name="Google Shape;341;p4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Presentations</a:t>
            </a:r>
            <a:endParaRPr sz="3000"/>
          </a:p>
        </p:txBody>
      </p:sp>
      <p:sp>
        <p:nvSpPr>
          <p:cNvPr id="342" name="Google Shape;342;p49"/>
          <p:cNvSpPr txBox="1"/>
          <p:nvPr>
            <p:ph idx="1" type="body"/>
          </p:nvPr>
        </p:nvSpPr>
        <p:spPr>
          <a:xfrm>
            <a:off x="4612375" y="1473850"/>
            <a:ext cx="42705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/>
              <a:t>Melissa Wright</a:t>
            </a:r>
            <a:br>
              <a:rPr lang="en-GB"/>
            </a:br>
            <a:r>
              <a:rPr lang="en-GB"/>
              <a:t>Percutaneous SpyGlass cholangioscopy for treatment of intrahepatic bile duct calculi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/>
              <a:t>Nick Skladnev</a:t>
            </a:r>
            <a:br>
              <a:rPr lang="en-GB"/>
            </a:br>
            <a:r>
              <a:rPr lang="en-GB"/>
              <a:t>Efficacy and safety of intraoperative tranexamic acid in extracapsular hip fractures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u="sng"/>
              <a:t>Thomas Warburton</a:t>
            </a:r>
            <a:br>
              <a:rPr lang="en-GB"/>
            </a:br>
            <a:r>
              <a:rPr lang="en-GB"/>
              <a:t>Impact of homelessness on surgical outcomes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Presentations</a:t>
            </a:r>
            <a:endParaRPr sz="3000"/>
          </a:p>
        </p:txBody>
      </p:sp>
      <p:sp>
        <p:nvSpPr>
          <p:cNvPr id="348" name="Google Shape;348;p50"/>
          <p:cNvSpPr txBox="1"/>
          <p:nvPr>
            <p:ph idx="1" type="body"/>
          </p:nvPr>
        </p:nvSpPr>
        <p:spPr>
          <a:xfrm>
            <a:off x="341875" y="1473850"/>
            <a:ext cx="85296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Judges to breakout room</a:t>
            </a:r>
            <a:endParaRPr sz="1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1"/>
          <p:cNvSpPr txBox="1"/>
          <p:nvPr>
            <p:ph idx="1" type="body"/>
          </p:nvPr>
        </p:nvSpPr>
        <p:spPr>
          <a:xfrm>
            <a:off x="418075" y="1446197"/>
            <a:ext cx="85296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u="sng">
                <a:hlinkClick r:id="rId3"/>
              </a:rPr>
              <a:t>https://www.seslhd.health.nsw.gov.au/prince-of-wales-hospital/services-clinics/directory/powh-surgical-training/surgical-research-society-showcase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Username: POWMedEd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Password: #POWMedEd</a:t>
            </a:r>
            <a:endParaRPr sz="1900"/>
          </a:p>
        </p:txBody>
      </p:sp>
      <p:sp>
        <p:nvSpPr>
          <p:cNvPr id="354" name="Google Shape;354;p5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P</a:t>
            </a:r>
            <a:r>
              <a:rPr lang="en-GB" sz="3000"/>
              <a:t>osters</a:t>
            </a:r>
            <a:endParaRPr sz="3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Awards</a:t>
            </a:r>
            <a:endParaRPr sz="3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3"/>
          <p:cNvSpPr txBox="1"/>
          <p:nvPr>
            <p:ph type="title"/>
          </p:nvPr>
        </p:nvSpPr>
        <p:spPr>
          <a:xfrm>
            <a:off x="994980" y="4055849"/>
            <a:ext cx="5144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GB" sz="1800"/>
              <a:t>“Eastern and Greater Southern</a:t>
            </a:r>
            <a:br>
              <a:rPr b="1" lang="en-GB" sz="1800"/>
            </a:br>
            <a:r>
              <a:rPr b="1" lang="en-GB" sz="1800"/>
              <a:t>  Surgical Research Society”</a:t>
            </a:r>
            <a:endParaRPr/>
          </a:p>
        </p:txBody>
      </p:sp>
      <p:pic>
        <p:nvPicPr>
          <p:cNvPr id="365" name="Google Shape;365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50" y="4223583"/>
            <a:ext cx="641700" cy="6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8700" y="4223584"/>
            <a:ext cx="641705" cy="64170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3"/>
          <p:cNvSpPr txBox="1"/>
          <p:nvPr/>
        </p:nvSpPr>
        <p:spPr>
          <a:xfrm>
            <a:off x="5586030" y="4055849"/>
            <a:ext cx="6067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surgicalresearchsociety@gmail.com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351" y="146825"/>
            <a:ext cx="6927475" cy="3896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Dr Mark Muhlmann - Network Director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idx="1" type="body"/>
          </p:nvPr>
        </p:nvSpPr>
        <p:spPr>
          <a:xfrm>
            <a:off x="341875" y="1473850"/>
            <a:ext cx="85296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u="sng"/>
              <a:t>Professor Philip Crowe</a:t>
            </a:r>
            <a:br>
              <a:rPr lang="en-GB" sz="1900"/>
            </a:br>
            <a:r>
              <a:rPr lang="en-GB" sz="1900"/>
              <a:t>Head of Prince of Wales Clinical School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u="sng"/>
              <a:t>Dr Christina Norris</a:t>
            </a:r>
            <a:br>
              <a:rPr lang="en-GB" sz="1900"/>
            </a:br>
            <a:r>
              <a:rPr lang="en-GB" sz="1900"/>
              <a:t>Geriatrician (Care of Older People in Surgery service)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u="sng"/>
              <a:t>Dr David Evans</a:t>
            </a:r>
            <a:br>
              <a:rPr lang="en-GB" sz="1900"/>
            </a:br>
            <a:r>
              <a:rPr lang="en-GB" sz="1900"/>
              <a:t>St Vincent's Hospital Site Director of Surgical Training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u="sng"/>
              <a:t>Dr Mark Muhlmann</a:t>
            </a:r>
            <a:br>
              <a:rPr lang="en-GB" sz="1900"/>
            </a:br>
            <a:r>
              <a:rPr lang="en-GB" sz="1900"/>
              <a:t>Network Director of Surgical Training</a:t>
            </a:r>
            <a:endParaRPr sz="1900"/>
          </a:p>
        </p:txBody>
      </p:sp>
      <p:sp>
        <p:nvSpPr>
          <p:cNvPr id="228" name="Google Shape;228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Judges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Sponsors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550" y="152400"/>
            <a:ext cx="484490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243" name="Google Shape;243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00" y="639509"/>
            <a:ext cx="8178900" cy="38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picture containing text&#10;&#10;Description automatically generated" id="250" name="Google Shape;25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044" y="583406"/>
            <a:ext cx="8443913" cy="397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SRS overview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