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59" r:id="rId7"/>
    <p:sldId id="260" r:id="rId8"/>
    <p:sldId id="261" r:id="rId9"/>
    <p:sldId id="265" r:id="rId10"/>
    <p:sldId id="266" r:id="rId11"/>
    <p:sldId id="267" r:id="rId12"/>
    <p:sldId id="270" r:id="rId13"/>
    <p:sldId id="262"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8" d="100"/>
          <a:sy n="68" d="100"/>
        </p:scale>
        <p:origin x="2094"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7T07:35:20.065"/>
    </inkml:context>
    <inkml:brush xml:id="br0">
      <inkml:brushProperty name="width" value="0.05" units="cm"/>
      <inkml:brushProperty name="height" value="0.05" units="cm"/>
    </inkml:brush>
  </inkml:definitions>
  <inkml:trace contextRef="#ctx0" brushRef="#br0">1 0 24575,'6'2'0,"-1"-1"0,1 1 0,-1 0 0,1 0 0,-1 0 0,1 1 0,-1 0 0,0 0 0,0 0 0,-1 1 0,1-1 0,7 9 0,27 17 0,-21-21 0,0-1 0,0 0 0,1-2 0,0 0 0,0-1 0,0-1 0,23 0 0,-11 0 0,49 12 0,-78-14 0,-1-1 0,1 1 0,0 1 0,-1-1 0,1 0 0,-1 0 0,1 1 0,-1-1 0,0 0 0,0 1 0,0 0 0,0-1 0,0 1 0,0 0 0,0-1 0,0 1 0,0 0 0,-1 0 0,1 0 0,-1 0 0,0-1 0,1 1 0,-1 0 0,0 0 0,0 2 0,0 61 0,-1-44 0,1 204 0,2-221 0,1 0 0,-1-1 0,1 1 0,0-1 0,0 0 0,1 0 0,-1 0 0,1-1 0,-1 1 0,1-1 0,0 0 0,7 4 0,-8-5 0,44 17 0,-40-16 0,1 0 0,-2 1 0,1-1 0,0 1 0,0 0 0,-1 1 0,0 0 0,1 0 0,5 6 0,-11-5 0,0 0 0,0 0 0,-1 0 0,0 0 0,0 0 0,0 0 0,-2 6 0,1 4 0,0-3 0,-1 0 0,0 0 0,-1-1 0,0 1 0,-1-1 0,0 1 0,-7 12 0,6-14 0,0-1 0,1 1 0,1 0 0,-1 0 0,2 1 0,-1-1 0,2 1 0,-1-1 0,1 15 0,3-23 0,0 0 0,0-1 0,0 1 0,1-1 0,-1 0 0,0 0 0,1 0 0,-1 0 0,1 0 0,-1 0 0,1-1 0,-1 0 0,1 1 0,0-1 0,-1 0 0,5 0 0,8 2 0,7 5 0,0-1 0,0-1 0,1-1 0,-1 0 0,40-1 0,-45-3 0,-10-1 0,-1 0 0,0 1 0,0 0 0,0 0 0,1 0 0,-1 1 0,0 0 0,0 0 0,0 1 0,0 0 0,0 0 0,8 4 0,-13-1 0,0 0 0,-1 0 0,1-1 0,-1 1 0,0 0 0,0 0 0,-2 10 0,1-3 0,0-1 0,0 1 0,-2-1 0,1 0 0,-1 0 0,-1 0 0,-8 18 0,6-15 0,1 0 0,0 1 0,-3 17 0,0 15 0,-1 6 0,1 0 0,3 1 0,3 54 0,50-111 0,39-14 0,-62 11 0,1 0 0,39-2 0,-7 3 0,-40 3 0,1 0 0,-1 1 0,0 0 0,0 2 0,24 3 0,-41-3 0,0 0 0,0 0 0,0 0 0,0 0 0,-1 0 0,1 0 0,0 0 0,0 1 0,-1-1 0,1 0 0,-1 0 0,1 0 0,-1 1 0,0-1 0,0 0 0,1 1 0,-1-1 0,0 0 0,0 1 0,0-1 0,0 0 0,0 0 0,-1 3 0,-2 32 0,-3-9 0,-17 52 0,15-58 0,2 1 0,0 0 0,-5 45 0,4 75 0,10-140 0,-1-1 0,1 0 0,-1 0 0,1 0 0,0 0 0,-1-1 0,1 1 0,0-1 0,-1 1 0,1-1 0,0 0 0,0 0 0,-1 0 0,6-1 0,-4 1 0,323-1 0,-326 2 0,0 0 0,0 0 0,0 0 0,0 0 0,0 0 0,-1 0 0,1 0 0,0 0 0,-1 0 0,1 1 0,-1-1 0,1 0 0,-1 0 0,1 0 0,-1 1 0,0-1 0,0 0 0,0 0 0,1 1 0,-2 1 0,5 28 0,-5 56 0,-1-57 0,1 0 0,8 58 0,-6-85 0,0 0 0,0 0 0,0 0 0,0 0 0,1 0 0,-1-1 0,1 1 0,0 0 0,0-1 0,0 1 0,0-1 0,0 0 0,1 1 0,-1-1 0,0 0 0,1-1 0,0 1 0,-1 0 0,1-1 0,0 1 0,0-1 0,0 0 0,0 0 0,0 0 0,0 0 0,0-1 0,1 1 0,-1-1 0,4 0 0,11 1 0,1-1 0,0 0 0,31-6 0,-42 5 0,72-16 0,-65 12 0,1 1 0,0 0 0,0 2 0,0-1 0,0 2 0,32 1 0,-47 1 0,0-1 0,0 1 0,0-1 0,-1 1 0,1-1 0,0 1 0,0 0 0,0-1 0,0 1 0,-1 0 0,1 0 0,0 0 0,-1 0 0,1-1 0,0 1 0,-1 0 0,1 0 0,-1 0 0,0 0 0,1 0 0,-1 0 0,0 1 0,1 1 0,5 37 0,0-6 0,-3-27 0,-1 0 0,1 0 0,0 0 0,1-1 0,0 0 0,0 1 0,0-1 0,1-1 0,0 1 0,5 5 0,-6-8 0,1 0 0,-1-1 0,1 1 0,-1-1 0,1 0 0,0 0 0,0 0 0,0-1 0,0 1 0,0-1 0,0 0 0,0-1 0,0 1 0,10-2 0,9-1 0,-1-1 0,0-2 0,0 0 0,0-2 0,-1 0 0,0-2 0,33-17 0,49-17 0,-102 42 0,1 0 0,-1 0 0,1 0 0,-1 0 0,1 0 0,0 1 0,-1-1 0,1 1 0,0 0 0,-1 0 0,1 0 0,0 0 0,-1 0 0,1 1 0,0-1 0,-1 1 0,1-1 0,-1 1 0,1 0 0,-1 0 0,1 0 0,3 3 0,-4-1 0,1 0 0,-1 0 0,0 1 0,0-1 0,0 0 0,-1 1 0,1 0 0,-1-1 0,0 1 0,0 0 0,0 0 0,0 0 0,-1 0 0,1 6 0,9 236 0,-10-245 0,0 0 0,0 0 0,0 0 0,0 1 0,1-1 0,-1 0 0,1 0 0,-1 0 0,0 0 0,1 0 0,0 0 0,-1 0 0,1 0 0,0 0 0,-1 0 0,1 0 0,0 0 0,0-1 0,0 1 0,0 0 0,0 0 0,0-1 0,0 1 0,0-1 0,2 2 0,0-1 0,1 0 0,0-1 0,-1 1 0,1-1 0,0 1 0,-1-1 0,1 0 0,6-1 0,12-3 0,0-1 0,28-10 0,-28 8 0,-15 6 0,21-8 0,1 1 0,0 2 0,0 1 0,58-2 0,-83 7 0,-1 0 0,1 1 0,-1 0 0,1-1 0,0 1 0,-1 0 0,1 1 0,-1-1 0,0 1 0,0-1 0,1 1 0,-1 0 0,0 0 0,3 4 0,36 40 0,-17-15 0,-15-35-1365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1B5D-FD26-4872-A142-BFA453547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6346D73-ED1C-4451-B765-0693AA9AC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D2D2748-BB94-4A9F-9BAD-FFF7DE8D68B3}"/>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09ED0FB7-A140-4B72-ABDA-914A560B4E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1AB297-9111-4BBA-81BA-7EDB0C6545F9}"/>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73516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E3E4-FB00-40E6-B1EF-DD768DC404B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CA6C5E-3F39-42D9-90CE-E092B84C1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25E5F9-C984-40FB-AD78-46A10148F282}"/>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BFFEC5A8-37B2-4E5F-9B25-F84C6BCBC3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AEA437-C7EA-4754-9FC1-0682BDD8AEB8}"/>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01383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85426-DA52-448D-8738-29F60A3619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25D49A6-E7CA-4500-B267-9175E83DE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5F21F1-B584-4194-A521-D95F769CCBF6}"/>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F010397C-3C40-4DB1-9AED-40FB56ACCF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26DBDEF-45BC-41D9-B255-A0E5462887DD}"/>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73491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4BF4-CEBA-4CE8-A9CA-494ADBD192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AE4F87-D043-4480-8DE5-9612B980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577584-8C52-4461-94E8-1CE1A8B91CE9}"/>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397E3B2C-1299-407C-B045-1D318183E7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B0D37D-EE10-4440-A3B5-9C0705631F47}"/>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6613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A39D-F0E3-4AE5-A6B0-B6ED1F8DA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C0E3E8E-2003-4400-A16F-03197E8E6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8E6E3-B6BC-4C34-8EB7-4A863EBAE3CF}"/>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6403BCBE-E1B9-4A5C-A5A2-2FBB765B0A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7C1CD9-77FE-4C37-9B7E-398984AD0BDC}"/>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83517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A1AF-0AB1-4BDA-965F-B0676CDF23F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3E65C7-9A65-4041-9CB3-C98216DF2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D9AF594-CCFC-47B4-8559-84A6F4ED9F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40C54D-6E64-4AD4-A233-4D2B4968F481}"/>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6" name="Footer Placeholder 5">
            <a:extLst>
              <a:ext uri="{FF2B5EF4-FFF2-40B4-BE49-F238E27FC236}">
                <a16:creationId xmlns:a16="http://schemas.microsoft.com/office/drawing/2014/main" id="{7D273105-CE14-4B8E-9782-128D5435F8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C080EDD-7941-417D-8CFF-959F3F832473}"/>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117152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BEF8-5996-4A4D-843E-76379360B8F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C401847-8DDE-4C9C-85E9-047169EB8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A4D42-83D7-4B43-8759-D1EFE869F1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CFEBBF-BB77-46EB-BDD4-2D6006987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D5C5A5-DB7B-4D5C-A18E-469F8D749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2F259F2-2EAA-4FA2-B9C6-FEC329AAEBFC}"/>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8" name="Footer Placeholder 7">
            <a:extLst>
              <a:ext uri="{FF2B5EF4-FFF2-40B4-BE49-F238E27FC236}">
                <a16:creationId xmlns:a16="http://schemas.microsoft.com/office/drawing/2014/main" id="{5A73856C-564E-4EF9-840F-6BAFE8F7ECC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41CF01D-063E-4041-830C-C0DF79C2AA20}"/>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97289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9129-1A01-4A3C-901C-59ADBA2A889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178F0A-11DA-4188-AE19-6B36EDF83362}"/>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4" name="Footer Placeholder 3">
            <a:extLst>
              <a:ext uri="{FF2B5EF4-FFF2-40B4-BE49-F238E27FC236}">
                <a16:creationId xmlns:a16="http://schemas.microsoft.com/office/drawing/2014/main" id="{CD6E77C3-65C8-48F8-874E-B36CCDEDA3C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29345F-4336-41BD-8E7F-35AE713CEC18}"/>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345406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6370F-3CFA-45FC-9C38-B0DA174DAFAB}"/>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3" name="Footer Placeholder 2">
            <a:extLst>
              <a:ext uri="{FF2B5EF4-FFF2-40B4-BE49-F238E27FC236}">
                <a16:creationId xmlns:a16="http://schemas.microsoft.com/office/drawing/2014/main" id="{F776BE31-5096-4C29-B456-58C3E8B1A31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B3533ED-D9AC-4518-A7B7-94DFB7751862}"/>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8896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9B47-FB7B-4673-B2A8-7FE5283DE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10B755-1C28-4338-B55B-2360053831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6708D36-CFF4-462A-8235-D97D01C8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DDEB0-4283-4A69-A40F-156A6CA61B57}"/>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6" name="Footer Placeholder 5">
            <a:extLst>
              <a:ext uri="{FF2B5EF4-FFF2-40B4-BE49-F238E27FC236}">
                <a16:creationId xmlns:a16="http://schemas.microsoft.com/office/drawing/2014/main" id="{D3D04809-3027-4DD7-A1FD-70B16FF8B07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677F86-4E74-4E1F-9A35-BCDBCAC2D654}"/>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261611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B162-9FCB-410B-B2F2-2F491C9D8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833C16C-48F8-4B3B-93A3-4EBA060C3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7930ECD-E656-4D8A-B53A-B3374192C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E693B-1666-42C2-94EB-FFD66D66D157}"/>
              </a:ext>
            </a:extLst>
          </p:cNvPr>
          <p:cNvSpPr>
            <a:spLocks noGrp="1"/>
          </p:cNvSpPr>
          <p:nvPr>
            <p:ph type="dt" sz="half" idx="10"/>
          </p:nvPr>
        </p:nvSpPr>
        <p:spPr/>
        <p:txBody>
          <a:bodyPr/>
          <a:lstStyle/>
          <a:p>
            <a:fld id="{B2B60DBF-1650-4678-BB40-5BABE882CBF7}" type="datetimeFigureOut">
              <a:rPr lang="en-AU" smtClean="0"/>
              <a:t>6/12/2021</a:t>
            </a:fld>
            <a:endParaRPr lang="en-AU"/>
          </a:p>
        </p:txBody>
      </p:sp>
      <p:sp>
        <p:nvSpPr>
          <p:cNvPr id="6" name="Footer Placeholder 5">
            <a:extLst>
              <a:ext uri="{FF2B5EF4-FFF2-40B4-BE49-F238E27FC236}">
                <a16:creationId xmlns:a16="http://schemas.microsoft.com/office/drawing/2014/main" id="{A2636042-2DAB-4739-94BE-2781D7134D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EF76B40-5BC8-461E-98F2-2A2C95F72280}"/>
              </a:ext>
            </a:extLst>
          </p:cNvPr>
          <p:cNvSpPr>
            <a:spLocks noGrp="1"/>
          </p:cNvSpPr>
          <p:nvPr>
            <p:ph type="sldNum" sz="quarter" idx="12"/>
          </p:nvPr>
        </p:nvSpPr>
        <p:spPr/>
        <p:txBody>
          <a:bodyPr/>
          <a:lstStyle/>
          <a:p>
            <a:fld id="{BC62BF73-E7CF-44B9-92A7-3B455264DC63}" type="slidenum">
              <a:rPr lang="en-AU" smtClean="0"/>
              <a:t>‹#›</a:t>
            </a:fld>
            <a:endParaRPr lang="en-AU"/>
          </a:p>
        </p:txBody>
      </p:sp>
    </p:spTree>
    <p:extLst>
      <p:ext uri="{BB962C8B-B14F-4D97-AF65-F5344CB8AC3E}">
        <p14:creationId xmlns:p14="http://schemas.microsoft.com/office/powerpoint/2010/main" val="419613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1FCA3-CF28-4BFE-ADE2-1CEC55D37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B6E241B-B809-406F-826C-1CF113139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B3BF88-56D3-4C0A-B585-BFCF598CF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60DBF-1650-4678-BB40-5BABE882CBF7}" type="datetimeFigureOut">
              <a:rPr lang="en-AU" smtClean="0"/>
              <a:t>6/12/2021</a:t>
            </a:fld>
            <a:endParaRPr lang="en-AU"/>
          </a:p>
        </p:txBody>
      </p:sp>
      <p:sp>
        <p:nvSpPr>
          <p:cNvPr id="5" name="Footer Placeholder 4">
            <a:extLst>
              <a:ext uri="{FF2B5EF4-FFF2-40B4-BE49-F238E27FC236}">
                <a16:creationId xmlns:a16="http://schemas.microsoft.com/office/drawing/2014/main" id="{88746831-1ED8-41CD-B22B-426A1B20F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592AE99-146F-44D6-AFFF-BB6AE2498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2BF73-E7CF-44B9-92A7-3B455264DC63}" type="slidenum">
              <a:rPr lang="en-AU" smtClean="0"/>
              <a:t>‹#›</a:t>
            </a:fld>
            <a:endParaRPr lang="en-AU"/>
          </a:p>
        </p:txBody>
      </p:sp>
    </p:spTree>
    <p:extLst>
      <p:ext uri="{BB962C8B-B14F-4D97-AF65-F5344CB8AC3E}">
        <p14:creationId xmlns:p14="http://schemas.microsoft.com/office/powerpoint/2010/main" val="134638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7A7A-7F71-43A7-83B8-7714309969CD}"/>
              </a:ext>
            </a:extLst>
          </p:cNvPr>
          <p:cNvSpPr>
            <a:spLocks noGrp="1"/>
          </p:cNvSpPr>
          <p:nvPr>
            <p:ph type="ctrTitle"/>
          </p:nvPr>
        </p:nvSpPr>
        <p:spPr>
          <a:xfrm>
            <a:off x="253353" y="230412"/>
            <a:ext cx="11685293" cy="2387600"/>
          </a:xfrm>
        </p:spPr>
        <p:txBody>
          <a:bodyPr>
            <a:normAutofit/>
          </a:bodyPr>
          <a:lstStyle/>
          <a:p>
            <a:r>
              <a:rPr lang="en-US" altLang="en-US" sz="4800" b="1" dirty="0">
                <a:latin typeface="Arial" panose="020B0604020202020204" pitchFamily="34" charset="0"/>
              </a:rPr>
              <a:t>The efficacy and safety of intraoperative tranexamic acid in extracapsular hip </a:t>
            </a:r>
            <a:r>
              <a:rPr lang="en-AU" altLang="en-US" sz="4800" b="1" dirty="0">
                <a:latin typeface="Arial" panose="020B0604020202020204" pitchFamily="34" charset="0"/>
              </a:rPr>
              <a:t>fractures.</a:t>
            </a:r>
            <a:endParaRPr lang="en-AU" sz="4800" dirty="0"/>
          </a:p>
        </p:txBody>
      </p:sp>
      <p:sp>
        <p:nvSpPr>
          <p:cNvPr id="3" name="Subtitle 2">
            <a:extLst>
              <a:ext uri="{FF2B5EF4-FFF2-40B4-BE49-F238E27FC236}">
                <a16:creationId xmlns:a16="http://schemas.microsoft.com/office/drawing/2014/main" id="{4D7F4132-0777-42DB-8201-572C1850A1EB}"/>
              </a:ext>
            </a:extLst>
          </p:cNvPr>
          <p:cNvSpPr>
            <a:spLocks noGrp="1"/>
          </p:cNvSpPr>
          <p:nvPr>
            <p:ph type="subTitle" idx="1"/>
          </p:nvPr>
        </p:nvSpPr>
        <p:spPr>
          <a:xfrm>
            <a:off x="1524000" y="3304859"/>
            <a:ext cx="9144000" cy="1655762"/>
          </a:xfrm>
        </p:spPr>
        <p:txBody>
          <a:bodyPr/>
          <a:lstStyle/>
          <a:p>
            <a:r>
              <a:rPr lang="en-AU" b="1" dirty="0"/>
              <a:t>Nicholas Skladnev</a:t>
            </a:r>
          </a:p>
          <a:p>
            <a:r>
              <a:rPr lang="en-AU" b="1" dirty="0"/>
              <a:t>RMO</a:t>
            </a:r>
          </a:p>
          <a:p>
            <a:r>
              <a:rPr lang="en-AU" b="1" dirty="0"/>
              <a:t>Prince of Wales Hospital</a:t>
            </a:r>
          </a:p>
        </p:txBody>
      </p:sp>
      <p:pic>
        <p:nvPicPr>
          <p:cNvPr id="1026" name="Picture 2">
            <a:extLst>
              <a:ext uri="{FF2B5EF4-FFF2-40B4-BE49-F238E27FC236}">
                <a16:creationId xmlns:a16="http://schemas.microsoft.com/office/drawing/2014/main" id="{B96759AF-79EB-41C4-B7FA-7BF86DF68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8" y="3429000"/>
            <a:ext cx="1626017" cy="3043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417F451-05CC-4E4E-A689-252994736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0" y="3531963"/>
            <a:ext cx="2857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CD0904-0FF1-44C0-947D-8A79BE06B766}"/>
              </a:ext>
            </a:extLst>
          </p:cNvPr>
          <p:cNvPicPr>
            <a:picLocks noChangeAspect="1"/>
          </p:cNvPicPr>
          <p:nvPr/>
        </p:nvPicPr>
        <p:blipFill>
          <a:blip r:embed="rId4"/>
          <a:stretch>
            <a:fillRect/>
          </a:stretch>
        </p:blipFill>
        <p:spPr>
          <a:xfrm>
            <a:off x="3781903" y="5366115"/>
            <a:ext cx="2551123" cy="1491885"/>
          </a:xfrm>
          <a:prstGeom prst="rect">
            <a:avLst/>
          </a:prstGeom>
        </p:spPr>
      </p:pic>
      <p:pic>
        <p:nvPicPr>
          <p:cNvPr id="9" name="Picture 6">
            <a:extLst>
              <a:ext uri="{FF2B5EF4-FFF2-40B4-BE49-F238E27FC236}">
                <a16:creationId xmlns:a16="http://schemas.microsoft.com/office/drawing/2014/main" id="{1FC2DB88-11CB-4952-B6AC-D0518366E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700" t="3683" r="28452"/>
          <a:stretch>
            <a:fillRect/>
          </a:stretch>
        </p:blipFill>
        <p:spPr bwMode="auto">
          <a:xfrm>
            <a:off x="6333026" y="5313093"/>
            <a:ext cx="1400872" cy="14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72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47DF-F588-4983-8A1B-21B98A03BDB7}"/>
              </a:ext>
            </a:extLst>
          </p:cNvPr>
          <p:cNvSpPr>
            <a:spLocks noGrp="1"/>
          </p:cNvSpPr>
          <p:nvPr>
            <p:ph type="title"/>
          </p:nvPr>
        </p:nvSpPr>
        <p:spPr/>
        <p:txBody>
          <a:bodyPr/>
          <a:lstStyle/>
          <a:p>
            <a:r>
              <a:rPr lang="en-AU" b="1" dirty="0"/>
              <a:t>Subgroup Analysis</a:t>
            </a:r>
          </a:p>
        </p:txBody>
      </p:sp>
      <p:pic>
        <p:nvPicPr>
          <p:cNvPr id="3" name="Picture 2">
            <a:extLst>
              <a:ext uri="{FF2B5EF4-FFF2-40B4-BE49-F238E27FC236}">
                <a16:creationId xmlns:a16="http://schemas.microsoft.com/office/drawing/2014/main" id="{2EB112A8-C4FA-44DE-8C5D-236859103CDA}"/>
              </a:ext>
            </a:extLst>
          </p:cNvPr>
          <p:cNvPicPr>
            <a:picLocks noChangeAspect="1"/>
          </p:cNvPicPr>
          <p:nvPr/>
        </p:nvPicPr>
        <p:blipFill>
          <a:blip r:embed="rId2"/>
          <a:stretch>
            <a:fillRect/>
          </a:stretch>
        </p:blipFill>
        <p:spPr>
          <a:xfrm>
            <a:off x="0" y="5708714"/>
            <a:ext cx="1965278" cy="1149286"/>
          </a:xfrm>
          <a:prstGeom prst="rect">
            <a:avLst/>
          </a:prstGeom>
        </p:spPr>
      </p:pic>
      <p:pic>
        <p:nvPicPr>
          <p:cNvPr id="4" name="Picture 3">
            <a:extLst>
              <a:ext uri="{FF2B5EF4-FFF2-40B4-BE49-F238E27FC236}">
                <a16:creationId xmlns:a16="http://schemas.microsoft.com/office/drawing/2014/main" id="{646D28CD-1D72-4FBB-9014-B3357F937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854"/>
          <a:stretch>
            <a:fillRect/>
          </a:stretch>
        </p:blipFill>
        <p:spPr bwMode="auto">
          <a:xfrm>
            <a:off x="5776538" y="1443957"/>
            <a:ext cx="5975016" cy="12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5DBBA5F-A6DE-42F0-B783-7B77929AB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538" y="2864300"/>
            <a:ext cx="597501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02A37313-A38C-4A44-BC7A-22A965425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149" y="4189863"/>
            <a:ext cx="6422242" cy="248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9ADE2C2-DE1A-43AC-AE6C-BDDBDC02E760}"/>
              </a:ext>
            </a:extLst>
          </p:cNvPr>
          <p:cNvSpPr txBox="1"/>
          <p:nvPr/>
        </p:nvSpPr>
        <p:spPr>
          <a:xfrm>
            <a:off x="838200" y="2502188"/>
            <a:ext cx="4353636" cy="954107"/>
          </a:xfrm>
          <a:prstGeom prst="rect">
            <a:avLst/>
          </a:prstGeom>
          <a:noFill/>
        </p:spPr>
        <p:txBody>
          <a:bodyPr wrap="square" rtlCol="0">
            <a:spAutoFit/>
          </a:bodyPr>
          <a:lstStyle/>
          <a:p>
            <a:pPr algn="ctr"/>
            <a:r>
              <a:rPr lang="en-AU" sz="2800" dirty="0"/>
              <a:t>Antiplatelet or Anticoagulant at admission</a:t>
            </a:r>
          </a:p>
        </p:txBody>
      </p:sp>
    </p:spTree>
    <p:extLst>
      <p:ext uri="{BB962C8B-B14F-4D97-AF65-F5344CB8AC3E}">
        <p14:creationId xmlns:p14="http://schemas.microsoft.com/office/powerpoint/2010/main" val="255386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8533-2D6A-4455-B142-8FEEF93831B8}"/>
              </a:ext>
            </a:extLst>
          </p:cNvPr>
          <p:cNvSpPr>
            <a:spLocks noGrp="1"/>
          </p:cNvSpPr>
          <p:nvPr>
            <p:ph type="title"/>
          </p:nvPr>
        </p:nvSpPr>
        <p:spPr/>
        <p:txBody>
          <a:bodyPr/>
          <a:lstStyle/>
          <a:p>
            <a:r>
              <a:rPr lang="en-AU" b="1" dirty="0"/>
              <a:t>Negative Binomial Regression</a:t>
            </a:r>
          </a:p>
        </p:txBody>
      </p:sp>
      <p:pic>
        <p:nvPicPr>
          <p:cNvPr id="3" name="Picture 3">
            <a:extLst>
              <a:ext uri="{FF2B5EF4-FFF2-40B4-BE49-F238E27FC236}">
                <a16:creationId xmlns:a16="http://schemas.microsoft.com/office/drawing/2014/main" id="{1EF9E491-5681-4DE9-B9D3-8F7521142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502" y="2554111"/>
            <a:ext cx="9279140" cy="27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05D243E-2C79-4EEE-BC26-210F4916654B}"/>
              </a:ext>
            </a:extLst>
          </p:cNvPr>
          <p:cNvPicPr>
            <a:picLocks noChangeAspect="1"/>
          </p:cNvPicPr>
          <p:nvPr/>
        </p:nvPicPr>
        <p:blipFill>
          <a:blip r:embed="rId3"/>
          <a:stretch>
            <a:fillRect/>
          </a:stretch>
        </p:blipFill>
        <p:spPr>
          <a:xfrm>
            <a:off x="0" y="5708714"/>
            <a:ext cx="1965278" cy="1149286"/>
          </a:xfrm>
          <a:prstGeom prst="rect">
            <a:avLst/>
          </a:prstGeom>
        </p:spPr>
      </p:pic>
      <p:sp>
        <p:nvSpPr>
          <p:cNvPr id="5" name="TextBox 4">
            <a:extLst>
              <a:ext uri="{FF2B5EF4-FFF2-40B4-BE49-F238E27FC236}">
                <a16:creationId xmlns:a16="http://schemas.microsoft.com/office/drawing/2014/main" id="{3FCBFE56-B55E-4A0B-9571-74F092BA685A}"/>
              </a:ext>
            </a:extLst>
          </p:cNvPr>
          <p:cNvSpPr txBox="1">
            <a:spLocks noChangeArrowheads="1"/>
          </p:cNvSpPr>
          <p:nvPr/>
        </p:nvSpPr>
        <p:spPr bwMode="auto">
          <a:xfrm>
            <a:off x="2350068" y="1860789"/>
            <a:ext cx="6807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800" dirty="0">
                <a:latin typeface="+mn-lt"/>
              </a:rPr>
              <a:t>Outcome: Postoperative Transfusion Units</a:t>
            </a:r>
          </a:p>
        </p:txBody>
      </p:sp>
      <p:sp>
        <p:nvSpPr>
          <p:cNvPr id="6" name="Rectangle 5">
            <a:extLst>
              <a:ext uri="{FF2B5EF4-FFF2-40B4-BE49-F238E27FC236}">
                <a16:creationId xmlns:a16="http://schemas.microsoft.com/office/drawing/2014/main" id="{608D15D3-7F24-4086-8341-5F285D18912B}"/>
              </a:ext>
            </a:extLst>
          </p:cNvPr>
          <p:cNvSpPr/>
          <p:nvPr/>
        </p:nvSpPr>
        <p:spPr>
          <a:xfrm>
            <a:off x="1395376" y="4906607"/>
            <a:ext cx="8716962" cy="217488"/>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pic>
        <p:nvPicPr>
          <p:cNvPr id="7" name="Picture 6">
            <a:extLst>
              <a:ext uri="{FF2B5EF4-FFF2-40B4-BE49-F238E27FC236}">
                <a16:creationId xmlns:a16="http://schemas.microsoft.com/office/drawing/2014/main" id="{DB76CA16-176E-4531-992D-C17DE92B6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01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784F-51FD-436F-884D-A258823B228C}"/>
              </a:ext>
            </a:extLst>
          </p:cNvPr>
          <p:cNvSpPr>
            <a:spLocks noGrp="1"/>
          </p:cNvSpPr>
          <p:nvPr>
            <p:ph type="title"/>
          </p:nvPr>
        </p:nvSpPr>
        <p:spPr/>
        <p:txBody>
          <a:bodyPr/>
          <a:lstStyle/>
          <a:p>
            <a:r>
              <a:rPr lang="en-AU" b="1" dirty="0"/>
              <a:t>Conclusions</a:t>
            </a:r>
          </a:p>
        </p:txBody>
      </p:sp>
      <p:sp>
        <p:nvSpPr>
          <p:cNvPr id="3" name="Content Placeholder 2">
            <a:extLst>
              <a:ext uri="{FF2B5EF4-FFF2-40B4-BE49-F238E27FC236}">
                <a16:creationId xmlns:a16="http://schemas.microsoft.com/office/drawing/2014/main" id="{CD657B2F-9565-4DC0-979D-FEF51E7FBEF6}"/>
              </a:ext>
            </a:extLst>
          </p:cNvPr>
          <p:cNvSpPr>
            <a:spLocks noGrp="1"/>
          </p:cNvSpPr>
          <p:nvPr>
            <p:ph idx="1"/>
          </p:nvPr>
        </p:nvSpPr>
        <p:spPr>
          <a:xfrm>
            <a:off x="838200" y="2101899"/>
            <a:ext cx="10515600" cy="4351338"/>
          </a:xfrm>
        </p:spPr>
        <p:txBody>
          <a:bodyPr/>
          <a:lstStyle/>
          <a:p>
            <a:r>
              <a:rPr lang="en-US" dirty="0"/>
              <a:t>No evidence to support use of TXA in extracapsular hip fractures to reduce blood loss or blood product use</a:t>
            </a:r>
          </a:p>
          <a:p>
            <a:r>
              <a:rPr lang="en-US" dirty="0"/>
              <a:t>No effect on length of stay, 120 day mortality, or thromboembolic events</a:t>
            </a:r>
          </a:p>
          <a:p>
            <a:endParaRPr lang="en-AU" dirty="0"/>
          </a:p>
        </p:txBody>
      </p:sp>
      <p:pic>
        <p:nvPicPr>
          <p:cNvPr id="4" name="Picture 3">
            <a:extLst>
              <a:ext uri="{FF2B5EF4-FFF2-40B4-BE49-F238E27FC236}">
                <a16:creationId xmlns:a16="http://schemas.microsoft.com/office/drawing/2014/main" id="{AE60F079-9600-4AAA-99E0-6030C801A37A}"/>
              </a:ext>
            </a:extLst>
          </p:cNvPr>
          <p:cNvPicPr>
            <a:picLocks noChangeAspect="1"/>
          </p:cNvPicPr>
          <p:nvPr/>
        </p:nvPicPr>
        <p:blipFill>
          <a:blip r:embed="rId2"/>
          <a:stretch>
            <a:fillRect/>
          </a:stretch>
        </p:blipFill>
        <p:spPr>
          <a:xfrm>
            <a:off x="0" y="5708714"/>
            <a:ext cx="1965278" cy="1149286"/>
          </a:xfrm>
          <a:prstGeom prst="rect">
            <a:avLst/>
          </a:prstGeom>
        </p:spPr>
      </p:pic>
      <p:pic>
        <p:nvPicPr>
          <p:cNvPr id="14338" name="Picture 2" descr="Computer says &amp;#39;NO&amp;#39; - The Frenchie Mummy | Funny fitness motivation, Fitness  motivation quotes funny, Little britain">
            <a:extLst>
              <a:ext uri="{FF2B5EF4-FFF2-40B4-BE49-F238E27FC236}">
                <a16:creationId xmlns:a16="http://schemas.microsoft.com/office/drawing/2014/main" id="{54A3AFF0-3082-4AE2-8F29-A0B4B1822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2" y="3873500"/>
            <a:ext cx="39528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BC47EE5-852B-434E-8199-A25E05CD4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51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890E-9980-4847-8304-CB6005FB25C6}"/>
              </a:ext>
            </a:extLst>
          </p:cNvPr>
          <p:cNvSpPr>
            <a:spLocks noGrp="1"/>
          </p:cNvSpPr>
          <p:nvPr>
            <p:ph type="title"/>
          </p:nvPr>
        </p:nvSpPr>
        <p:spPr/>
        <p:txBody>
          <a:bodyPr/>
          <a:lstStyle/>
          <a:p>
            <a:r>
              <a:rPr lang="en-AU" b="1" dirty="0"/>
              <a:t>Discussion</a:t>
            </a:r>
          </a:p>
        </p:txBody>
      </p:sp>
      <p:sp>
        <p:nvSpPr>
          <p:cNvPr id="3" name="Content Placeholder 2">
            <a:extLst>
              <a:ext uri="{FF2B5EF4-FFF2-40B4-BE49-F238E27FC236}">
                <a16:creationId xmlns:a16="http://schemas.microsoft.com/office/drawing/2014/main" id="{D3FFC55E-85D2-470B-9619-DC87A34111A9}"/>
              </a:ext>
            </a:extLst>
          </p:cNvPr>
          <p:cNvSpPr>
            <a:spLocks noGrp="1"/>
          </p:cNvSpPr>
          <p:nvPr>
            <p:ph idx="1"/>
          </p:nvPr>
        </p:nvSpPr>
        <p:spPr/>
        <p:txBody>
          <a:bodyPr/>
          <a:lstStyle/>
          <a:p>
            <a:pPr>
              <a:buClr>
                <a:srgbClr val="C00000"/>
              </a:buClr>
            </a:pPr>
            <a:r>
              <a:rPr lang="en-AU" altLang="en-US" sz="2800" dirty="0"/>
              <a:t>Morphology (intracapsular vs extracapsular)</a:t>
            </a:r>
          </a:p>
          <a:p>
            <a:pPr>
              <a:buClr>
                <a:srgbClr val="C00000"/>
              </a:buClr>
            </a:pPr>
            <a:r>
              <a:rPr lang="en-AU" altLang="en-US" sz="2800" dirty="0"/>
              <a:t>TXA Earlier?</a:t>
            </a:r>
            <a:r>
              <a:rPr lang="en-AU" altLang="en-US" sz="2800" baseline="30000" dirty="0"/>
              <a:t> (10)</a:t>
            </a:r>
            <a:endParaRPr lang="en-AU" altLang="en-US" sz="2800" dirty="0"/>
          </a:p>
          <a:p>
            <a:pPr>
              <a:buClr>
                <a:srgbClr val="C00000"/>
              </a:buClr>
            </a:pPr>
            <a:r>
              <a:rPr lang="en-AU" altLang="en-US" sz="2800" dirty="0" err="1"/>
              <a:t>Hyperfibrinolytic</a:t>
            </a:r>
            <a:r>
              <a:rPr lang="en-AU" altLang="en-US" sz="2800" dirty="0"/>
              <a:t> versus Hypercoagulable </a:t>
            </a:r>
            <a:r>
              <a:rPr lang="en-AU" altLang="en-US" sz="2800" baseline="30000" dirty="0"/>
              <a:t>(11)</a:t>
            </a:r>
            <a:endParaRPr lang="en-AU" altLang="en-US" sz="2800" dirty="0"/>
          </a:p>
          <a:p>
            <a:pPr>
              <a:buClr>
                <a:srgbClr val="C00000"/>
              </a:buClr>
            </a:pPr>
            <a:r>
              <a:rPr lang="en-AU" altLang="en-US" sz="2800" dirty="0"/>
              <a:t>Role of viscoelastic testing </a:t>
            </a:r>
            <a:r>
              <a:rPr lang="en-AU" altLang="en-US" sz="2800" baseline="30000" dirty="0"/>
              <a:t>(12)</a:t>
            </a:r>
            <a:endParaRPr lang="en-AU" altLang="en-US" sz="2800" dirty="0"/>
          </a:p>
          <a:p>
            <a:pPr>
              <a:buClr>
                <a:srgbClr val="C00000"/>
              </a:buClr>
            </a:pPr>
            <a:r>
              <a:rPr lang="en-AU" altLang="en-US" sz="2800" dirty="0"/>
              <a:t>Precision care vs blanket policies</a:t>
            </a:r>
          </a:p>
          <a:p>
            <a:endParaRPr lang="en-AU" dirty="0"/>
          </a:p>
        </p:txBody>
      </p:sp>
      <p:pic>
        <p:nvPicPr>
          <p:cNvPr id="4" name="Picture 3">
            <a:extLst>
              <a:ext uri="{FF2B5EF4-FFF2-40B4-BE49-F238E27FC236}">
                <a16:creationId xmlns:a16="http://schemas.microsoft.com/office/drawing/2014/main" id="{4E88D27F-8F70-4D9C-A0C3-7D48BE9A46C8}"/>
              </a:ext>
            </a:extLst>
          </p:cNvPr>
          <p:cNvPicPr>
            <a:picLocks noChangeAspect="1"/>
          </p:cNvPicPr>
          <p:nvPr/>
        </p:nvPicPr>
        <p:blipFill>
          <a:blip r:embed="rId2"/>
          <a:stretch>
            <a:fillRect/>
          </a:stretch>
        </p:blipFill>
        <p:spPr>
          <a:xfrm>
            <a:off x="0" y="5708714"/>
            <a:ext cx="1965278" cy="1149286"/>
          </a:xfrm>
          <a:prstGeom prst="rect">
            <a:avLst/>
          </a:prstGeom>
        </p:spPr>
      </p:pic>
      <p:pic>
        <p:nvPicPr>
          <p:cNvPr id="6" name="Picture 5">
            <a:extLst>
              <a:ext uri="{FF2B5EF4-FFF2-40B4-BE49-F238E27FC236}">
                <a16:creationId xmlns:a16="http://schemas.microsoft.com/office/drawing/2014/main" id="{9F59D2B3-9647-4F06-80C3-8187AE3BDFAB}"/>
              </a:ext>
            </a:extLst>
          </p:cNvPr>
          <p:cNvPicPr>
            <a:picLocks noChangeAspect="1"/>
          </p:cNvPicPr>
          <p:nvPr/>
        </p:nvPicPr>
        <p:blipFill>
          <a:blip r:embed="rId3"/>
          <a:stretch>
            <a:fillRect/>
          </a:stretch>
        </p:blipFill>
        <p:spPr>
          <a:xfrm>
            <a:off x="6387152" y="3677882"/>
            <a:ext cx="5804848" cy="3108983"/>
          </a:xfrm>
          <a:prstGeom prst="rect">
            <a:avLst/>
          </a:prstGeom>
        </p:spPr>
      </p:pic>
      <p:sp>
        <p:nvSpPr>
          <p:cNvPr id="8" name="TextBox 5">
            <a:extLst>
              <a:ext uri="{FF2B5EF4-FFF2-40B4-BE49-F238E27FC236}">
                <a16:creationId xmlns:a16="http://schemas.microsoft.com/office/drawing/2014/main" id="{A28E36EF-144B-4BC0-9D2F-A9C993295ADA}"/>
              </a:ext>
            </a:extLst>
          </p:cNvPr>
          <p:cNvSpPr txBox="1">
            <a:spLocks noChangeArrowheads="1"/>
          </p:cNvSpPr>
          <p:nvPr/>
        </p:nvSpPr>
        <p:spPr bwMode="auto">
          <a:xfrm>
            <a:off x="2268538" y="6197600"/>
            <a:ext cx="53990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100" dirty="0"/>
              <a:t>10. Ma et al., JOSR (2021)</a:t>
            </a:r>
          </a:p>
          <a:p>
            <a:r>
              <a:rPr lang="en-AU" altLang="en-US" sz="1100" dirty="0"/>
              <a:t>11. </a:t>
            </a:r>
            <a:r>
              <a:rPr lang="en-AU" altLang="en-US" sz="1100" dirty="0">
                <a:solidFill>
                  <a:srgbClr val="303030"/>
                </a:solidFill>
              </a:rPr>
              <a:t>Moore et al., JTACS (2014)</a:t>
            </a:r>
            <a:endParaRPr lang="en-AU" altLang="en-US" sz="1100" dirty="0"/>
          </a:p>
          <a:p>
            <a:r>
              <a:rPr lang="en-AU" altLang="en-US" sz="1100" dirty="0"/>
              <a:t>12. You et al., CJS (2021)</a:t>
            </a:r>
          </a:p>
        </p:txBody>
      </p:sp>
      <p:pic>
        <p:nvPicPr>
          <p:cNvPr id="8196" name="Picture 4" descr="Hip Joint - Anatomy Pictures and Information">
            <a:extLst>
              <a:ext uri="{FF2B5EF4-FFF2-40B4-BE49-F238E27FC236}">
                <a16:creationId xmlns:a16="http://schemas.microsoft.com/office/drawing/2014/main" id="{8254B3E4-EE0E-4DBC-B043-63610916C7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901" r="17642"/>
          <a:stretch/>
        </p:blipFill>
        <p:spPr bwMode="auto">
          <a:xfrm>
            <a:off x="8517341" y="245659"/>
            <a:ext cx="3137848" cy="31833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F2136A24-534E-4382-81A8-1D7FB2A99337}"/>
                  </a:ext>
                </a:extLst>
              </p14:cNvPr>
              <p14:cNvContentPartPr/>
              <p14:nvPr/>
            </p14:nvContentPartPr>
            <p14:xfrm>
              <a:off x="9102494" y="1610174"/>
              <a:ext cx="1101600" cy="951120"/>
            </p14:xfrm>
          </p:contentPart>
        </mc:Choice>
        <mc:Fallback>
          <p:pic>
            <p:nvPicPr>
              <p:cNvPr id="10" name="Ink 9">
                <a:extLst>
                  <a:ext uri="{FF2B5EF4-FFF2-40B4-BE49-F238E27FC236}">
                    <a16:creationId xmlns:a16="http://schemas.microsoft.com/office/drawing/2014/main" id="{F2136A24-534E-4382-81A8-1D7FB2A99337}"/>
                  </a:ext>
                </a:extLst>
              </p:cNvPr>
              <p:cNvPicPr/>
              <p:nvPr/>
            </p:nvPicPr>
            <p:blipFill>
              <a:blip r:embed="rId6"/>
              <a:stretch>
                <a:fillRect/>
              </a:stretch>
            </p:blipFill>
            <p:spPr>
              <a:xfrm>
                <a:off x="9093854" y="1601174"/>
                <a:ext cx="1119240" cy="968760"/>
              </a:xfrm>
              <a:prstGeom prst="rect">
                <a:avLst/>
              </a:prstGeom>
            </p:spPr>
          </p:pic>
        </mc:Fallback>
      </mc:AlternateContent>
    </p:spTree>
    <p:extLst>
      <p:ext uri="{BB962C8B-B14F-4D97-AF65-F5344CB8AC3E}">
        <p14:creationId xmlns:p14="http://schemas.microsoft.com/office/powerpoint/2010/main" val="367117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022E-514E-40D7-B695-338C6D7AC221}"/>
              </a:ext>
            </a:extLst>
          </p:cNvPr>
          <p:cNvSpPr>
            <a:spLocks noGrp="1"/>
          </p:cNvSpPr>
          <p:nvPr>
            <p:ph type="title"/>
          </p:nvPr>
        </p:nvSpPr>
        <p:spPr/>
        <p:txBody>
          <a:bodyPr/>
          <a:lstStyle/>
          <a:p>
            <a:r>
              <a:rPr lang="en-AU" b="1" dirty="0"/>
              <a:t>References</a:t>
            </a:r>
          </a:p>
        </p:txBody>
      </p:sp>
      <p:sp>
        <p:nvSpPr>
          <p:cNvPr id="3" name="Content Placeholder 2">
            <a:extLst>
              <a:ext uri="{FF2B5EF4-FFF2-40B4-BE49-F238E27FC236}">
                <a16:creationId xmlns:a16="http://schemas.microsoft.com/office/drawing/2014/main" id="{1EA38159-D9B2-474D-89A2-E782307FCA7A}"/>
              </a:ext>
            </a:extLst>
          </p:cNvPr>
          <p:cNvSpPr>
            <a:spLocks noGrp="1"/>
          </p:cNvSpPr>
          <p:nvPr>
            <p:ph idx="1"/>
          </p:nvPr>
        </p:nvSpPr>
        <p:spPr/>
        <p:txBody>
          <a:bodyPr>
            <a:normAutofit fontScale="55000" lnSpcReduction="20000"/>
          </a:bodyPr>
          <a:lstStyle/>
          <a:p>
            <a:pPr marL="514350" indent="-514350">
              <a:lnSpc>
                <a:spcPct val="120000"/>
              </a:lnSpc>
              <a:buFont typeface="Calibri" panose="020F0502020204030204" pitchFamily="34" charset="0"/>
              <a:buAutoNum type="arabicPeriod"/>
            </a:pPr>
            <a:r>
              <a:rPr lang="en-AU" altLang="en-US" sz="2800" dirty="0">
                <a:solidFill>
                  <a:srgbClr val="303030"/>
                </a:solidFill>
              </a:rPr>
              <a:t>Al-</a:t>
            </a:r>
            <a:r>
              <a:rPr lang="en-AU" altLang="en-US" sz="2800" dirty="0" err="1">
                <a:solidFill>
                  <a:srgbClr val="303030"/>
                </a:solidFill>
              </a:rPr>
              <a:t>Jeabory</a:t>
            </a:r>
            <a:r>
              <a:rPr lang="en-AU" altLang="en-US" sz="2800" dirty="0">
                <a:solidFill>
                  <a:srgbClr val="303030"/>
                </a:solidFill>
              </a:rPr>
              <a:t> M, </a:t>
            </a:r>
            <a:r>
              <a:rPr lang="en-AU" altLang="en-US" sz="2800" dirty="0" err="1">
                <a:solidFill>
                  <a:srgbClr val="303030"/>
                </a:solidFill>
              </a:rPr>
              <a:t>Szarpak</a:t>
            </a:r>
            <a:r>
              <a:rPr lang="en-AU" altLang="en-US" sz="2800" dirty="0">
                <a:solidFill>
                  <a:srgbClr val="303030"/>
                </a:solidFill>
              </a:rPr>
              <a:t> L, Attila K, Simpson M, </a:t>
            </a:r>
            <a:r>
              <a:rPr lang="en-AU" altLang="en-US" sz="2800" dirty="0" err="1">
                <a:solidFill>
                  <a:srgbClr val="303030"/>
                </a:solidFill>
              </a:rPr>
              <a:t>Smereka</a:t>
            </a:r>
            <a:r>
              <a:rPr lang="en-AU" altLang="en-US" sz="2800" dirty="0">
                <a:solidFill>
                  <a:srgbClr val="303030"/>
                </a:solidFill>
              </a:rPr>
              <a:t> A, </a:t>
            </a:r>
            <a:r>
              <a:rPr lang="en-AU" altLang="en-US" sz="2800" dirty="0" err="1">
                <a:solidFill>
                  <a:srgbClr val="303030"/>
                </a:solidFill>
              </a:rPr>
              <a:t>Gasecka</a:t>
            </a:r>
            <a:r>
              <a:rPr lang="en-AU" altLang="en-US" sz="2800" dirty="0">
                <a:solidFill>
                  <a:srgbClr val="303030"/>
                </a:solidFill>
              </a:rPr>
              <a:t> A, </a:t>
            </a:r>
            <a:r>
              <a:rPr lang="en-AU" altLang="en-US" sz="2800" dirty="0" err="1">
                <a:solidFill>
                  <a:srgbClr val="303030"/>
                </a:solidFill>
              </a:rPr>
              <a:t>Wieczorek</a:t>
            </a:r>
            <a:r>
              <a:rPr lang="en-AU" altLang="en-US" sz="2800" dirty="0">
                <a:solidFill>
                  <a:srgbClr val="303030"/>
                </a:solidFill>
              </a:rPr>
              <a:t> W, </a:t>
            </a:r>
            <a:r>
              <a:rPr lang="en-AU" altLang="en-US" sz="2800" dirty="0" err="1">
                <a:solidFill>
                  <a:srgbClr val="303030"/>
                </a:solidFill>
              </a:rPr>
              <a:t>Pruc</a:t>
            </a:r>
            <a:r>
              <a:rPr lang="en-AU" altLang="en-US" sz="2800" dirty="0">
                <a:solidFill>
                  <a:srgbClr val="303030"/>
                </a:solidFill>
              </a:rPr>
              <a:t> M, </a:t>
            </a:r>
            <a:r>
              <a:rPr lang="en-AU" altLang="en-US" sz="2800" dirty="0" err="1">
                <a:solidFill>
                  <a:srgbClr val="303030"/>
                </a:solidFill>
              </a:rPr>
              <a:t>Koselak</a:t>
            </a:r>
            <a:r>
              <a:rPr lang="en-AU" altLang="en-US" sz="2800" dirty="0">
                <a:solidFill>
                  <a:srgbClr val="303030"/>
                </a:solidFill>
              </a:rPr>
              <a:t> M, </a:t>
            </a:r>
            <a:r>
              <a:rPr lang="en-AU" altLang="en-US" sz="2800" dirty="0" err="1">
                <a:solidFill>
                  <a:srgbClr val="303030"/>
                </a:solidFill>
              </a:rPr>
              <a:t>Gawel</a:t>
            </a:r>
            <a:r>
              <a:rPr lang="en-AU" altLang="en-US" sz="2800" dirty="0">
                <a:solidFill>
                  <a:srgbClr val="303030"/>
                </a:solidFill>
              </a:rPr>
              <a:t> W, </a:t>
            </a:r>
            <a:r>
              <a:rPr lang="en-AU" altLang="en-US" sz="2800" dirty="0" err="1">
                <a:solidFill>
                  <a:srgbClr val="303030"/>
                </a:solidFill>
              </a:rPr>
              <a:t>Checinski</a:t>
            </a:r>
            <a:r>
              <a:rPr lang="en-AU" altLang="en-US" sz="2800" dirty="0">
                <a:solidFill>
                  <a:srgbClr val="303030"/>
                </a:solidFill>
              </a:rPr>
              <a:t> I. Efficacy and Safety of Tranexamic Acid in Emergency Trauma: A Systematic Review and Meta-Analysis. Journal of clinical medicine. 2021 Jan;10(5):1030.</a:t>
            </a:r>
          </a:p>
          <a:p>
            <a:pPr marL="514350" indent="-514350">
              <a:lnSpc>
                <a:spcPct val="120000"/>
              </a:lnSpc>
              <a:buFont typeface="Calibri" panose="020F0502020204030204" pitchFamily="34" charset="0"/>
              <a:buAutoNum type="arabicPeriod"/>
            </a:pPr>
            <a:r>
              <a:rPr lang="en-AU" altLang="en-US" sz="2800" dirty="0" err="1">
                <a:solidFill>
                  <a:srgbClr val="303030"/>
                </a:solidFill>
              </a:rPr>
              <a:t>Vasichko</a:t>
            </a:r>
            <a:r>
              <a:rPr lang="en-AU" altLang="en-US" sz="2800" dirty="0">
                <a:solidFill>
                  <a:srgbClr val="303030"/>
                </a:solidFill>
              </a:rPr>
              <a:t> PE, Ireland KE, Boyd AR, Acosta OM, Ramsey PS. Use of Tranexamic Acid to Prevent Postpartum </a:t>
            </a:r>
            <a:r>
              <a:rPr lang="en-AU" altLang="en-US" sz="2800" dirty="0" err="1">
                <a:solidFill>
                  <a:srgbClr val="303030"/>
                </a:solidFill>
              </a:rPr>
              <a:t>Hemorrhage</a:t>
            </a:r>
            <a:r>
              <a:rPr lang="en-AU" altLang="en-US" sz="2800" dirty="0">
                <a:solidFill>
                  <a:srgbClr val="303030"/>
                </a:solidFill>
              </a:rPr>
              <a:t> in Women Undergoing </a:t>
            </a:r>
            <a:r>
              <a:rPr lang="en-AU" altLang="en-US" sz="2800" dirty="0" err="1">
                <a:solidFill>
                  <a:srgbClr val="303030"/>
                </a:solidFill>
              </a:rPr>
              <a:t>Cesarean</a:t>
            </a:r>
            <a:r>
              <a:rPr lang="en-AU" altLang="en-US" sz="2800" dirty="0">
                <a:solidFill>
                  <a:srgbClr val="303030"/>
                </a:solidFill>
              </a:rPr>
              <a:t> Delivery: A Meta-Analysis [14H]. Obstetrics &amp; </a:t>
            </a:r>
            <a:r>
              <a:rPr lang="en-AU" altLang="en-US" sz="2800" dirty="0" err="1">
                <a:solidFill>
                  <a:srgbClr val="303030"/>
                </a:solidFill>
              </a:rPr>
              <a:t>Gynecology</a:t>
            </a:r>
            <a:r>
              <a:rPr lang="en-AU" altLang="en-US" sz="2800" dirty="0">
                <a:solidFill>
                  <a:srgbClr val="303030"/>
                </a:solidFill>
              </a:rPr>
              <a:t>. 2018 May 1;131:90S.</a:t>
            </a:r>
          </a:p>
          <a:p>
            <a:pPr marL="514350" indent="-514350">
              <a:lnSpc>
                <a:spcPct val="120000"/>
              </a:lnSpc>
              <a:buFont typeface="Calibri" panose="020F0502020204030204" pitchFamily="34" charset="0"/>
              <a:buAutoNum type="arabicPeriod"/>
            </a:pPr>
            <a:r>
              <a:rPr lang="en-AU" altLang="en-US" sz="2800" dirty="0" err="1">
                <a:solidFill>
                  <a:srgbClr val="303030"/>
                </a:solidFill>
              </a:rPr>
              <a:t>Fillingham</a:t>
            </a:r>
            <a:r>
              <a:rPr lang="en-AU" altLang="en-US" sz="2800" dirty="0">
                <a:solidFill>
                  <a:srgbClr val="303030"/>
                </a:solidFill>
              </a:rPr>
              <a:t> YA, Ramkumar DB, </a:t>
            </a:r>
            <a:r>
              <a:rPr lang="en-AU" altLang="en-US" sz="2800" dirty="0" err="1">
                <a:solidFill>
                  <a:srgbClr val="303030"/>
                </a:solidFill>
              </a:rPr>
              <a:t>Jevsevar</a:t>
            </a:r>
            <a:r>
              <a:rPr lang="en-AU" altLang="en-US" sz="2800" dirty="0">
                <a:solidFill>
                  <a:srgbClr val="303030"/>
                </a:solidFill>
              </a:rPr>
              <a:t> DS, Yates AJ, Shores P, Mullen K, Bini SA, Clarke HD, </a:t>
            </a:r>
            <a:r>
              <a:rPr lang="en-AU" altLang="en-US" sz="2800" dirty="0" err="1">
                <a:solidFill>
                  <a:srgbClr val="303030"/>
                </a:solidFill>
              </a:rPr>
              <a:t>Schemitsch</a:t>
            </a:r>
            <a:r>
              <a:rPr lang="en-AU" altLang="en-US" sz="2800" dirty="0">
                <a:solidFill>
                  <a:srgbClr val="303030"/>
                </a:solidFill>
              </a:rPr>
              <a:t> E, Johnson RL, </a:t>
            </a:r>
            <a:r>
              <a:rPr lang="en-AU" altLang="en-US" sz="2800" dirty="0" err="1">
                <a:solidFill>
                  <a:srgbClr val="303030"/>
                </a:solidFill>
              </a:rPr>
              <a:t>Memtsoudis</a:t>
            </a:r>
            <a:r>
              <a:rPr lang="en-AU" altLang="en-US" sz="2800" dirty="0">
                <a:solidFill>
                  <a:srgbClr val="303030"/>
                </a:solidFill>
              </a:rPr>
              <a:t> SG. The efficacy of tranexamic acid in total hip arthroplasty: a network meta-analysis. The Journal of arthroplasty. 2018 Oct 1;33(10):3083-9.</a:t>
            </a:r>
          </a:p>
          <a:p>
            <a:pPr marL="514350" indent="-514350">
              <a:lnSpc>
                <a:spcPct val="120000"/>
              </a:lnSpc>
              <a:buFont typeface="Calibri" panose="020F0502020204030204" pitchFamily="34" charset="0"/>
              <a:buAutoNum type="arabicPeriod"/>
            </a:pPr>
            <a:r>
              <a:rPr lang="en-AU" altLang="en-US" sz="2800" dirty="0">
                <a:solidFill>
                  <a:srgbClr val="303030"/>
                </a:solidFill>
              </a:rPr>
              <a:t>Zhu J, Zhu Y, Lei P, Zeng M, </a:t>
            </a:r>
            <a:r>
              <a:rPr lang="en-AU" altLang="en-US" sz="2800" dirty="0" err="1">
                <a:solidFill>
                  <a:srgbClr val="303030"/>
                </a:solidFill>
              </a:rPr>
              <a:t>Su</a:t>
            </a:r>
            <a:r>
              <a:rPr lang="en-AU" altLang="en-US" sz="2800" dirty="0">
                <a:solidFill>
                  <a:srgbClr val="303030"/>
                </a:solidFill>
              </a:rPr>
              <a:t> W, Hu Y. Efficacy and safety of tranexamic acid in total hip replacement: a PRISMA-compliant meta-analysis of 25 randomized controlled trials. Medicine. 2017 Dec;96(52).</a:t>
            </a:r>
          </a:p>
          <a:p>
            <a:pPr marL="514350" indent="-514350">
              <a:lnSpc>
                <a:spcPct val="120000"/>
              </a:lnSpc>
              <a:buFont typeface="Calibri" panose="020F0502020204030204" pitchFamily="34" charset="0"/>
              <a:buAutoNum type="arabicPeriod"/>
            </a:pPr>
            <a:r>
              <a:rPr lang="en-AU" altLang="en-US" sz="2800" dirty="0" err="1">
                <a:solidFill>
                  <a:srgbClr val="303030"/>
                </a:solidFill>
              </a:rPr>
              <a:t>Xie</a:t>
            </a:r>
            <a:r>
              <a:rPr lang="en-AU" altLang="en-US" sz="2800" dirty="0">
                <a:solidFill>
                  <a:srgbClr val="303030"/>
                </a:solidFill>
              </a:rPr>
              <a:t> J, Hu Q, Huang Q, Chen G, Zhou Z, Pei F. Efficacy and safety of tranexamic acid in geriatric hip fracture with hemiarthroplasty: a retrospective cohort study. BMC musculoskeletal disorders. 2019 Dec;20(1):1-9.</a:t>
            </a:r>
          </a:p>
          <a:p>
            <a:pPr marL="514350" indent="-514350">
              <a:lnSpc>
                <a:spcPct val="120000"/>
              </a:lnSpc>
              <a:buFont typeface="Calibri" panose="020F0502020204030204" pitchFamily="34" charset="0"/>
              <a:buAutoNum type="arabicPeriod"/>
            </a:pPr>
            <a:r>
              <a:rPr lang="en-US" altLang="en-US" sz="2800" dirty="0">
                <a:solidFill>
                  <a:srgbClr val="303030"/>
                </a:solidFill>
              </a:rPr>
              <a:t>Lei J, Zhang B, Cong Y, Zhuang Y, Wei X, Fu Y, Wei W, Wang P, Wen S, Huang H, Wang H. Tranexamic acid reduces hidden blood loss in the treatment of intertrochanteric fractures with PFNA: a single-center randomized controlled trial. Journal of </a:t>
            </a:r>
            <a:r>
              <a:rPr lang="en-US" altLang="en-US" sz="2800" dirty="0" err="1">
                <a:solidFill>
                  <a:srgbClr val="303030"/>
                </a:solidFill>
              </a:rPr>
              <a:t>orthopaedic</a:t>
            </a:r>
            <a:r>
              <a:rPr lang="en-US" altLang="en-US" sz="2800" dirty="0">
                <a:solidFill>
                  <a:srgbClr val="303030"/>
                </a:solidFill>
              </a:rPr>
              <a:t> surgery and research. 2017 Dec;12(1):1-6.</a:t>
            </a:r>
          </a:p>
          <a:p>
            <a:pPr>
              <a:lnSpc>
                <a:spcPct val="120000"/>
              </a:lnSpc>
            </a:pPr>
            <a:endParaRPr lang="en-AU" dirty="0"/>
          </a:p>
        </p:txBody>
      </p:sp>
    </p:spTree>
    <p:extLst>
      <p:ext uri="{BB962C8B-B14F-4D97-AF65-F5344CB8AC3E}">
        <p14:creationId xmlns:p14="http://schemas.microsoft.com/office/powerpoint/2010/main" val="273962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C2AA-3BF2-4253-9D93-6680A142D6B7}"/>
              </a:ext>
            </a:extLst>
          </p:cNvPr>
          <p:cNvSpPr>
            <a:spLocks noGrp="1"/>
          </p:cNvSpPr>
          <p:nvPr>
            <p:ph type="title"/>
          </p:nvPr>
        </p:nvSpPr>
        <p:spPr/>
        <p:txBody>
          <a:bodyPr/>
          <a:lstStyle/>
          <a:p>
            <a:r>
              <a:rPr lang="en-AU" b="1" dirty="0"/>
              <a:t>References</a:t>
            </a:r>
          </a:p>
        </p:txBody>
      </p:sp>
      <p:sp>
        <p:nvSpPr>
          <p:cNvPr id="3" name="Content Placeholder 2">
            <a:extLst>
              <a:ext uri="{FF2B5EF4-FFF2-40B4-BE49-F238E27FC236}">
                <a16:creationId xmlns:a16="http://schemas.microsoft.com/office/drawing/2014/main" id="{140BA3F3-994B-41D1-9216-9696F10BE806}"/>
              </a:ext>
            </a:extLst>
          </p:cNvPr>
          <p:cNvSpPr>
            <a:spLocks noGrp="1"/>
          </p:cNvSpPr>
          <p:nvPr>
            <p:ph idx="1"/>
          </p:nvPr>
        </p:nvSpPr>
        <p:spPr/>
        <p:txBody>
          <a:bodyPr>
            <a:noAutofit/>
          </a:bodyPr>
          <a:lstStyle/>
          <a:p>
            <a:pPr marL="0" indent="0">
              <a:lnSpc>
                <a:spcPct val="100000"/>
              </a:lnSpc>
              <a:buFont typeface="Arial" panose="020B0604020202020204" pitchFamily="34" charset="0"/>
              <a:buNone/>
              <a:defRPr/>
            </a:pPr>
            <a:endParaRPr lang="en-US" altLang="en-US" sz="1400" dirty="0">
              <a:solidFill>
                <a:srgbClr val="303030"/>
              </a:solidFill>
            </a:endParaRPr>
          </a:p>
          <a:p>
            <a:pPr marL="228600" indent="-228600">
              <a:lnSpc>
                <a:spcPct val="100000"/>
              </a:lnSpc>
              <a:buFont typeface="+mj-lt"/>
              <a:buAutoNum type="arabicPeriod" startAt="7"/>
              <a:defRPr/>
            </a:pPr>
            <a:r>
              <a:rPr lang="en-US" altLang="en-US" sz="1400" dirty="0">
                <a:solidFill>
                  <a:srgbClr val="303030"/>
                </a:solidFill>
              </a:rPr>
              <a:t>Zhou XD, Zhang Y, Jiang LF, Zhang JJ, Zhou D, Wu LD, Huang Y, Xu NW. Efficacy and Safety of Tranexamic Acid in Intertrochanteric Fractures: A Single‐Blind Randomized Controlled Trial. </a:t>
            </a:r>
            <a:r>
              <a:rPr lang="en-US" altLang="en-US" sz="1400" dirty="0" err="1">
                <a:solidFill>
                  <a:srgbClr val="303030"/>
                </a:solidFill>
              </a:rPr>
              <a:t>Orthopaedic</a:t>
            </a:r>
            <a:r>
              <a:rPr lang="en-US" altLang="en-US" sz="1400" dirty="0">
                <a:solidFill>
                  <a:srgbClr val="303030"/>
                </a:solidFill>
              </a:rPr>
              <a:t> surgery. 2019 Aug;11(4):635-42.</a:t>
            </a:r>
          </a:p>
          <a:p>
            <a:pPr marL="228600" indent="-228600">
              <a:lnSpc>
                <a:spcPct val="100000"/>
              </a:lnSpc>
              <a:buFont typeface="+mj-lt"/>
              <a:buAutoNum type="arabicPeriod" startAt="7"/>
              <a:defRPr/>
            </a:pPr>
            <a:r>
              <a:rPr lang="en-US" altLang="en-US" sz="1400" dirty="0">
                <a:solidFill>
                  <a:srgbClr val="303030"/>
                </a:solidFill>
              </a:rPr>
              <a:t>Xing F, Chen W, Long C, Huang F, Wang G, Xiang Z. Postoperative outcomes of tranexamic acid use in geriatric trauma patients treated with proximal femoral intramedullary nails: a systematic review and meta-analysis. </a:t>
            </a:r>
            <a:r>
              <a:rPr lang="en-US" altLang="en-US" sz="1400" dirty="0" err="1">
                <a:solidFill>
                  <a:srgbClr val="303030"/>
                </a:solidFill>
              </a:rPr>
              <a:t>Orthopaedics</a:t>
            </a:r>
            <a:r>
              <a:rPr lang="en-US" altLang="en-US" sz="1400" dirty="0">
                <a:solidFill>
                  <a:srgbClr val="303030"/>
                </a:solidFill>
              </a:rPr>
              <a:t> &amp; Traumatology: Surgery &amp; Research. 2020 Feb 1;106(1):117-26.</a:t>
            </a:r>
          </a:p>
          <a:p>
            <a:pPr marL="228600" indent="-228600">
              <a:lnSpc>
                <a:spcPct val="100000"/>
              </a:lnSpc>
              <a:buFont typeface="+mj-lt"/>
              <a:buAutoNum type="arabicPeriod" startAt="7"/>
              <a:defRPr/>
            </a:pPr>
            <a:r>
              <a:rPr lang="en-US" altLang="en-US" sz="1400" dirty="0">
                <a:solidFill>
                  <a:srgbClr val="303030"/>
                </a:solidFill>
              </a:rPr>
              <a:t>Yu X, Wang J, Wang X, </a:t>
            </a:r>
            <a:r>
              <a:rPr lang="en-US" altLang="en-US" sz="1400" dirty="0" err="1">
                <a:solidFill>
                  <a:srgbClr val="303030"/>
                </a:solidFill>
              </a:rPr>
              <a:t>Xie</a:t>
            </a:r>
            <a:r>
              <a:rPr lang="en-US" altLang="en-US" sz="1400" dirty="0">
                <a:solidFill>
                  <a:srgbClr val="303030"/>
                </a:solidFill>
              </a:rPr>
              <a:t> L, Chen C, Zheng W. The efficacy and safety of tranexamic acid in the treatment of intertrochanteric fracture: an updated meta-analysis of 11 randomized controlled trials. Journal of thrombosis and thrombolysis. 2020 Aug;50(2):243-57.</a:t>
            </a:r>
          </a:p>
          <a:p>
            <a:pPr marL="228600" indent="-228600">
              <a:lnSpc>
                <a:spcPct val="100000"/>
              </a:lnSpc>
              <a:buFont typeface="+mj-lt"/>
              <a:buAutoNum type="arabicPeriod" startAt="7"/>
              <a:defRPr/>
            </a:pPr>
            <a:r>
              <a:rPr lang="en-US" altLang="en-US" sz="1400" dirty="0">
                <a:solidFill>
                  <a:srgbClr val="303030"/>
                </a:solidFill>
              </a:rPr>
              <a:t>Ma H, Wang H, Long X, Xu Z, Chen X, Li M, He T, Wang W, Liu L, Liu X. Early intravenous tranexamic acid intervention reduces post-traumatic hidden blood loss in elderly patients with intertrochanteric fracture: a randomized controlled trial. Journal of </a:t>
            </a:r>
            <a:r>
              <a:rPr lang="en-US" altLang="en-US" sz="1400" dirty="0" err="1">
                <a:solidFill>
                  <a:srgbClr val="303030"/>
                </a:solidFill>
              </a:rPr>
              <a:t>Orthopaedic</a:t>
            </a:r>
            <a:r>
              <a:rPr lang="en-US" altLang="en-US" sz="1400" dirty="0">
                <a:solidFill>
                  <a:srgbClr val="303030"/>
                </a:solidFill>
              </a:rPr>
              <a:t> Surgery and Research. 2021 Dec;16(1):1-7.</a:t>
            </a:r>
          </a:p>
          <a:p>
            <a:pPr marL="228600" indent="-228600">
              <a:lnSpc>
                <a:spcPct val="100000"/>
              </a:lnSpc>
              <a:buFont typeface="+mj-lt"/>
              <a:buAutoNum type="arabicPeriod" startAt="7"/>
              <a:defRPr/>
            </a:pPr>
            <a:r>
              <a:rPr lang="en-US" altLang="en-US" sz="1400" dirty="0">
                <a:solidFill>
                  <a:srgbClr val="303030"/>
                </a:solidFill>
              </a:rPr>
              <a:t>Moore HB, Moore EE, Gonzalez E, Chapman MP, Chin TL, Silliman CC, Banerjee A, </a:t>
            </a:r>
            <a:r>
              <a:rPr lang="en-US" altLang="en-US" sz="1400" dirty="0" err="1">
                <a:solidFill>
                  <a:srgbClr val="303030"/>
                </a:solidFill>
              </a:rPr>
              <a:t>Sauaia</a:t>
            </a:r>
            <a:r>
              <a:rPr lang="en-US" altLang="en-US" sz="1400" dirty="0">
                <a:solidFill>
                  <a:srgbClr val="303030"/>
                </a:solidFill>
              </a:rPr>
              <a:t> A. Hyperfibrinolysis, physiologic fibrinolysis, and fibrinolysis shutdown: the spectrum of postinjury fibrinolysis and relevance to antifibrinolytic therapy. The journal of trauma and acute care surgery. 2014 Dec;77(6):811.</a:t>
            </a:r>
          </a:p>
          <a:p>
            <a:pPr marL="228600" indent="-228600">
              <a:lnSpc>
                <a:spcPct val="100000"/>
              </a:lnSpc>
              <a:buFont typeface="+mj-lt"/>
              <a:buAutoNum type="arabicPeriod" startAt="7"/>
              <a:defRPr/>
            </a:pPr>
            <a:r>
              <a:rPr lang="en-US" altLang="en-US" sz="1400" dirty="0">
                <a:solidFill>
                  <a:srgbClr val="303030"/>
                </a:solidFill>
              </a:rPr>
              <a:t>You D, </a:t>
            </a:r>
            <a:r>
              <a:rPr lang="en-US" altLang="en-US" sz="1400" dirty="0" err="1">
                <a:solidFill>
                  <a:srgbClr val="303030"/>
                </a:solidFill>
              </a:rPr>
              <a:t>Skeith</a:t>
            </a:r>
            <a:r>
              <a:rPr lang="en-US" altLang="en-US" sz="1400" dirty="0">
                <a:solidFill>
                  <a:srgbClr val="303030"/>
                </a:solidFill>
              </a:rPr>
              <a:t> L, </a:t>
            </a:r>
            <a:r>
              <a:rPr lang="en-US" altLang="en-US" sz="1400" dirty="0" err="1">
                <a:solidFill>
                  <a:srgbClr val="303030"/>
                </a:solidFill>
              </a:rPr>
              <a:t>Korley</a:t>
            </a:r>
            <a:r>
              <a:rPr lang="en-US" altLang="en-US" sz="1400" dirty="0">
                <a:solidFill>
                  <a:srgbClr val="303030"/>
                </a:solidFill>
              </a:rPr>
              <a:t> R, Cantle P, Lee A, McBeth P, McDonald B, Buckley R, Duffy P, Martin CR, Soo A. Identification of hypercoagulability with </a:t>
            </a:r>
            <a:r>
              <a:rPr lang="en-US" altLang="en-US" sz="1400" dirty="0" err="1">
                <a:solidFill>
                  <a:srgbClr val="303030"/>
                </a:solidFill>
              </a:rPr>
              <a:t>thrombelastography</a:t>
            </a:r>
            <a:r>
              <a:rPr lang="en-US" altLang="en-US" sz="1400" dirty="0">
                <a:solidFill>
                  <a:srgbClr val="303030"/>
                </a:solidFill>
              </a:rPr>
              <a:t> in patients with hip fracture receiving thromboprophylaxis. Canadian Journal of Surgery. 2021 Jun;64(3):E324.</a:t>
            </a:r>
          </a:p>
          <a:p>
            <a:pPr marL="228600" indent="-228600">
              <a:lnSpc>
                <a:spcPct val="100000"/>
              </a:lnSpc>
              <a:buFont typeface="+mj-lt"/>
              <a:buAutoNum type="arabicPeriod" startAt="7"/>
              <a:defRPr/>
            </a:pPr>
            <a:endParaRPr lang="en-US" altLang="en-US" sz="1400" dirty="0">
              <a:solidFill>
                <a:srgbClr val="303030"/>
              </a:solidFill>
            </a:endParaRPr>
          </a:p>
          <a:p>
            <a:pPr marL="228600" indent="-228600">
              <a:lnSpc>
                <a:spcPct val="100000"/>
              </a:lnSpc>
              <a:buFont typeface="+mj-lt"/>
              <a:buAutoNum type="arabicPeriod" startAt="7"/>
              <a:defRPr/>
            </a:pPr>
            <a:endParaRPr lang="en-US" altLang="en-US" sz="1400" dirty="0">
              <a:solidFill>
                <a:srgbClr val="303030"/>
              </a:solidFill>
            </a:endParaRPr>
          </a:p>
          <a:p>
            <a:pPr marL="228600" indent="-228600">
              <a:lnSpc>
                <a:spcPct val="100000"/>
              </a:lnSpc>
              <a:buFont typeface="+mj-lt"/>
              <a:buAutoNum type="arabicPeriod" startAt="7"/>
              <a:defRPr/>
            </a:pPr>
            <a:endParaRPr lang="en-US" altLang="en-US" sz="1400" dirty="0">
              <a:solidFill>
                <a:srgbClr val="303030"/>
              </a:solidFill>
            </a:endParaRPr>
          </a:p>
          <a:p>
            <a:pPr marL="228600" indent="-228600">
              <a:lnSpc>
                <a:spcPct val="100000"/>
              </a:lnSpc>
              <a:buFont typeface="+mj-lt"/>
              <a:buAutoNum type="arabicPeriod" startAt="7"/>
              <a:defRPr/>
            </a:pPr>
            <a:endParaRPr lang="en-US" altLang="en-US" sz="1400" dirty="0">
              <a:solidFill>
                <a:srgbClr val="303030"/>
              </a:solidFill>
            </a:endParaRPr>
          </a:p>
          <a:p>
            <a:pPr marL="0" indent="0">
              <a:lnSpc>
                <a:spcPct val="100000"/>
              </a:lnSpc>
              <a:buFont typeface="Arial" panose="020B0604020202020204" pitchFamily="34" charset="0"/>
              <a:buNone/>
              <a:defRPr/>
            </a:pPr>
            <a:r>
              <a:rPr lang="en-US" altLang="en-US" sz="1400" dirty="0">
                <a:solidFill>
                  <a:srgbClr val="303030"/>
                </a:solidFill>
              </a:rPr>
              <a:t>..</a:t>
            </a:r>
          </a:p>
          <a:p>
            <a:pPr marL="514350" indent="-514350">
              <a:lnSpc>
                <a:spcPct val="100000"/>
              </a:lnSpc>
              <a:buFont typeface="Calibri" panose="020F0502020204030204" pitchFamily="34" charset="0"/>
              <a:buAutoNum type="arabicPeriod"/>
              <a:defRPr/>
            </a:pPr>
            <a:endParaRPr lang="en-US" altLang="en-US" sz="1400" dirty="0">
              <a:solidFill>
                <a:srgbClr val="303030"/>
              </a:solidFill>
            </a:endParaRPr>
          </a:p>
          <a:p>
            <a:pPr marL="514350" indent="-514350">
              <a:lnSpc>
                <a:spcPct val="100000"/>
              </a:lnSpc>
              <a:buFont typeface="Calibri" panose="020F0502020204030204" pitchFamily="34" charset="0"/>
              <a:buAutoNum type="arabicPeriod"/>
              <a:defRPr/>
            </a:pPr>
            <a:endParaRPr lang="en-AU" altLang="en-US" sz="1400" dirty="0">
              <a:solidFill>
                <a:srgbClr val="303030"/>
              </a:solidFill>
            </a:endParaRPr>
          </a:p>
          <a:p>
            <a:pPr>
              <a:lnSpc>
                <a:spcPct val="100000"/>
              </a:lnSpc>
            </a:pPr>
            <a:endParaRPr lang="en-AU" sz="1400" dirty="0"/>
          </a:p>
        </p:txBody>
      </p:sp>
    </p:spTree>
    <p:extLst>
      <p:ext uri="{BB962C8B-B14F-4D97-AF65-F5344CB8AC3E}">
        <p14:creationId xmlns:p14="http://schemas.microsoft.com/office/powerpoint/2010/main" val="419255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31082-F988-4ACB-BC32-A0DDC480468D}"/>
              </a:ext>
            </a:extLst>
          </p:cNvPr>
          <p:cNvSpPr>
            <a:spLocks noGrp="1"/>
          </p:cNvSpPr>
          <p:nvPr>
            <p:ph idx="1"/>
          </p:nvPr>
        </p:nvSpPr>
        <p:spPr>
          <a:xfrm>
            <a:off x="838199" y="619120"/>
            <a:ext cx="10515600" cy="4351338"/>
          </a:xfrm>
        </p:spPr>
        <p:txBody>
          <a:bodyPr>
            <a:normAutofit/>
          </a:bodyPr>
          <a:lstStyle/>
          <a:p>
            <a:pPr marL="0" indent="0" algn="ctr">
              <a:buNone/>
            </a:pPr>
            <a:r>
              <a:rPr lang="en-AU" sz="8800" b="1" dirty="0"/>
              <a:t>THANK YOU</a:t>
            </a:r>
          </a:p>
        </p:txBody>
      </p:sp>
      <p:pic>
        <p:nvPicPr>
          <p:cNvPr id="13314" name="Picture 2" descr="Xray memes. Best Collection of funny Xray pictures on America&amp;#39;s best pics  and videos">
            <a:extLst>
              <a:ext uri="{FF2B5EF4-FFF2-40B4-BE49-F238E27FC236}">
                <a16:creationId xmlns:a16="http://schemas.microsoft.com/office/drawing/2014/main" id="{E7FA82B1-CE8F-4119-9C7E-42D633A47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601" y="2463797"/>
            <a:ext cx="3947233" cy="3775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A71199-DB3E-46F0-8890-49C07784D524}"/>
              </a:ext>
            </a:extLst>
          </p:cNvPr>
          <p:cNvPicPr>
            <a:picLocks noChangeAspect="1"/>
          </p:cNvPicPr>
          <p:nvPr/>
        </p:nvPicPr>
        <p:blipFill>
          <a:blip r:embed="rId3"/>
          <a:stretch>
            <a:fillRect/>
          </a:stretch>
        </p:blipFill>
        <p:spPr>
          <a:xfrm>
            <a:off x="0" y="5708714"/>
            <a:ext cx="1965278" cy="1149286"/>
          </a:xfrm>
          <a:prstGeom prst="rect">
            <a:avLst/>
          </a:prstGeom>
        </p:spPr>
      </p:pic>
      <p:pic>
        <p:nvPicPr>
          <p:cNvPr id="6" name="Picture 6">
            <a:extLst>
              <a:ext uri="{FF2B5EF4-FFF2-40B4-BE49-F238E27FC236}">
                <a16:creationId xmlns:a16="http://schemas.microsoft.com/office/drawing/2014/main" id="{E089A41F-D949-4FB6-889F-50561A45D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72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67F9-EA12-47FB-B02D-B90DF93144D9}"/>
              </a:ext>
            </a:extLst>
          </p:cNvPr>
          <p:cNvSpPr>
            <a:spLocks noGrp="1"/>
          </p:cNvSpPr>
          <p:nvPr>
            <p:ph type="title"/>
          </p:nvPr>
        </p:nvSpPr>
        <p:spPr/>
        <p:txBody>
          <a:bodyPr/>
          <a:lstStyle/>
          <a:p>
            <a:r>
              <a:rPr lang="en-AU" b="1" dirty="0"/>
              <a:t>TXA and its use in femoral neck fractures</a:t>
            </a:r>
          </a:p>
        </p:txBody>
      </p:sp>
      <p:sp>
        <p:nvSpPr>
          <p:cNvPr id="3" name="Content Placeholder 2">
            <a:extLst>
              <a:ext uri="{FF2B5EF4-FFF2-40B4-BE49-F238E27FC236}">
                <a16:creationId xmlns:a16="http://schemas.microsoft.com/office/drawing/2014/main" id="{AAE63FFB-FFC5-4572-99A3-88C421600AFA}"/>
              </a:ext>
            </a:extLst>
          </p:cNvPr>
          <p:cNvSpPr>
            <a:spLocks noGrp="1"/>
          </p:cNvSpPr>
          <p:nvPr>
            <p:ph idx="1"/>
          </p:nvPr>
        </p:nvSpPr>
        <p:spPr/>
        <p:txBody>
          <a:bodyPr/>
          <a:lstStyle/>
          <a:p>
            <a:pPr>
              <a:lnSpc>
                <a:spcPct val="100000"/>
              </a:lnSpc>
            </a:pPr>
            <a:r>
              <a:rPr lang="en-AU" dirty="0"/>
              <a:t>Anti-fibrinolytic</a:t>
            </a:r>
          </a:p>
          <a:p>
            <a:pPr marR="0" lvl="0" algn="l" defTabSz="457200" rtl="0" eaLnBrk="0" fontAlgn="base" latinLnBrk="0" hangingPunct="0">
              <a:lnSpc>
                <a:spcPct val="100000"/>
              </a:lnSpc>
              <a:spcBef>
                <a:spcPct val="20000"/>
              </a:spcBef>
              <a:spcAft>
                <a:spcPts val="600"/>
              </a:spcAft>
              <a:buClr>
                <a:srgbClr val="C00000"/>
              </a:buClr>
              <a:buSzTx/>
              <a:tabLst/>
              <a:defRPr/>
            </a:pPr>
            <a:r>
              <a:rPr lang="en-AU" dirty="0"/>
              <a:t>Well established in severe bleeding/trauma </a:t>
            </a:r>
            <a:r>
              <a:rPr kumimoji="0" lang="en-AU" altLang="en-US" sz="2800" i="0" u="none" strike="noStrike" kern="1200" cap="none" spc="0" normalizeH="0" baseline="30000" noProof="0" dirty="0">
                <a:ln>
                  <a:noFill/>
                </a:ln>
                <a:effectLst/>
                <a:uLnTx/>
                <a:uFillTx/>
                <a:ea typeface="MS PGothic" panose="020B0600070205080204" pitchFamily="34" charset="-128"/>
                <a:cs typeface="Calibri" panose="020F0502020204030204" pitchFamily="34" charset="0"/>
              </a:rPr>
              <a:t>(1,2)</a:t>
            </a:r>
            <a:endParaRPr lang="en-AU" dirty="0"/>
          </a:p>
          <a:p>
            <a:pPr marR="0" lvl="0" algn="l" defTabSz="457200" rtl="0" eaLnBrk="0" fontAlgn="base" latinLnBrk="0" hangingPunct="0">
              <a:lnSpc>
                <a:spcPct val="100000"/>
              </a:lnSpc>
              <a:spcBef>
                <a:spcPct val="20000"/>
              </a:spcBef>
              <a:spcAft>
                <a:spcPts val="600"/>
              </a:spcAft>
              <a:buClr>
                <a:srgbClr val="C00000"/>
              </a:buClr>
              <a:buSzTx/>
              <a:tabLst/>
              <a:defRPr/>
            </a:pPr>
            <a:r>
              <a:rPr lang="en-US" dirty="0"/>
              <a:t>Good evidence in elective hip arthroplasty </a:t>
            </a:r>
            <a:r>
              <a:rPr kumimoji="0" lang="en-AU" altLang="en-US" sz="2800" i="0" u="none" strike="noStrike" kern="1200" cap="none" spc="0" normalizeH="0" baseline="30000" noProof="0" dirty="0">
                <a:ln>
                  <a:noFill/>
                </a:ln>
                <a:effectLst/>
                <a:uLnTx/>
                <a:uFillTx/>
                <a:ea typeface="MS PGothic" panose="020B0600070205080204" pitchFamily="34" charset="-128"/>
                <a:cs typeface="Calibri" panose="020F0502020204030204" pitchFamily="34" charset="0"/>
              </a:rPr>
              <a:t>(3,4)</a:t>
            </a:r>
            <a:endParaRPr lang="en-AU" dirty="0"/>
          </a:p>
          <a:p>
            <a:pPr marR="0" lvl="0" algn="l" defTabSz="457200" rtl="0" eaLnBrk="0" fontAlgn="base" latinLnBrk="0" hangingPunct="0">
              <a:lnSpc>
                <a:spcPct val="100000"/>
              </a:lnSpc>
              <a:spcBef>
                <a:spcPct val="20000"/>
              </a:spcBef>
              <a:spcAft>
                <a:spcPts val="600"/>
              </a:spcAft>
              <a:buClr>
                <a:srgbClr val="C00000"/>
              </a:buClr>
              <a:buSzTx/>
              <a:tabLst/>
              <a:defRPr/>
            </a:pPr>
            <a:r>
              <a:rPr lang="en-US" dirty="0"/>
              <a:t>Emerging use in acute hemiarthroplasty </a:t>
            </a:r>
            <a:r>
              <a:rPr kumimoji="0" lang="en-AU" altLang="en-US" sz="2800" i="0" u="none" strike="noStrike" kern="1200" cap="none" spc="0" normalizeH="0" baseline="30000" noProof="0" dirty="0">
                <a:ln>
                  <a:noFill/>
                </a:ln>
                <a:effectLst/>
                <a:uLnTx/>
                <a:uFillTx/>
                <a:ea typeface="MS PGothic" panose="020B0600070205080204" pitchFamily="34" charset="-128"/>
                <a:cs typeface="Calibri" panose="020F0502020204030204" pitchFamily="34" charset="0"/>
              </a:rPr>
              <a:t>(5)</a:t>
            </a:r>
            <a:endParaRPr lang="en-AU" dirty="0"/>
          </a:p>
          <a:p>
            <a:pPr>
              <a:lnSpc>
                <a:spcPct val="100000"/>
              </a:lnSpc>
            </a:pPr>
            <a:r>
              <a:rPr lang="en-US" dirty="0"/>
              <a:t>Can it be used in acute extracapsular fractures?</a:t>
            </a:r>
          </a:p>
        </p:txBody>
      </p:sp>
      <p:pic>
        <p:nvPicPr>
          <p:cNvPr id="2054" name="Picture 6" descr="Hip fractures - Knowledge @ AMBOSS">
            <a:extLst>
              <a:ext uri="{FF2B5EF4-FFF2-40B4-BE49-F238E27FC236}">
                <a16:creationId xmlns:a16="http://schemas.microsoft.com/office/drawing/2014/main" id="{0C3FCD5E-7EEB-4E51-8BC4-60E871680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567" y="2436125"/>
            <a:ext cx="3275463" cy="442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B4898DC-CDA1-4236-A910-6B2B24C14EB4}"/>
              </a:ext>
            </a:extLst>
          </p:cNvPr>
          <p:cNvPicPr>
            <a:picLocks noChangeAspect="1"/>
          </p:cNvPicPr>
          <p:nvPr/>
        </p:nvPicPr>
        <p:blipFill>
          <a:blip r:embed="rId3"/>
          <a:stretch>
            <a:fillRect/>
          </a:stretch>
        </p:blipFill>
        <p:spPr>
          <a:xfrm>
            <a:off x="0" y="5708714"/>
            <a:ext cx="1965278" cy="1149286"/>
          </a:xfrm>
          <a:prstGeom prst="rect">
            <a:avLst/>
          </a:prstGeom>
        </p:spPr>
      </p:pic>
      <p:sp>
        <p:nvSpPr>
          <p:cNvPr id="8" name="TextBox 7">
            <a:extLst>
              <a:ext uri="{FF2B5EF4-FFF2-40B4-BE49-F238E27FC236}">
                <a16:creationId xmlns:a16="http://schemas.microsoft.com/office/drawing/2014/main" id="{9305005F-9B1B-451D-B4F0-9606C3805567}"/>
              </a:ext>
            </a:extLst>
          </p:cNvPr>
          <p:cNvSpPr txBox="1"/>
          <p:nvPr/>
        </p:nvSpPr>
        <p:spPr>
          <a:xfrm>
            <a:off x="2339454" y="6176963"/>
            <a:ext cx="5400600" cy="1102113"/>
          </a:xfrm>
          <a:prstGeom prst="rect">
            <a:avLst/>
          </a:prstGeom>
          <a:noFill/>
        </p:spPr>
        <p:txBody>
          <a:bodyPr numCol="2">
            <a:spAutoFit/>
          </a:bodyPr>
          <a:lstStyle/>
          <a:p>
            <a:pPr>
              <a:defRPr/>
            </a:pPr>
            <a:r>
              <a:rPr lang="en-AU" sz="1100" dirty="0"/>
              <a:t>1. </a:t>
            </a:r>
            <a:r>
              <a:rPr lang="en-AU" altLang="en-US" sz="1100" dirty="0">
                <a:solidFill>
                  <a:srgbClr val="303030"/>
                </a:solidFill>
              </a:rPr>
              <a:t>Al-</a:t>
            </a:r>
            <a:r>
              <a:rPr lang="en-AU" altLang="en-US" sz="1100" dirty="0" err="1">
                <a:solidFill>
                  <a:srgbClr val="303030"/>
                </a:solidFill>
              </a:rPr>
              <a:t>Jeabory</a:t>
            </a:r>
            <a:r>
              <a:rPr lang="en-AU" altLang="en-US" sz="1100" dirty="0">
                <a:solidFill>
                  <a:srgbClr val="303030"/>
                </a:solidFill>
              </a:rPr>
              <a:t> et al., J. Clin. Med. (2021)</a:t>
            </a:r>
            <a:r>
              <a:rPr lang="en-AU" sz="1100" dirty="0"/>
              <a:t> </a:t>
            </a:r>
          </a:p>
          <a:p>
            <a:pPr>
              <a:defRPr/>
            </a:pPr>
            <a:r>
              <a:rPr lang="en-AU" sz="1100" dirty="0"/>
              <a:t>2. </a:t>
            </a:r>
            <a:r>
              <a:rPr lang="en-AU" sz="1100" dirty="0" err="1"/>
              <a:t>Vasichko</a:t>
            </a:r>
            <a:r>
              <a:rPr lang="en-AU" sz="1100" dirty="0"/>
              <a:t> et al., Obstet. Gyn. (2018)</a:t>
            </a:r>
          </a:p>
          <a:p>
            <a:pPr>
              <a:defRPr/>
            </a:pPr>
            <a:r>
              <a:rPr lang="en-AU" sz="1100" dirty="0"/>
              <a:t>3.</a:t>
            </a:r>
            <a:r>
              <a:rPr lang="en-AU" altLang="en-US" sz="1100" dirty="0">
                <a:solidFill>
                  <a:srgbClr val="303030"/>
                </a:solidFill>
              </a:rPr>
              <a:t> </a:t>
            </a:r>
            <a:r>
              <a:rPr lang="en-AU" altLang="en-US" sz="1100" dirty="0" err="1">
                <a:solidFill>
                  <a:srgbClr val="303030"/>
                </a:solidFill>
              </a:rPr>
              <a:t>Fillingham</a:t>
            </a:r>
            <a:r>
              <a:rPr lang="en-AU" altLang="en-US" sz="1100" dirty="0">
                <a:solidFill>
                  <a:srgbClr val="303030"/>
                </a:solidFill>
              </a:rPr>
              <a:t> et al., J. Arthroplasty (2018)</a:t>
            </a:r>
            <a:endParaRPr lang="en-AU" sz="1100" dirty="0"/>
          </a:p>
          <a:p>
            <a:pPr>
              <a:defRPr/>
            </a:pPr>
            <a:endParaRPr lang="en-AU" sz="1100" dirty="0"/>
          </a:p>
          <a:p>
            <a:pPr>
              <a:defRPr/>
            </a:pPr>
            <a:endParaRPr lang="en-AU" sz="1100" dirty="0"/>
          </a:p>
          <a:p>
            <a:pPr>
              <a:defRPr/>
            </a:pPr>
            <a:endParaRPr lang="en-AU" sz="1100" dirty="0"/>
          </a:p>
          <a:p>
            <a:pPr>
              <a:defRPr/>
            </a:pPr>
            <a:r>
              <a:rPr lang="en-AU" sz="1100" dirty="0"/>
              <a:t>4. Zhu et al., Medicine (2017)</a:t>
            </a:r>
          </a:p>
          <a:p>
            <a:pPr>
              <a:defRPr/>
            </a:pPr>
            <a:r>
              <a:rPr lang="en-AU" sz="1100" dirty="0"/>
              <a:t>5. </a:t>
            </a:r>
            <a:r>
              <a:rPr lang="en-AU" sz="1100" dirty="0" err="1"/>
              <a:t>Xie</a:t>
            </a:r>
            <a:r>
              <a:rPr lang="en-AU" sz="1100" dirty="0"/>
              <a:t> et al., BMC </a:t>
            </a:r>
            <a:r>
              <a:rPr lang="en-AU" sz="1100" dirty="0" err="1"/>
              <a:t>Musc</a:t>
            </a:r>
            <a:r>
              <a:rPr lang="en-AU" sz="1100" dirty="0"/>
              <a:t>. Dis. (2019)</a:t>
            </a:r>
          </a:p>
        </p:txBody>
      </p:sp>
    </p:spTree>
    <p:extLst>
      <p:ext uri="{BB962C8B-B14F-4D97-AF65-F5344CB8AC3E}">
        <p14:creationId xmlns:p14="http://schemas.microsoft.com/office/powerpoint/2010/main" val="285300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71B9-94FF-40EB-BB0A-21FC78BAB65B}"/>
              </a:ext>
            </a:extLst>
          </p:cNvPr>
          <p:cNvSpPr>
            <a:spLocks noGrp="1"/>
          </p:cNvSpPr>
          <p:nvPr>
            <p:ph type="title"/>
          </p:nvPr>
        </p:nvSpPr>
        <p:spPr/>
        <p:txBody>
          <a:bodyPr/>
          <a:lstStyle/>
          <a:p>
            <a:r>
              <a:rPr lang="en-AU" b="1" dirty="0"/>
              <a:t>Evidence in extracapsular hip fractures?</a:t>
            </a:r>
          </a:p>
        </p:txBody>
      </p:sp>
      <p:sp>
        <p:nvSpPr>
          <p:cNvPr id="3" name="Content Placeholder 2">
            <a:extLst>
              <a:ext uri="{FF2B5EF4-FFF2-40B4-BE49-F238E27FC236}">
                <a16:creationId xmlns:a16="http://schemas.microsoft.com/office/drawing/2014/main" id="{72DB61F0-9EBD-4C2B-9622-16079AFC1367}"/>
              </a:ext>
            </a:extLst>
          </p:cNvPr>
          <p:cNvSpPr>
            <a:spLocks noGrp="1"/>
          </p:cNvSpPr>
          <p:nvPr>
            <p:ph idx="1"/>
          </p:nvPr>
        </p:nvSpPr>
        <p:spPr/>
        <p:txBody>
          <a:bodyPr/>
          <a:lstStyle/>
          <a:p>
            <a:pPr>
              <a:buClr>
                <a:srgbClr val="C00000"/>
              </a:buClr>
            </a:pPr>
            <a:r>
              <a:rPr lang="en-AU" altLang="en-US" sz="2800" dirty="0"/>
              <a:t>Controversial</a:t>
            </a:r>
          </a:p>
          <a:p>
            <a:pPr>
              <a:buClr>
                <a:srgbClr val="C00000"/>
              </a:buClr>
            </a:pPr>
            <a:r>
              <a:rPr lang="en-AU" altLang="en-US" sz="2800" dirty="0"/>
              <a:t>Recent RCT’s show no difference in postop Hb, but less hidden blood loss</a:t>
            </a:r>
            <a:r>
              <a:rPr lang="en-AU" altLang="en-US" sz="2800" baseline="30000" dirty="0"/>
              <a:t> (6)</a:t>
            </a:r>
            <a:endParaRPr lang="en-AU" altLang="en-US" sz="2800" dirty="0"/>
          </a:p>
          <a:p>
            <a:pPr>
              <a:buClr>
                <a:srgbClr val="C00000"/>
              </a:buClr>
            </a:pPr>
            <a:r>
              <a:rPr lang="en-AU" altLang="en-US" sz="2800" dirty="0"/>
              <a:t>No difference in transfusion rates</a:t>
            </a:r>
            <a:r>
              <a:rPr lang="en-AU" altLang="en-US" sz="2800" baseline="30000" dirty="0"/>
              <a:t>(7)</a:t>
            </a:r>
            <a:endParaRPr lang="en-AU" altLang="en-US" sz="2800" dirty="0"/>
          </a:p>
          <a:p>
            <a:pPr>
              <a:buClr>
                <a:srgbClr val="C00000"/>
              </a:buClr>
            </a:pPr>
            <a:r>
              <a:rPr lang="en-AU" altLang="en-US" sz="2800" dirty="0"/>
              <a:t>Meta-analyses support use in reducing bleeding, transfusion rates, and length of stay </a:t>
            </a:r>
            <a:r>
              <a:rPr lang="en-AU" altLang="en-US" sz="2800" baseline="30000" dirty="0"/>
              <a:t>(8,9)</a:t>
            </a:r>
            <a:endParaRPr lang="en-AU" altLang="en-US" sz="2800" dirty="0"/>
          </a:p>
          <a:p>
            <a:pPr>
              <a:buClr>
                <a:srgbClr val="C00000"/>
              </a:buClr>
            </a:pPr>
            <a:r>
              <a:rPr lang="en-AU" altLang="en-US" sz="2800" dirty="0"/>
              <a:t>Benefit from early administration of TXA</a:t>
            </a:r>
            <a:r>
              <a:rPr lang="en-AU" altLang="en-US" sz="2800" baseline="30000" dirty="0"/>
              <a:t>(10)</a:t>
            </a:r>
            <a:endParaRPr lang="en-AU" altLang="en-US" sz="2800" dirty="0"/>
          </a:p>
          <a:p>
            <a:endParaRPr lang="en-AU" dirty="0"/>
          </a:p>
        </p:txBody>
      </p:sp>
      <p:pic>
        <p:nvPicPr>
          <p:cNvPr id="4" name="Picture 3">
            <a:extLst>
              <a:ext uri="{FF2B5EF4-FFF2-40B4-BE49-F238E27FC236}">
                <a16:creationId xmlns:a16="http://schemas.microsoft.com/office/drawing/2014/main" id="{425CA90A-361C-4083-8437-B925B6230E3F}"/>
              </a:ext>
            </a:extLst>
          </p:cNvPr>
          <p:cNvPicPr>
            <a:picLocks noChangeAspect="1"/>
          </p:cNvPicPr>
          <p:nvPr/>
        </p:nvPicPr>
        <p:blipFill>
          <a:blip r:embed="rId2"/>
          <a:stretch>
            <a:fillRect/>
          </a:stretch>
        </p:blipFill>
        <p:spPr>
          <a:xfrm>
            <a:off x="0" y="5708714"/>
            <a:ext cx="1965278" cy="1149286"/>
          </a:xfrm>
          <a:prstGeom prst="rect">
            <a:avLst/>
          </a:prstGeom>
        </p:spPr>
      </p:pic>
      <p:sp>
        <p:nvSpPr>
          <p:cNvPr id="5" name="TextBox 4">
            <a:extLst>
              <a:ext uri="{FF2B5EF4-FFF2-40B4-BE49-F238E27FC236}">
                <a16:creationId xmlns:a16="http://schemas.microsoft.com/office/drawing/2014/main" id="{F2F31CDF-7FF9-4DCA-A9C5-787FF080CD76}"/>
              </a:ext>
            </a:extLst>
          </p:cNvPr>
          <p:cNvSpPr txBox="1"/>
          <p:nvPr/>
        </p:nvSpPr>
        <p:spPr>
          <a:xfrm>
            <a:off x="2267744" y="6215319"/>
            <a:ext cx="5400600" cy="1102113"/>
          </a:xfrm>
          <a:prstGeom prst="rect">
            <a:avLst/>
          </a:prstGeom>
          <a:noFill/>
        </p:spPr>
        <p:txBody>
          <a:bodyPr numCol="2">
            <a:spAutoFit/>
          </a:bodyPr>
          <a:lstStyle/>
          <a:p>
            <a:pPr>
              <a:defRPr/>
            </a:pPr>
            <a:r>
              <a:rPr lang="en-AU" sz="1100" dirty="0"/>
              <a:t>6. </a:t>
            </a:r>
            <a:r>
              <a:rPr lang="en-AU" altLang="en-US" sz="1100" dirty="0">
                <a:solidFill>
                  <a:srgbClr val="303030"/>
                </a:solidFill>
              </a:rPr>
              <a:t>Lei et al., JOSR (2017)</a:t>
            </a:r>
            <a:r>
              <a:rPr lang="en-AU" sz="1100" dirty="0"/>
              <a:t> </a:t>
            </a:r>
          </a:p>
          <a:p>
            <a:pPr>
              <a:defRPr/>
            </a:pPr>
            <a:r>
              <a:rPr lang="en-AU" sz="1100" dirty="0"/>
              <a:t>7. Zhou et al., </a:t>
            </a:r>
            <a:r>
              <a:rPr lang="en-AU" sz="1100" dirty="0" err="1"/>
              <a:t>Orthop</a:t>
            </a:r>
            <a:r>
              <a:rPr lang="en-AU" sz="1100" dirty="0"/>
              <a:t>. Surg. (2019)</a:t>
            </a:r>
          </a:p>
          <a:p>
            <a:pPr>
              <a:defRPr/>
            </a:pPr>
            <a:r>
              <a:rPr lang="en-AU" sz="1100" dirty="0"/>
              <a:t>8.</a:t>
            </a:r>
            <a:r>
              <a:rPr lang="en-AU" altLang="en-US" sz="1100" dirty="0">
                <a:solidFill>
                  <a:srgbClr val="303030"/>
                </a:solidFill>
              </a:rPr>
              <a:t> Xing et al., OTSR (2020)</a:t>
            </a:r>
            <a:endParaRPr lang="en-AU" sz="1100" dirty="0"/>
          </a:p>
          <a:p>
            <a:pPr>
              <a:defRPr/>
            </a:pPr>
            <a:endParaRPr lang="en-AU" sz="1100" dirty="0"/>
          </a:p>
          <a:p>
            <a:pPr>
              <a:defRPr/>
            </a:pPr>
            <a:endParaRPr lang="en-AU" sz="1100" dirty="0"/>
          </a:p>
          <a:p>
            <a:pPr>
              <a:defRPr/>
            </a:pPr>
            <a:endParaRPr lang="en-AU" sz="1100" dirty="0"/>
          </a:p>
          <a:p>
            <a:pPr>
              <a:defRPr/>
            </a:pPr>
            <a:r>
              <a:rPr lang="en-AU" sz="1100" dirty="0"/>
              <a:t>9. Yu et al., J. </a:t>
            </a:r>
            <a:r>
              <a:rPr lang="en-AU" sz="1100" dirty="0" err="1"/>
              <a:t>Thromb</a:t>
            </a:r>
            <a:r>
              <a:rPr lang="en-AU" sz="1100" dirty="0"/>
              <a:t> (2020)</a:t>
            </a:r>
          </a:p>
          <a:p>
            <a:pPr>
              <a:defRPr/>
            </a:pPr>
            <a:r>
              <a:rPr lang="en-AU" sz="1100" dirty="0"/>
              <a:t>10. Ma et al., JOSR (2021)</a:t>
            </a:r>
          </a:p>
        </p:txBody>
      </p:sp>
      <p:pic>
        <p:nvPicPr>
          <p:cNvPr id="6" name="Picture 6">
            <a:extLst>
              <a:ext uri="{FF2B5EF4-FFF2-40B4-BE49-F238E27FC236}">
                <a16:creationId xmlns:a16="http://schemas.microsoft.com/office/drawing/2014/main" id="{54BD0C69-9EA5-4BFB-ABCB-275F8BD68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27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D2CCE6-B54E-412C-A1E5-FB1F1BF9E9F6}"/>
              </a:ext>
            </a:extLst>
          </p:cNvPr>
          <p:cNvPicPr>
            <a:picLocks noChangeAspect="1"/>
          </p:cNvPicPr>
          <p:nvPr/>
        </p:nvPicPr>
        <p:blipFill>
          <a:blip r:embed="rId2"/>
          <a:stretch>
            <a:fillRect/>
          </a:stretch>
        </p:blipFill>
        <p:spPr>
          <a:xfrm>
            <a:off x="0" y="5708714"/>
            <a:ext cx="1965278" cy="1149286"/>
          </a:xfrm>
          <a:prstGeom prst="rect">
            <a:avLst/>
          </a:prstGeom>
        </p:spPr>
      </p:pic>
      <p:pic>
        <p:nvPicPr>
          <p:cNvPr id="4" name="Picture 6" descr="The royal commission is trawling through the credit cards of super fund  directors">
            <a:extLst>
              <a:ext uri="{FF2B5EF4-FFF2-40B4-BE49-F238E27FC236}">
                <a16:creationId xmlns:a16="http://schemas.microsoft.com/office/drawing/2014/main" id="{697528ED-5C0E-4A64-B316-7DA3D0F95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10132"/>
            <a:ext cx="8572500" cy="504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65AA031-4039-4783-B877-02799C571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2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ntertrochanteric Fractures – Core EM">
            <a:extLst>
              <a:ext uri="{FF2B5EF4-FFF2-40B4-BE49-F238E27FC236}">
                <a16:creationId xmlns:a16="http://schemas.microsoft.com/office/drawing/2014/main" id="{1A022A0E-A24B-4A40-BE9D-A98B95FFE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56" t="9656" r="27049" b="28209"/>
          <a:stretch/>
        </p:blipFill>
        <p:spPr bwMode="auto">
          <a:xfrm>
            <a:off x="577187" y="143293"/>
            <a:ext cx="2288844" cy="29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Subcapital Fractures">
            <a:extLst>
              <a:ext uri="{FF2B5EF4-FFF2-40B4-BE49-F238E27FC236}">
                <a16:creationId xmlns:a16="http://schemas.microsoft.com/office/drawing/2014/main" id="{D11CE0A6-3891-4D20-99BA-61C1FF86D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58" r="12673"/>
          <a:stretch/>
        </p:blipFill>
        <p:spPr bwMode="auto">
          <a:xfrm>
            <a:off x="8472226" y="206897"/>
            <a:ext cx="2524836" cy="2925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ailing for Trochanteric fracture, pertrochanteric, multifragmentary">
            <a:extLst>
              <a:ext uri="{FF2B5EF4-FFF2-40B4-BE49-F238E27FC236}">
                <a16:creationId xmlns:a16="http://schemas.microsoft.com/office/drawing/2014/main" id="{77E03F2D-8362-4C1C-9643-BF8D68F986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27" r="-1"/>
          <a:stretch/>
        </p:blipFill>
        <p:spPr bwMode="auto">
          <a:xfrm>
            <a:off x="-285729" y="3388722"/>
            <a:ext cx="4731509" cy="35104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throplasty for Femoral neck fracture, transcervical or basicervical">
            <a:extLst>
              <a:ext uri="{FF2B5EF4-FFF2-40B4-BE49-F238E27FC236}">
                <a16:creationId xmlns:a16="http://schemas.microsoft.com/office/drawing/2014/main" id="{FCEC8CF9-8A8E-4205-A886-8A99708144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142"/>
          <a:stretch/>
        </p:blipFill>
        <p:spPr bwMode="auto">
          <a:xfrm>
            <a:off x="8070625" y="3211601"/>
            <a:ext cx="4121375" cy="3646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0A2F980-353C-4D5D-8A89-A0A84457B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485" y="1785232"/>
            <a:ext cx="1901826"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48C6F209-B67B-42C6-B2FD-D3B51F085715}"/>
              </a:ext>
            </a:extLst>
          </p:cNvPr>
          <p:cNvSpPr txBox="1">
            <a:spLocks/>
          </p:cNvSpPr>
          <p:nvPr/>
        </p:nvSpPr>
        <p:spPr>
          <a:xfrm>
            <a:off x="2080026" y="4637969"/>
            <a:ext cx="7731457" cy="1295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C00000"/>
              </a:buClr>
              <a:buNone/>
            </a:pPr>
            <a:r>
              <a:rPr lang="en-AU" altLang="en-US" b="1" dirty="0"/>
              <a:t>Aim: Examine the efficacy and safety of TXA use in in extracapsular hip fracture patients undergoing surgical intervention</a:t>
            </a:r>
          </a:p>
          <a:p>
            <a:pPr algn="ctr"/>
            <a:endParaRPr lang="en-AU" altLang="en-US" dirty="0"/>
          </a:p>
        </p:txBody>
      </p:sp>
    </p:spTree>
    <p:extLst>
      <p:ext uri="{BB962C8B-B14F-4D97-AF65-F5344CB8AC3E}">
        <p14:creationId xmlns:p14="http://schemas.microsoft.com/office/powerpoint/2010/main" val="14066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F3CB-F0BA-4178-A2BF-B3473337363C}"/>
              </a:ext>
            </a:extLst>
          </p:cNvPr>
          <p:cNvSpPr>
            <a:spLocks noGrp="1"/>
          </p:cNvSpPr>
          <p:nvPr>
            <p:ph type="title"/>
          </p:nvPr>
        </p:nvSpPr>
        <p:spPr/>
        <p:txBody>
          <a:bodyPr/>
          <a:lstStyle/>
          <a:p>
            <a:r>
              <a:rPr lang="en-AU" b="1" dirty="0"/>
              <a:t>Methods</a:t>
            </a:r>
          </a:p>
        </p:txBody>
      </p:sp>
      <p:sp>
        <p:nvSpPr>
          <p:cNvPr id="3" name="Content Placeholder 2">
            <a:extLst>
              <a:ext uri="{FF2B5EF4-FFF2-40B4-BE49-F238E27FC236}">
                <a16:creationId xmlns:a16="http://schemas.microsoft.com/office/drawing/2014/main" id="{B4C8B345-E13B-440E-AE66-77522DB465E0}"/>
              </a:ext>
            </a:extLst>
          </p:cNvPr>
          <p:cNvSpPr>
            <a:spLocks noGrp="1"/>
          </p:cNvSpPr>
          <p:nvPr>
            <p:ph idx="1"/>
          </p:nvPr>
        </p:nvSpPr>
        <p:spPr>
          <a:xfrm>
            <a:off x="838200" y="1530856"/>
            <a:ext cx="10515600" cy="4351338"/>
          </a:xfrm>
        </p:spPr>
        <p:txBody>
          <a:bodyPr>
            <a:normAutofit lnSpcReduction="10000"/>
          </a:bodyPr>
          <a:lstStyle/>
          <a:p>
            <a:pPr>
              <a:buClr>
                <a:srgbClr val="C00000"/>
              </a:buClr>
              <a:defRPr/>
            </a:pPr>
            <a:r>
              <a:rPr lang="en-AU" sz="2800" dirty="0"/>
              <a:t>Single centre study</a:t>
            </a:r>
          </a:p>
          <a:p>
            <a:pPr>
              <a:buClr>
                <a:srgbClr val="C00000"/>
              </a:buClr>
              <a:defRPr/>
            </a:pPr>
            <a:r>
              <a:rPr lang="en-AU" sz="2800" dirty="0"/>
              <a:t>Retrospective cohort (2019 – 2020)</a:t>
            </a:r>
          </a:p>
          <a:p>
            <a:pPr>
              <a:buClr>
                <a:srgbClr val="C00000"/>
              </a:buClr>
              <a:defRPr/>
            </a:pPr>
            <a:r>
              <a:rPr lang="en-AU" sz="2800" dirty="0"/>
              <a:t>Incl: All extracapsular hip fractures treated with either IMN or DHS</a:t>
            </a:r>
          </a:p>
          <a:p>
            <a:pPr>
              <a:buClr>
                <a:srgbClr val="C00000"/>
              </a:buClr>
              <a:defRPr/>
            </a:pPr>
            <a:r>
              <a:rPr lang="en-AU" sz="2800" dirty="0"/>
              <a:t>Excl: Preoperative + Intraoperative transfusions</a:t>
            </a:r>
          </a:p>
          <a:p>
            <a:pPr>
              <a:buClr>
                <a:srgbClr val="C00000"/>
              </a:buClr>
              <a:defRPr/>
            </a:pPr>
            <a:r>
              <a:rPr lang="en-AU" sz="2800" dirty="0"/>
              <a:t>ANZHFR, Anaesthetic charts, </a:t>
            </a:r>
            <a:r>
              <a:rPr lang="en-AU" sz="2800" dirty="0" err="1"/>
              <a:t>eMR</a:t>
            </a:r>
            <a:endParaRPr lang="en-AU" sz="2800" dirty="0"/>
          </a:p>
          <a:p>
            <a:pPr marL="0" indent="0">
              <a:buClr>
                <a:srgbClr val="C00000"/>
              </a:buClr>
              <a:buNone/>
              <a:defRPr/>
            </a:pPr>
            <a:endParaRPr lang="en-AU" dirty="0"/>
          </a:p>
          <a:p>
            <a:pPr marL="0" indent="0">
              <a:buClr>
                <a:srgbClr val="C00000"/>
              </a:buClr>
              <a:buNone/>
              <a:defRPr/>
            </a:pPr>
            <a:r>
              <a:rPr lang="en-AU" sz="2800" b="1" dirty="0"/>
              <a:t>OUTCOMES</a:t>
            </a:r>
          </a:p>
          <a:p>
            <a:pPr marL="0" indent="0">
              <a:buClr>
                <a:srgbClr val="C00000"/>
              </a:buClr>
              <a:buNone/>
              <a:defRPr/>
            </a:pPr>
            <a:r>
              <a:rPr lang="en-AU" dirty="0"/>
              <a:t>1’: Preoperative to postoperative haemoglobin decline (</a:t>
            </a:r>
            <a:r>
              <a:rPr lang="el-GR" dirty="0"/>
              <a:t>Δ</a:t>
            </a:r>
            <a:r>
              <a:rPr lang="en-AU" dirty="0"/>
              <a:t>Hb) in g/L</a:t>
            </a:r>
          </a:p>
          <a:p>
            <a:pPr marL="0" indent="0">
              <a:buClr>
                <a:srgbClr val="C00000"/>
              </a:buClr>
              <a:buNone/>
              <a:defRPr/>
            </a:pPr>
            <a:r>
              <a:rPr lang="en-AU" sz="2800" dirty="0"/>
              <a:t>2’: Post op transfusion, LOS, 120 survival, Postop VTE</a:t>
            </a:r>
          </a:p>
          <a:p>
            <a:endParaRPr lang="en-AU" dirty="0"/>
          </a:p>
        </p:txBody>
      </p:sp>
      <p:pic>
        <p:nvPicPr>
          <p:cNvPr id="4" name="Picture 3">
            <a:extLst>
              <a:ext uri="{FF2B5EF4-FFF2-40B4-BE49-F238E27FC236}">
                <a16:creationId xmlns:a16="http://schemas.microsoft.com/office/drawing/2014/main" id="{ED782148-8280-4E66-9A60-A8FBC671BCDD}"/>
              </a:ext>
            </a:extLst>
          </p:cNvPr>
          <p:cNvPicPr>
            <a:picLocks noChangeAspect="1"/>
          </p:cNvPicPr>
          <p:nvPr/>
        </p:nvPicPr>
        <p:blipFill>
          <a:blip r:embed="rId2"/>
          <a:stretch>
            <a:fillRect/>
          </a:stretch>
        </p:blipFill>
        <p:spPr>
          <a:xfrm>
            <a:off x="0" y="5722362"/>
            <a:ext cx="1965278" cy="1149286"/>
          </a:xfrm>
          <a:prstGeom prst="rect">
            <a:avLst/>
          </a:prstGeom>
        </p:spPr>
      </p:pic>
      <p:pic>
        <p:nvPicPr>
          <p:cNvPr id="5" name="Picture 6">
            <a:extLst>
              <a:ext uri="{FF2B5EF4-FFF2-40B4-BE49-F238E27FC236}">
                <a16:creationId xmlns:a16="http://schemas.microsoft.com/office/drawing/2014/main" id="{3C5ED2E3-240E-45BB-A698-595C9445B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6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EE95-B058-47F2-8064-095F85F3E0D5}"/>
              </a:ext>
            </a:extLst>
          </p:cNvPr>
          <p:cNvSpPr>
            <a:spLocks noGrp="1"/>
          </p:cNvSpPr>
          <p:nvPr>
            <p:ph type="title"/>
          </p:nvPr>
        </p:nvSpPr>
        <p:spPr/>
        <p:txBody>
          <a:bodyPr/>
          <a:lstStyle/>
          <a:p>
            <a:r>
              <a:rPr lang="en-AU" b="1" dirty="0"/>
              <a:t>Results – patient flow</a:t>
            </a:r>
          </a:p>
        </p:txBody>
      </p:sp>
      <p:pic>
        <p:nvPicPr>
          <p:cNvPr id="4" name="Picture 3">
            <a:extLst>
              <a:ext uri="{FF2B5EF4-FFF2-40B4-BE49-F238E27FC236}">
                <a16:creationId xmlns:a16="http://schemas.microsoft.com/office/drawing/2014/main" id="{FCE0A5E9-4C8E-4CCB-BFBA-C55E8EAD480A}"/>
              </a:ext>
            </a:extLst>
          </p:cNvPr>
          <p:cNvPicPr>
            <a:picLocks noChangeAspect="1"/>
          </p:cNvPicPr>
          <p:nvPr/>
        </p:nvPicPr>
        <p:blipFill>
          <a:blip r:embed="rId2"/>
          <a:stretch>
            <a:fillRect/>
          </a:stretch>
        </p:blipFill>
        <p:spPr>
          <a:xfrm>
            <a:off x="0" y="5708714"/>
            <a:ext cx="1965278" cy="1149286"/>
          </a:xfrm>
          <a:prstGeom prst="rect">
            <a:avLst/>
          </a:prstGeom>
        </p:spPr>
      </p:pic>
      <p:pic>
        <p:nvPicPr>
          <p:cNvPr id="6" name="Picture 5">
            <a:extLst>
              <a:ext uri="{FF2B5EF4-FFF2-40B4-BE49-F238E27FC236}">
                <a16:creationId xmlns:a16="http://schemas.microsoft.com/office/drawing/2014/main" id="{6B48E36E-6F9A-4614-AE5C-CD818320F0DA}"/>
              </a:ext>
            </a:extLst>
          </p:cNvPr>
          <p:cNvPicPr>
            <a:picLocks noChangeAspect="1"/>
          </p:cNvPicPr>
          <p:nvPr/>
        </p:nvPicPr>
        <p:blipFill>
          <a:blip r:embed="rId3"/>
          <a:stretch>
            <a:fillRect/>
          </a:stretch>
        </p:blipFill>
        <p:spPr>
          <a:xfrm>
            <a:off x="2619730" y="1475309"/>
            <a:ext cx="6734175" cy="4562475"/>
          </a:xfrm>
          <a:prstGeom prst="rect">
            <a:avLst/>
          </a:prstGeom>
        </p:spPr>
      </p:pic>
      <p:pic>
        <p:nvPicPr>
          <p:cNvPr id="7" name="Picture 6">
            <a:extLst>
              <a:ext uri="{FF2B5EF4-FFF2-40B4-BE49-F238E27FC236}">
                <a16:creationId xmlns:a16="http://schemas.microsoft.com/office/drawing/2014/main" id="{0B186717-2DD8-432C-8E29-306ACC96B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89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60AA-B178-4076-983F-4BA5471FB85D}"/>
              </a:ext>
            </a:extLst>
          </p:cNvPr>
          <p:cNvSpPr>
            <a:spLocks noGrp="1"/>
          </p:cNvSpPr>
          <p:nvPr>
            <p:ph type="title"/>
          </p:nvPr>
        </p:nvSpPr>
        <p:spPr/>
        <p:txBody>
          <a:bodyPr/>
          <a:lstStyle/>
          <a:p>
            <a:r>
              <a:rPr lang="en-AU" b="1" dirty="0"/>
              <a:t>Results – no difference in primary outcome</a:t>
            </a:r>
          </a:p>
        </p:txBody>
      </p:sp>
      <p:pic>
        <p:nvPicPr>
          <p:cNvPr id="4" name="Picture 3">
            <a:extLst>
              <a:ext uri="{FF2B5EF4-FFF2-40B4-BE49-F238E27FC236}">
                <a16:creationId xmlns:a16="http://schemas.microsoft.com/office/drawing/2014/main" id="{DAA92B96-CD47-4FDE-9E32-08BD7D3CC2CA}"/>
              </a:ext>
            </a:extLst>
          </p:cNvPr>
          <p:cNvPicPr>
            <a:picLocks noChangeAspect="1"/>
          </p:cNvPicPr>
          <p:nvPr/>
        </p:nvPicPr>
        <p:blipFill>
          <a:blip r:embed="rId2"/>
          <a:stretch>
            <a:fillRect/>
          </a:stretch>
        </p:blipFill>
        <p:spPr>
          <a:xfrm>
            <a:off x="0" y="5708714"/>
            <a:ext cx="1965278" cy="1149286"/>
          </a:xfrm>
          <a:prstGeom prst="rect">
            <a:avLst/>
          </a:prstGeom>
        </p:spPr>
      </p:pic>
      <p:pic>
        <p:nvPicPr>
          <p:cNvPr id="5" name="Picture 2">
            <a:extLst>
              <a:ext uri="{FF2B5EF4-FFF2-40B4-BE49-F238E27FC236}">
                <a16:creationId xmlns:a16="http://schemas.microsoft.com/office/drawing/2014/main" id="{0CCC0A31-51DA-4420-B7FE-93C1F4AF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963" y="1619760"/>
            <a:ext cx="61055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765DEF38-D1A9-4ACF-A839-DB5232CCD6BC}"/>
              </a:ext>
            </a:extLst>
          </p:cNvPr>
          <p:cNvSpPr txBox="1">
            <a:spLocks noChangeArrowheads="1"/>
          </p:cNvSpPr>
          <p:nvPr/>
        </p:nvSpPr>
        <p:spPr bwMode="auto">
          <a:xfrm>
            <a:off x="9346940" y="2731804"/>
            <a:ext cx="26654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en-US" sz="1800" b="1" u="sng" dirty="0" err="1">
                <a:latin typeface="Arial" panose="020B0604020202020204" pitchFamily="34" charset="0"/>
              </a:rPr>
              <a:t>ΔHb</a:t>
            </a:r>
            <a:endParaRPr lang="en-AU" altLang="en-US" sz="1800" b="1" u="sng" dirty="0">
              <a:latin typeface="Arial" panose="020B0604020202020204" pitchFamily="34" charset="0"/>
            </a:endParaRPr>
          </a:p>
          <a:p>
            <a:pPr>
              <a:spcBef>
                <a:spcPct val="0"/>
              </a:spcBef>
              <a:buFontTx/>
              <a:buNone/>
            </a:pPr>
            <a:r>
              <a:rPr lang="en-AU" altLang="en-US" sz="1800" b="1" dirty="0">
                <a:latin typeface="Arial" panose="020B0604020202020204" pitchFamily="34" charset="0"/>
              </a:rPr>
              <a:t>TXA 	 27.1 g/L</a:t>
            </a:r>
          </a:p>
          <a:p>
            <a:pPr>
              <a:spcBef>
                <a:spcPct val="0"/>
              </a:spcBef>
              <a:buFontTx/>
              <a:buNone/>
            </a:pPr>
            <a:r>
              <a:rPr lang="en-AU" altLang="en-US" sz="1800" b="1" dirty="0">
                <a:latin typeface="Arial" panose="020B0604020202020204" pitchFamily="34" charset="0"/>
              </a:rPr>
              <a:t>No TXA	 27.6 g/L</a:t>
            </a:r>
          </a:p>
          <a:p>
            <a:pPr algn="ctr">
              <a:spcBef>
                <a:spcPct val="0"/>
              </a:spcBef>
              <a:buFontTx/>
              <a:buNone/>
            </a:pPr>
            <a:r>
              <a:rPr lang="en-AU" altLang="en-US" sz="1800" b="1" i="1" dirty="0">
                <a:latin typeface="Arial" panose="020B0604020202020204" pitchFamily="34" charset="0"/>
              </a:rPr>
              <a:t>p=0.851	</a:t>
            </a:r>
            <a:r>
              <a:rPr lang="en-AU" altLang="en-US" sz="1800" b="1" dirty="0">
                <a:latin typeface="Arial" panose="020B0604020202020204" pitchFamily="34" charset="0"/>
              </a:rPr>
              <a:t>	</a:t>
            </a:r>
            <a:endParaRPr lang="en-AU" altLang="en-US" sz="1800" dirty="0">
              <a:latin typeface="Arial" panose="020B0604020202020204" pitchFamily="34" charset="0"/>
            </a:endParaRPr>
          </a:p>
        </p:txBody>
      </p:sp>
      <p:pic>
        <p:nvPicPr>
          <p:cNvPr id="7" name="Picture 6">
            <a:extLst>
              <a:ext uri="{FF2B5EF4-FFF2-40B4-BE49-F238E27FC236}">
                <a16:creationId xmlns:a16="http://schemas.microsoft.com/office/drawing/2014/main" id="{6186F1E9-3450-43BE-918C-D57CAB3AE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54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9DEC-F4CD-4CA5-ABB4-9704AF163290}"/>
              </a:ext>
            </a:extLst>
          </p:cNvPr>
          <p:cNvSpPr>
            <a:spLocks noGrp="1"/>
          </p:cNvSpPr>
          <p:nvPr>
            <p:ph type="title"/>
          </p:nvPr>
        </p:nvSpPr>
        <p:spPr>
          <a:xfrm>
            <a:off x="423081" y="365125"/>
            <a:ext cx="11491415" cy="1325563"/>
          </a:xfrm>
        </p:spPr>
        <p:txBody>
          <a:bodyPr/>
          <a:lstStyle/>
          <a:p>
            <a:r>
              <a:rPr lang="en-AU" b="1" dirty="0"/>
              <a:t>No difference in LOS, transfusion, thromboembolism, or survival</a:t>
            </a:r>
          </a:p>
        </p:txBody>
      </p:sp>
      <p:pic>
        <p:nvPicPr>
          <p:cNvPr id="3" name="Picture 2">
            <a:extLst>
              <a:ext uri="{FF2B5EF4-FFF2-40B4-BE49-F238E27FC236}">
                <a16:creationId xmlns:a16="http://schemas.microsoft.com/office/drawing/2014/main" id="{0BB75869-87D4-4AF0-9374-65FC66DBE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973" y="3422714"/>
            <a:ext cx="626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EB3461C5-B408-4B98-BA56-79B34583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660" y="2093976"/>
            <a:ext cx="5676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93552CF-7219-4D0C-B92A-C7E9B4C8EF5A}"/>
              </a:ext>
            </a:extLst>
          </p:cNvPr>
          <p:cNvPicPr>
            <a:picLocks noChangeAspect="1"/>
          </p:cNvPicPr>
          <p:nvPr/>
        </p:nvPicPr>
        <p:blipFill>
          <a:blip r:embed="rId4"/>
          <a:stretch>
            <a:fillRect/>
          </a:stretch>
        </p:blipFill>
        <p:spPr>
          <a:xfrm>
            <a:off x="0" y="5708714"/>
            <a:ext cx="1965278" cy="1149286"/>
          </a:xfrm>
          <a:prstGeom prst="rect">
            <a:avLst/>
          </a:prstGeom>
        </p:spPr>
      </p:pic>
      <p:pic>
        <p:nvPicPr>
          <p:cNvPr id="6" name="Picture 6">
            <a:extLst>
              <a:ext uri="{FF2B5EF4-FFF2-40B4-BE49-F238E27FC236}">
                <a16:creationId xmlns:a16="http://schemas.microsoft.com/office/drawing/2014/main" id="{364E1915-CF31-4172-A5EB-AB9B6C1BF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700" t="3683" r="28452"/>
          <a:stretch>
            <a:fillRect/>
          </a:stretch>
        </p:blipFill>
        <p:spPr bwMode="auto">
          <a:xfrm>
            <a:off x="11073059" y="5708715"/>
            <a:ext cx="1118942" cy="11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063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1149</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efficacy and safety of intraoperative tranexamic acid in extracapsular hip fractures.</vt:lpstr>
      <vt:lpstr>TXA and its use in femoral neck fractures</vt:lpstr>
      <vt:lpstr>Evidence in extracapsular hip fractures?</vt:lpstr>
      <vt:lpstr>PowerPoint Presentation</vt:lpstr>
      <vt:lpstr>PowerPoint Presentation</vt:lpstr>
      <vt:lpstr>Methods</vt:lpstr>
      <vt:lpstr>Results – patient flow</vt:lpstr>
      <vt:lpstr>Results – no difference in primary outcome</vt:lpstr>
      <vt:lpstr>No difference in LOS, transfusion, thromboembolism, or survival</vt:lpstr>
      <vt:lpstr>Subgroup Analysis</vt:lpstr>
      <vt:lpstr>Negative Binomial Regression</vt:lpstr>
      <vt:lpstr>Conclusions</vt:lpstr>
      <vt:lpstr>Discussion</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efficacy and safety of intraoperative tranexamic acid in extracapsular hip fractures.</dc:title>
  <dc:creator>Nick Skladnev</dc:creator>
  <cp:lastModifiedBy>Nick Skladnev</cp:lastModifiedBy>
  <cp:revision>4</cp:revision>
  <dcterms:created xsi:type="dcterms:W3CDTF">2021-12-06T12:11:51Z</dcterms:created>
  <dcterms:modified xsi:type="dcterms:W3CDTF">2021-12-07T07:43:53Z</dcterms:modified>
</cp:coreProperties>
</file>