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5" r:id="rId9"/>
    <p:sldId id="264" r:id="rId10"/>
    <p:sldId id="266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D62F0-038C-E84B-A968-F65522B9EDCF}" type="datetimeFigureOut">
              <a:rPr lang="en-US" smtClean="0"/>
              <a:t>12/7/21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E4409-BB0F-FC4C-94F8-C429C110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4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E4409-BB0F-FC4C-94F8-C429C11066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79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7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4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0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8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5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6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5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7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7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CD3A699-3971-1E42-B689-38F3F377360A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286B8C6-3FBE-BF4E-B2F8-EC8E5A429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97AF9-788E-B642-A15C-C3B3D1A455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of Homelessness on Surgical Patient Outcomes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44E9D-1431-A04F-A8CB-67B8988C9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Thomas Warburton</a:t>
            </a:r>
          </a:p>
          <a:p>
            <a:r>
              <a:rPr lang="en-AU" sz="2000" b="1" dirty="0"/>
              <a:t>Eastern and Greater Southern Surgical Skills Training Network</a:t>
            </a:r>
          </a:p>
          <a:p>
            <a:r>
              <a:rPr lang="en-AU" sz="2000" b="1" dirty="0"/>
              <a:t>Surgical Research Society: Research and Quality Showcase 2021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68775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184CB-8F1A-7940-8002-B13A2E8B0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E5D1F-4D8E-9742-8527-905EE8087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919843"/>
            <a:ext cx="7315200" cy="5672977"/>
          </a:xfrm>
        </p:spPr>
        <p:txBody>
          <a:bodyPr>
            <a:normAutofit/>
          </a:bodyPr>
          <a:lstStyle/>
          <a:p>
            <a:r>
              <a:rPr lang="en-US" b="1" u="sng" dirty="0"/>
              <a:t>Exclusions</a:t>
            </a:r>
            <a:r>
              <a:rPr lang="en-US" dirty="0"/>
              <a:t>: Procedural but not surgical admissions (e.g. endoscopy).</a:t>
            </a:r>
          </a:p>
          <a:p>
            <a:r>
              <a:rPr lang="en-AU" b="1" u="sng" dirty="0"/>
              <a:t>Statistical</a:t>
            </a:r>
            <a:r>
              <a:rPr lang="en-AU" u="sng" dirty="0"/>
              <a:t> </a:t>
            </a:r>
            <a:r>
              <a:rPr lang="en-AU" b="1" u="sng" dirty="0"/>
              <a:t>analysis</a:t>
            </a:r>
            <a:r>
              <a:rPr lang="en-AU" dirty="0"/>
              <a:t>: </a:t>
            </a:r>
          </a:p>
          <a:p>
            <a:pPr marL="0" indent="0">
              <a:buNone/>
            </a:pPr>
            <a:r>
              <a:rPr lang="en-AU" b="1" dirty="0"/>
              <a:t>Univariate associations </a:t>
            </a:r>
            <a:r>
              <a:rPr lang="en-AU" dirty="0"/>
              <a:t>between </a:t>
            </a:r>
            <a:r>
              <a:rPr lang="en-AU" u="sng" dirty="0"/>
              <a:t>categorical patient factors </a:t>
            </a:r>
            <a:r>
              <a:rPr lang="en-AU" dirty="0"/>
              <a:t>(sex, treating surgical specialty) and </a:t>
            </a:r>
            <a:r>
              <a:rPr lang="en-AU" u="sng" dirty="0"/>
              <a:t>outcomes</a:t>
            </a:r>
            <a:r>
              <a:rPr lang="en-AU" dirty="0"/>
              <a:t> (surgical complication, mortality, ICU admission, readmission, and discharge against medical advice) will be assessed with </a:t>
            </a:r>
            <a:r>
              <a:rPr lang="en-AU" b="1" dirty="0"/>
              <a:t>chi-squared tests</a:t>
            </a:r>
            <a:r>
              <a:rPr lang="en-AU" dirty="0"/>
              <a:t>.</a:t>
            </a:r>
          </a:p>
          <a:p>
            <a:pPr marL="0" indent="0">
              <a:buNone/>
            </a:pPr>
            <a:r>
              <a:rPr lang="en-AU" b="1" dirty="0"/>
              <a:t>Univariate associations </a:t>
            </a:r>
            <a:r>
              <a:rPr lang="en-AU" dirty="0"/>
              <a:t>between categorical data (as above) and numerical data (age, length of stay) will be assessed with </a:t>
            </a:r>
            <a:r>
              <a:rPr lang="en-AU" b="1" dirty="0"/>
              <a:t>t-tests</a:t>
            </a:r>
            <a:r>
              <a:rPr lang="en-AU" dirty="0"/>
              <a:t>. </a:t>
            </a:r>
          </a:p>
          <a:p>
            <a:pPr marL="0" indent="0">
              <a:buNone/>
            </a:pPr>
            <a:r>
              <a:rPr lang="en-AU" b="1" dirty="0"/>
              <a:t>Logistic regression </a:t>
            </a:r>
            <a:r>
              <a:rPr lang="en-AU" dirty="0"/>
              <a:t>will be used to analyse association between </a:t>
            </a:r>
            <a:r>
              <a:rPr lang="en-AU" u="sng" dirty="0"/>
              <a:t>homelessness</a:t>
            </a:r>
            <a:r>
              <a:rPr lang="en-AU" dirty="0"/>
              <a:t> and </a:t>
            </a:r>
            <a:r>
              <a:rPr lang="en-AU" u="sng" dirty="0"/>
              <a:t>surgical outcomes</a:t>
            </a:r>
            <a:r>
              <a:rPr lang="en-AU" dirty="0"/>
              <a:t>, after adjustment for patient demographics (age, sex) and confounders (surgical specialty, acute psychiatric or substance use comorbidities).</a:t>
            </a:r>
          </a:p>
          <a:p>
            <a:pPr marL="0" indent="0">
              <a:buNone/>
            </a:pPr>
            <a:r>
              <a:rPr lang="en-AU" b="1" dirty="0"/>
              <a:t>Software</a:t>
            </a:r>
            <a:r>
              <a:rPr lang="en-AU" dirty="0"/>
              <a:t>: SPSS (version 28). </a:t>
            </a:r>
          </a:p>
          <a:p>
            <a:pPr marL="0" indent="0">
              <a:buNone/>
            </a:pPr>
            <a:r>
              <a:rPr lang="en-AU" b="1" dirty="0"/>
              <a:t>P &lt; 0.05 </a:t>
            </a:r>
            <a:r>
              <a:rPr lang="en-AU" dirty="0"/>
              <a:t>will be accepted as significant.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91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46BC7-9B0F-AA4B-89B4-CBDC09E3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3A70C-B9E9-7242-AB9E-5EC96EE49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383" y="1123837"/>
            <a:ext cx="7315200" cy="5120640"/>
          </a:xfrm>
        </p:spPr>
        <p:txBody>
          <a:bodyPr>
            <a:normAutofit fontScale="85000" lnSpcReduction="20000"/>
          </a:bodyPr>
          <a:lstStyle/>
          <a:p>
            <a:r>
              <a:rPr lang="en-AU" dirty="0"/>
              <a:t>McBride KE, Solomon MJ, Young JM, Steffens D, Lambert TJ, </a:t>
            </a:r>
            <a:r>
              <a:rPr lang="en-AU" dirty="0" err="1"/>
              <a:t>Glozier</a:t>
            </a:r>
            <a:r>
              <a:rPr lang="en-AU" dirty="0"/>
              <a:t> N, Bannon PG. Impact of serious mental illness on surgical patient outcomes. ANZ J Surg. 2018 May 14. </a:t>
            </a:r>
            <a:r>
              <a:rPr lang="en-AU" dirty="0" err="1"/>
              <a:t>doi</a:t>
            </a:r>
            <a:r>
              <a:rPr lang="en-AU" dirty="0"/>
              <a:t>: 10.1111/ans.14508. </a:t>
            </a:r>
            <a:r>
              <a:rPr lang="en-AU" dirty="0" err="1"/>
              <a:t>Epub</a:t>
            </a:r>
            <a:r>
              <a:rPr lang="en-AU" dirty="0"/>
              <a:t> ahead of print. PMID: 29756676.</a:t>
            </a:r>
          </a:p>
          <a:p>
            <a:r>
              <a:rPr lang="en-AU" dirty="0"/>
              <a:t>Census of Population and Housing: Estimating Homelessness, 2016 [Internet]. Australian Bureau of Statistics. 2018 [cited 10 August 2021]. Available from: https://</a:t>
            </a:r>
            <a:r>
              <a:rPr lang="en-AU" dirty="0" err="1"/>
              <a:t>www.abs.gov.au</a:t>
            </a:r>
            <a:r>
              <a:rPr lang="en-AU" dirty="0"/>
              <a:t>/statistics/people/housing/census-population-and-housing- estimating-homelessness/latest-release</a:t>
            </a:r>
          </a:p>
          <a:p>
            <a:r>
              <a:rPr lang="en-AU" dirty="0"/>
              <a:t>Pawson H, </a:t>
            </a:r>
            <a:r>
              <a:rPr lang="en-AU" dirty="0" err="1"/>
              <a:t>Parsell</a:t>
            </a:r>
            <a:r>
              <a:rPr lang="en-AU" dirty="0"/>
              <a:t> C, Liu E, Hartley C, Thompson S. Australian Homelessness Monitor 2020 [Internet]. Launch Housing; 2020 p. 65. Available from: https://data.launchhousing.org.au/app/uploads/2020/10/Australian-Homelessness-Monitor-2020.pdf</a:t>
            </a:r>
          </a:p>
          <a:p>
            <a:r>
              <a:rPr lang="en-AU" dirty="0"/>
              <a:t>Australian Housing and Urban Research Institute. Homelessness surges in capital cities [Internet]. 2019 (cited September 2021). Available from: https://</a:t>
            </a:r>
            <a:r>
              <a:rPr lang="en-AU" dirty="0" err="1"/>
              <a:t>www.ahuri.edu.au</a:t>
            </a:r>
            <a:r>
              <a:rPr lang="en-AU" dirty="0"/>
              <a:t>/__data/assets/</a:t>
            </a:r>
            <a:r>
              <a:rPr lang="en-AU" dirty="0" err="1"/>
              <a:t>pdf_file</a:t>
            </a:r>
            <a:r>
              <a:rPr lang="en-AU" dirty="0"/>
              <a:t>/0020/41159/AHURI-MEDIA-RELEASE- Homelessness-surges-in-capital-cities-30-May-2019.pdf </a:t>
            </a:r>
          </a:p>
          <a:p>
            <a:r>
              <a:rPr lang="en-AU" dirty="0" err="1"/>
              <a:t>Zlotnick</a:t>
            </a:r>
            <a:r>
              <a:rPr lang="en-AU" dirty="0"/>
              <a:t> C, </a:t>
            </a:r>
            <a:r>
              <a:rPr lang="en-AU" dirty="0" err="1"/>
              <a:t>Zerger</a:t>
            </a:r>
            <a:r>
              <a:rPr lang="en-AU" dirty="0"/>
              <a:t> S. Survey findings on characteristics and health status of clients treated by the federally funded (US) Health Care for the Homeless Programs. Health Soc Care Community. 2009 Feb;17(1):18-26. </a:t>
            </a:r>
          </a:p>
          <a:p>
            <a:r>
              <a:rPr lang="en-AU" dirty="0" err="1"/>
              <a:t>Beijer</a:t>
            </a:r>
            <a:r>
              <a:rPr lang="en-AU" dirty="0"/>
              <a:t> U, Wolf A, Fazel S. Prevalence of tuberculosis, hepatitis C virus, and HIV in homeless people: a systematic review and meta-analysis. Lancet Infect Dis. 2012 Nov;12(11):859-70.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F22A-EA05-E145-B478-24A91034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mental illness on surgical outcomes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96FB59-F1DA-B74C-B599-56A0212D1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/>
              <a:t>McBride KE, Solomon MJ, Young JM, Steffens D, Lambert TJ, </a:t>
            </a:r>
            <a:r>
              <a:rPr lang="en-AU" dirty="0" err="1"/>
              <a:t>Glozier</a:t>
            </a:r>
            <a:r>
              <a:rPr lang="en-AU" dirty="0"/>
              <a:t> N, Bannon PG. </a:t>
            </a:r>
            <a:r>
              <a:rPr lang="en-AU" b="1" dirty="0"/>
              <a:t>Impact of serious mental illness on surgical patient outcomes</a:t>
            </a:r>
            <a:r>
              <a:rPr lang="en-AU" dirty="0"/>
              <a:t>. ANZ J Surg. 2018 May 14</a:t>
            </a:r>
          </a:p>
          <a:p>
            <a:r>
              <a:rPr lang="en-AU" dirty="0"/>
              <a:t>Retrospective cohort study of elective surgical admissions</a:t>
            </a:r>
          </a:p>
          <a:p>
            <a:r>
              <a:rPr lang="en-AU" dirty="0"/>
              <a:t>2010-2014 Sydney Health District</a:t>
            </a:r>
          </a:p>
          <a:p>
            <a:r>
              <a:rPr lang="en-AU" dirty="0"/>
              <a:t>Review of ICD-10-codes: NSW Health Information Exchange Database</a:t>
            </a:r>
          </a:p>
          <a:p>
            <a:r>
              <a:rPr lang="en-AU" dirty="0"/>
              <a:t>22,343 patients</a:t>
            </a:r>
          </a:p>
          <a:p>
            <a:r>
              <a:rPr lang="en-AU" dirty="0"/>
              <a:t>Outcomes:</a:t>
            </a:r>
          </a:p>
          <a:p>
            <a:pPr lvl="1"/>
            <a:r>
              <a:rPr lang="en-AU" dirty="0"/>
              <a:t>In hospital mortality (</a:t>
            </a:r>
            <a:r>
              <a:rPr lang="en-AU" b="1" dirty="0"/>
              <a:t>2%</a:t>
            </a:r>
            <a:r>
              <a:rPr lang="en-AU" dirty="0"/>
              <a:t> vs </a:t>
            </a:r>
            <a:r>
              <a:rPr lang="en-AU" b="1" dirty="0"/>
              <a:t>0%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Post-op complications (</a:t>
            </a:r>
            <a:r>
              <a:rPr lang="en-AU" b="1" dirty="0"/>
              <a:t>22%</a:t>
            </a:r>
            <a:r>
              <a:rPr lang="en-AU" dirty="0"/>
              <a:t> vs </a:t>
            </a:r>
            <a:r>
              <a:rPr lang="en-AU" b="1" dirty="0"/>
              <a:t>8%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Morbidity (</a:t>
            </a:r>
            <a:r>
              <a:rPr lang="en-AU" b="1" dirty="0"/>
              <a:t>7.6</a:t>
            </a:r>
            <a:r>
              <a:rPr lang="en-AU" dirty="0"/>
              <a:t> vs </a:t>
            </a:r>
            <a:r>
              <a:rPr lang="en-AU" b="1" dirty="0"/>
              <a:t>3.4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Length of stay (</a:t>
            </a:r>
            <a:r>
              <a:rPr lang="en-AU" b="1" dirty="0"/>
              <a:t>12.2</a:t>
            </a:r>
            <a:r>
              <a:rPr lang="en-AU" dirty="0"/>
              <a:t> vs </a:t>
            </a:r>
            <a:r>
              <a:rPr lang="en-AU" b="1" dirty="0"/>
              <a:t>4.6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Length of time in ICU (</a:t>
            </a:r>
            <a:r>
              <a:rPr lang="en-AU" b="1" dirty="0"/>
              <a:t>34.6</a:t>
            </a:r>
            <a:r>
              <a:rPr lang="en-AU" dirty="0"/>
              <a:t> vs </a:t>
            </a:r>
            <a:r>
              <a:rPr lang="en-AU" b="1" dirty="0"/>
              <a:t>5.0</a:t>
            </a:r>
            <a:r>
              <a:rPr lang="en-AU" dirty="0"/>
              <a:t>) hours</a:t>
            </a:r>
          </a:p>
          <a:p>
            <a:pPr lvl="1"/>
            <a:r>
              <a:rPr lang="en-AU" dirty="0"/>
              <a:t>Readmission rates (</a:t>
            </a:r>
            <a:r>
              <a:rPr lang="en-AU" b="1" dirty="0"/>
              <a:t>14%</a:t>
            </a:r>
            <a:r>
              <a:rPr lang="en-AU" dirty="0"/>
              <a:t> vs </a:t>
            </a:r>
            <a:r>
              <a:rPr lang="en-AU" b="1" dirty="0"/>
              <a:t>10%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Cost of hospitalisation ($</a:t>
            </a:r>
            <a:r>
              <a:rPr lang="en-AU" b="1" dirty="0"/>
              <a:t>24,162</a:t>
            </a:r>
            <a:r>
              <a:rPr lang="en-AU" dirty="0"/>
              <a:t> vs $</a:t>
            </a:r>
            <a:r>
              <a:rPr lang="en-AU" b="1" dirty="0"/>
              <a:t>12,336</a:t>
            </a:r>
            <a:r>
              <a:rPr lang="en-AU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2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32AF-A9F1-8945-B53C-B6A062C6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Homelessness in Australia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FE2FF-FBEF-E54A-BA07-B2FAE1F69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&gt;116,000 </a:t>
            </a:r>
            <a:r>
              <a:rPr lang="en-US" sz="4000" dirty="0"/>
              <a:t>in Australia</a:t>
            </a:r>
          </a:p>
          <a:p>
            <a:r>
              <a:rPr lang="en-US" sz="4000" b="1" dirty="0"/>
              <a:t>8,000</a:t>
            </a:r>
            <a:r>
              <a:rPr lang="en-US" sz="4000" dirty="0"/>
              <a:t> currently sleeping rough</a:t>
            </a:r>
          </a:p>
          <a:p>
            <a:r>
              <a:rPr lang="en-US" sz="4000" b="1" dirty="0"/>
              <a:t>63%</a:t>
            </a:r>
            <a:r>
              <a:rPr lang="en-US" sz="4000" dirty="0"/>
              <a:t> in capital cities and rising</a:t>
            </a:r>
          </a:p>
        </p:txBody>
      </p:sp>
    </p:spTree>
    <p:extLst>
      <p:ext uri="{BB962C8B-B14F-4D97-AF65-F5344CB8AC3E}">
        <p14:creationId xmlns:p14="http://schemas.microsoft.com/office/powerpoint/2010/main" val="51947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360FB-AB9C-6744-A258-9DA367BC8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homelessness impacts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1F6F-8704-B844-9D88-DEABD32BE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risk factor for </a:t>
            </a:r>
            <a:r>
              <a:rPr lang="en-AU" b="1" dirty="0"/>
              <a:t>acute</a:t>
            </a:r>
            <a:r>
              <a:rPr lang="en-AU" dirty="0"/>
              <a:t> and </a:t>
            </a:r>
            <a:r>
              <a:rPr lang="en-AU" b="1" dirty="0"/>
              <a:t>chronic</a:t>
            </a:r>
            <a:r>
              <a:rPr lang="en-AU" dirty="0"/>
              <a:t> illness.</a:t>
            </a:r>
          </a:p>
          <a:p>
            <a:r>
              <a:rPr lang="en-AU" dirty="0"/>
              <a:t>Greater risk of </a:t>
            </a:r>
            <a:r>
              <a:rPr lang="en-AU" b="1" dirty="0"/>
              <a:t>infectious diseases</a:t>
            </a:r>
            <a:r>
              <a:rPr lang="en-AU" dirty="0"/>
              <a:t>, </a:t>
            </a:r>
            <a:r>
              <a:rPr lang="en-AU" b="1" dirty="0"/>
              <a:t>psychiatric comorbidity </a:t>
            </a:r>
            <a:r>
              <a:rPr lang="en-AU" dirty="0"/>
              <a:t>and </a:t>
            </a:r>
            <a:r>
              <a:rPr lang="en-AU" b="1" dirty="0"/>
              <a:t>drug-use</a:t>
            </a:r>
            <a:r>
              <a:rPr lang="en-AU" dirty="0"/>
              <a:t>.</a:t>
            </a:r>
          </a:p>
          <a:p>
            <a:r>
              <a:rPr lang="en-US" dirty="0"/>
              <a:t>Complex interplay between homelessness and health: </a:t>
            </a:r>
            <a:r>
              <a:rPr lang="en-US" b="1" dirty="0"/>
              <a:t>Davies and Wood MJA (2018)</a:t>
            </a:r>
          </a:p>
          <a:p>
            <a:r>
              <a:rPr lang="en-US" dirty="0"/>
              <a:t>Australian homeless suffer premature deaths</a:t>
            </a:r>
          </a:p>
          <a:p>
            <a:r>
              <a:rPr lang="en-US" dirty="0"/>
              <a:t>Worse outcomes of healthcare in international studies</a:t>
            </a:r>
          </a:p>
        </p:txBody>
      </p:sp>
    </p:spTree>
    <p:extLst>
      <p:ext uri="{BB962C8B-B14F-4D97-AF65-F5344CB8AC3E}">
        <p14:creationId xmlns:p14="http://schemas.microsoft.com/office/powerpoint/2010/main" val="39285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59812-1A47-994E-A2DF-0DB8FFF0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homelessness affect surgical outcomes?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FFCFF-4CB6-994D-AA97-B8EA7542D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Titan et al </a:t>
            </a:r>
            <a:r>
              <a:rPr lang="en-US" dirty="0"/>
              <a:t>(2018): large study finding significantly higher rates of </a:t>
            </a:r>
            <a:r>
              <a:rPr lang="en-US" b="1" dirty="0"/>
              <a:t>readmission</a:t>
            </a:r>
            <a:r>
              <a:rPr lang="en-US" dirty="0"/>
              <a:t> amongst homeless vs housed veterans in USA</a:t>
            </a:r>
          </a:p>
          <a:p>
            <a:r>
              <a:rPr lang="en-US" dirty="0"/>
              <a:t>Very few studies examining outcomes for homeless surgical patients</a:t>
            </a:r>
          </a:p>
          <a:p>
            <a:r>
              <a:rPr lang="en-US" dirty="0"/>
              <a:t>Intuitively, homelessness is likely to lead to worse inpatient outcomes for surgical patients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9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808AA-73B9-0348-BDDA-F26701A9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9CB18-C6E6-C543-8FC0-053530901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Retrospective database review</a:t>
            </a:r>
          </a:p>
          <a:p>
            <a:r>
              <a:rPr lang="en-US" dirty="0"/>
              <a:t>Ethics applied for and approved at SVHS</a:t>
            </a:r>
          </a:p>
          <a:p>
            <a:r>
              <a:rPr lang="en-US" dirty="0"/>
              <a:t>Reviewed the St Vincent’s Hospital Sydney Health Database for emergency surgical admissions</a:t>
            </a:r>
          </a:p>
        </p:txBody>
      </p:sp>
    </p:spTree>
    <p:extLst>
      <p:ext uri="{BB962C8B-B14F-4D97-AF65-F5344CB8AC3E}">
        <p14:creationId xmlns:p14="http://schemas.microsoft.com/office/powerpoint/2010/main" val="414154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FE349-C5DF-E74D-B0D6-EC735EBE5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959CB-EC11-5249-8913-0DA0F98FB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dirty="0"/>
              <a:t>opulation</a:t>
            </a:r>
            <a:br>
              <a:rPr lang="en-US" dirty="0"/>
            </a:br>
            <a:r>
              <a:rPr lang="en-US" dirty="0"/>
              <a:t>All </a:t>
            </a:r>
            <a:r>
              <a:rPr lang="en-US" u="sng" dirty="0"/>
              <a:t>emergency</a:t>
            </a:r>
            <a:r>
              <a:rPr lang="en-US" dirty="0"/>
              <a:t> surgical admissions </a:t>
            </a:r>
            <a:r>
              <a:rPr lang="en-US" u="sng" dirty="0"/>
              <a:t>&gt;18</a:t>
            </a:r>
            <a:r>
              <a:rPr lang="en-US" dirty="0"/>
              <a:t> years old from </a:t>
            </a:r>
            <a:r>
              <a:rPr lang="en-US" u="sng" dirty="0"/>
              <a:t>2015-2020</a:t>
            </a:r>
            <a:r>
              <a:rPr lang="en-US" dirty="0"/>
              <a:t> (incl.)</a:t>
            </a:r>
          </a:p>
          <a:p>
            <a:r>
              <a:rPr lang="en-US" b="1" dirty="0"/>
              <a:t>I</a:t>
            </a:r>
            <a:r>
              <a:rPr lang="en-US" dirty="0"/>
              <a:t>ntervention</a:t>
            </a:r>
            <a:br>
              <a:rPr lang="en-US" dirty="0"/>
            </a:br>
            <a:r>
              <a:rPr lang="en-US" dirty="0"/>
              <a:t>Patients identified as homeless based on ICD-10 code </a:t>
            </a:r>
            <a:r>
              <a:rPr lang="en-US" u="sng" dirty="0"/>
              <a:t>Z59.0</a:t>
            </a:r>
            <a:r>
              <a:rPr lang="en-US" dirty="0"/>
              <a:t> or postcode recording of </a:t>
            </a:r>
            <a:r>
              <a:rPr lang="en-US" u="sng" dirty="0"/>
              <a:t>9998</a:t>
            </a:r>
            <a:r>
              <a:rPr lang="en-US" dirty="0"/>
              <a:t> (No Fixed Address)</a:t>
            </a:r>
          </a:p>
          <a:p>
            <a:r>
              <a:rPr lang="en-US" b="1" dirty="0"/>
              <a:t>C</a:t>
            </a:r>
            <a:r>
              <a:rPr lang="en-US" dirty="0"/>
              <a:t>omparison</a:t>
            </a:r>
            <a:br>
              <a:rPr lang="en-US" dirty="0"/>
            </a:br>
            <a:r>
              <a:rPr lang="en-US" dirty="0"/>
              <a:t>All other surgical patients not identified as homeless</a:t>
            </a:r>
          </a:p>
          <a:p>
            <a:r>
              <a:rPr lang="en-US" b="1" dirty="0"/>
              <a:t>O</a:t>
            </a:r>
            <a:r>
              <a:rPr lang="en-US" dirty="0"/>
              <a:t>utcomes</a:t>
            </a:r>
            <a:br>
              <a:rPr lang="en-US" dirty="0"/>
            </a:br>
            <a:r>
              <a:rPr lang="en-US" dirty="0"/>
              <a:t>In-patient mortality</a:t>
            </a:r>
            <a:br>
              <a:rPr lang="en-US" dirty="0"/>
            </a:br>
            <a:r>
              <a:rPr lang="en-US" dirty="0"/>
              <a:t>Surgical complication (ICD-10 codes </a:t>
            </a:r>
            <a:r>
              <a:rPr lang="en-US" u="sng" dirty="0"/>
              <a:t>T81.0-T89.9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Length of hospital stay (days)</a:t>
            </a:r>
            <a:br>
              <a:rPr lang="en-US" dirty="0"/>
            </a:br>
            <a:r>
              <a:rPr lang="en-US" dirty="0"/>
              <a:t>Length of ICU stay (hours)</a:t>
            </a:r>
            <a:br>
              <a:rPr lang="en-US" dirty="0"/>
            </a:br>
            <a:r>
              <a:rPr lang="en-US" dirty="0"/>
              <a:t>Readmission within 28 days (yes vs no)</a:t>
            </a:r>
            <a:br>
              <a:rPr lang="en-US" dirty="0"/>
            </a:br>
            <a:r>
              <a:rPr lang="en-US" dirty="0"/>
              <a:t>Discharge against medical advice (yes vs no)</a:t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499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96F09-7ECA-154C-97E2-29B21F3C0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Sample Size / Power Calculation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0A3AD-E20C-1244-B193-D97433D9B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2998765"/>
          </a:xfrm>
        </p:spPr>
        <p:txBody>
          <a:bodyPr>
            <a:normAutofit/>
          </a:bodyPr>
          <a:lstStyle/>
          <a:p>
            <a:r>
              <a:rPr lang="en-AU"/>
              <a:t>Estimate a rate of surgical complication rate: of 8% in the general population and 15% in the population experiencing homelessness</a:t>
            </a:r>
          </a:p>
          <a:p>
            <a:r>
              <a:rPr lang="en-AU"/>
              <a:t>90% power at a significance level of 0.05 to detect a difference between the groups of 0.07 (7%)</a:t>
            </a:r>
          </a:p>
          <a:p>
            <a:r>
              <a:rPr lang="en-AU"/>
              <a:t>Require at least 2242 domiciled surgical patients and 224 surgical patients experiencing homelessness</a:t>
            </a:r>
            <a:endParaRPr lang="en-US" dirty="0"/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33F2E5E9-B8E7-4040-8C3B-19F13051A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268" y="3657601"/>
            <a:ext cx="7491196" cy="191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7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5B53D-8C10-A64B-88AF-F21CD6B2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5BBB4-4546-6949-9E87-41A2B94B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emergency surgical admissions to St Vincent’s Hospital Sydney 2015-2020</a:t>
            </a:r>
          </a:p>
          <a:p>
            <a:r>
              <a:rPr lang="en-US" u="sng" dirty="0"/>
              <a:t>2015</a:t>
            </a:r>
            <a:r>
              <a:rPr lang="en-US" dirty="0"/>
              <a:t>: </a:t>
            </a:r>
            <a:r>
              <a:rPr lang="en-US" b="1" dirty="0"/>
              <a:t>3856</a:t>
            </a:r>
            <a:r>
              <a:rPr lang="en-US" dirty="0"/>
              <a:t> (94 homeless)</a:t>
            </a:r>
          </a:p>
          <a:p>
            <a:r>
              <a:rPr lang="en-US" u="sng" dirty="0"/>
              <a:t>2016</a:t>
            </a:r>
            <a:r>
              <a:rPr lang="en-US" dirty="0"/>
              <a:t>: </a:t>
            </a:r>
            <a:r>
              <a:rPr lang="en-US" b="1" dirty="0"/>
              <a:t>3947</a:t>
            </a:r>
            <a:r>
              <a:rPr lang="en-US" dirty="0"/>
              <a:t> (102 homeless)</a:t>
            </a:r>
          </a:p>
          <a:p>
            <a:r>
              <a:rPr lang="en-US" u="sng" dirty="0"/>
              <a:t>2017</a:t>
            </a:r>
            <a:r>
              <a:rPr lang="en-US" dirty="0"/>
              <a:t>: </a:t>
            </a:r>
            <a:r>
              <a:rPr lang="en-US" b="1" dirty="0"/>
              <a:t>3992</a:t>
            </a:r>
            <a:r>
              <a:rPr lang="en-US" dirty="0"/>
              <a:t> (85 homeless)</a:t>
            </a:r>
          </a:p>
          <a:p>
            <a:r>
              <a:rPr lang="en-US" u="sng" dirty="0"/>
              <a:t>2018</a:t>
            </a:r>
            <a:r>
              <a:rPr lang="en-US" dirty="0"/>
              <a:t>: </a:t>
            </a:r>
            <a:r>
              <a:rPr lang="en-US" b="1" dirty="0"/>
              <a:t>3916</a:t>
            </a:r>
            <a:r>
              <a:rPr lang="en-US" dirty="0"/>
              <a:t> (52 homeless)</a:t>
            </a:r>
          </a:p>
          <a:p>
            <a:r>
              <a:rPr lang="en-US" u="sng" dirty="0"/>
              <a:t>2019</a:t>
            </a:r>
            <a:r>
              <a:rPr lang="en-US" dirty="0"/>
              <a:t>: </a:t>
            </a:r>
            <a:r>
              <a:rPr lang="en-US" b="1" dirty="0"/>
              <a:t>4010</a:t>
            </a:r>
            <a:r>
              <a:rPr lang="en-US" dirty="0"/>
              <a:t> (72 homeless)</a:t>
            </a:r>
          </a:p>
          <a:p>
            <a:r>
              <a:rPr lang="en-US" u="sng" dirty="0"/>
              <a:t>2020</a:t>
            </a:r>
            <a:r>
              <a:rPr lang="en-US" dirty="0"/>
              <a:t>: </a:t>
            </a:r>
            <a:r>
              <a:rPr lang="en-US" b="1" dirty="0"/>
              <a:t>3579</a:t>
            </a:r>
            <a:r>
              <a:rPr lang="en-US" dirty="0"/>
              <a:t> (60 homeless)</a:t>
            </a:r>
          </a:p>
          <a:p>
            <a:r>
              <a:rPr lang="en-US" dirty="0"/>
              <a:t>Total: </a:t>
            </a:r>
            <a:r>
              <a:rPr lang="en-US" b="1" dirty="0"/>
              <a:t>23,300 </a:t>
            </a:r>
            <a:r>
              <a:rPr lang="en-US" dirty="0"/>
              <a:t>(465 homeless)</a:t>
            </a:r>
          </a:p>
        </p:txBody>
      </p:sp>
    </p:spTree>
    <p:extLst>
      <p:ext uri="{BB962C8B-B14F-4D97-AF65-F5344CB8AC3E}">
        <p14:creationId xmlns:p14="http://schemas.microsoft.com/office/powerpoint/2010/main" val="413912553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{ED187F4B-10C1-D545-B055-EAD178D8D6F9}tf10001124</Template>
  <TotalTime>872</TotalTime>
  <Words>939</Words>
  <Application>Microsoft Macintosh PowerPoint</Application>
  <PresentationFormat>Widescreen</PresentationFormat>
  <Paragraphs>70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 2</vt:lpstr>
      <vt:lpstr>Frame</vt:lpstr>
      <vt:lpstr>Impact of Homelessness on Surgical Patient Outcomes</vt:lpstr>
      <vt:lpstr>Impact of mental illness on surgical outcomes</vt:lpstr>
      <vt:lpstr>Homelessness in Australia</vt:lpstr>
      <vt:lpstr>How homelessness impacts health</vt:lpstr>
      <vt:lpstr>How does homelessness affect surgical outcomes?</vt:lpstr>
      <vt:lpstr>Methods</vt:lpstr>
      <vt:lpstr>Methods</vt:lpstr>
      <vt:lpstr>Sample Size / Power Calculation</vt:lpstr>
      <vt:lpstr>Data so far</vt:lpstr>
      <vt:lpstr>Aims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Homelessness on Surgical Outcomes</dc:title>
  <dc:creator>Thomas Warburton</dc:creator>
  <cp:lastModifiedBy>Thomas Warburton</cp:lastModifiedBy>
  <cp:revision>18</cp:revision>
  <dcterms:created xsi:type="dcterms:W3CDTF">2021-12-07T09:00:17Z</dcterms:created>
  <dcterms:modified xsi:type="dcterms:W3CDTF">2021-12-07T23:32:31Z</dcterms:modified>
</cp:coreProperties>
</file>