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4"/>
    <p:restoredTop sz="96197"/>
  </p:normalViewPr>
  <p:slideViewPr>
    <p:cSldViewPr snapToGrid="0" snapToObjects="1">
      <p:cViewPr varScale="1">
        <p:scale>
          <a:sx n="124" d="100"/>
          <a:sy n="124" d="100"/>
        </p:scale>
        <p:origin x="9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B0885-347F-A140-96E4-55C3B1156D5E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6097C-8A11-8F4A-9F1C-44A69C97C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3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0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381C-383A-5943-A973-0D743BD1D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8D19EC-5650-3642-A71B-73978198D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96CD2-6B94-B249-9D47-58DB5A27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932AB-5BD5-AD4D-8345-316DFAB9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120ED-74F7-FA41-92B3-20AD4A75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5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1EC1-CD8C-7643-A9E6-DB8E4DC8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9D7E8-CDD3-EC43-8A11-D39219E01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90CDA-B541-5A42-A197-1F34E57D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7AAFD-80DA-534C-8DE4-D4A45225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34FF3-D03C-C442-9CA6-D0463801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3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A87583-6925-5E4A-99EF-184A6A404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1053B-59D8-4F43-81DB-56D1DBA67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8705-4203-5C47-99CC-8EB7C77B9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F1F61-9169-7F4D-B2E5-C9B56C4F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53365-3506-E045-AC0E-D967A6927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2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DE2C-8FA3-2948-A695-88F10602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41F25-B026-6446-AE1E-40FC06167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C6D15-8D5E-5544-B0E0-F566141A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13848-77DD-8C4D-BA8B-3397E08EF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EE9E5-9C04-9D4D-9045-005A8BDE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11BC-AEC9-DB4F-BD94-3162A868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1752D-5431-A644-8ABD-54F6D9603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5A4CE-1859-E94F-AB56-F0306885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A6DD6-73BC-1D48-A9C2-25868946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D76AF-5F86-D644-9FA3-7A7CA705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4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0ADF-C1DD-4840-8C2C-9485DA12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E2C89-6BB2-6A40-AD74-9795236AB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14D1A-E07E-E74D-A332-8FF0E8944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F3DF9-21EB-1247-B8B4-24198987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DD757-5246-8040-AF11-10CC5D7F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883F9-9F29-EF48-8C6F-5876BF88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0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CAAF4-5198-9F4F-9150-AF9AEFF8A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71A4B-6963-6D4A-B204-02CDEE95C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F5726-D6BE-5645-A96B-680E7FF6F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1B99D-C36C-9046-B1B7-BB8FAFB32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7E857-8627-484D-83FF-9B3EC12D4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748F0-B1E2-684B-A3F8-C1C6F9CF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4102BE-8E47-504C-BF92-6C7ACC0C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EEB8FD-DA4B-8E40-84A6-E59AE0AB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3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1F9FA-E8C5-3F4E-8B50-D0D3556DF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73ECB1-DCC1-F342-B59F-CF6442AC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76396-CC57-B647-A2D4-E3E82B0D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FE352-D2D4-CB40-87DC-AB458718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69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58C46-A739-5B40-89C0-74B00D1E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F83B1B-B151-3241-AABF-1BD4867B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9AA42-74CF-F443-A366-CCA9573F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1CCB0-83E2-D44A-87A1-B46C01E6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8904-7514-264A-9CF4-B8394CB7D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888A7-714F-504F-B5FB-6897C50AB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484C2-48E6-EE47-BFBC-9B9BF73F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0A7A7-BDFF-574E-9001-521CFCF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8414-61F7-DD4F-AE47-0BEA9A3B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0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7DD0-3300-1049-9F9A-350925AE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EA19F-91D8-3A4B-A3F5-5FFEA3824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AC69D-4ACA-F64A-83CB-7B12FE8DB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AD4FF-74AB-AC44-907D-D58065845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3FC13-7BC7-4C40-887E-AFC2E73E5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A36DE-E9E6-AB4E-AC8F-10587D71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6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65F372-63F3-4642-B594-8D37CC5A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F17A-0DAD-1D49-AAAB-A5C0B560F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AF4AF-9EE5-FD4C-A4F8-0FF17C28E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DF1CC-6085-3743-AE91-B127DE61F6EC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5E258-5427-E04E-9103-2090B280C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8BCC4-C666-5449-9269-EB7393D3A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EF85-7F14-094E-B617-101621FF4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0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ilent presenter">
            <a:extLst>
              <a:ext uri="{FF2B5EF4-FFF2-40B4-BE49-F238E27FC236}">
                <a16:creationId xmlns:a16="http://schemas.microsoft.com/office/drawing/2014/main" id="{B48FC74D-1B6A-E345-82D3-65AB72A5C439}"/>
              </a:ext>
            </a:extLst>
          </p:cNvPr>
          <p:cNvSpPr/>
          <p:nvPr/>
        </p:nvSpPr>
        <p:spPr>
          <a:xfrm>
            <a:off x="9657050" y="0"/>
            <a:ext cx="253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5"/>
          </a:p>
        </p:txBody>
      </p:sp>
      <p:sp>
        <p:nvSpPr>
          <p:cNvPr id="12" name="silent presenter">
            <a:extLst>
              <a:ext uri="{FF2B5EF4-FFF2-40B4-BE49-F238E27FC236}">
                <a16:creationId xmlns:a16="http://schemas.microsoft.com/office/drawing/2014/main" id="{EC86DA8B-8163-4552-8FA4-435C18CFF2A9}"/>
              </a:ext>
            </a:extLst>
          </p:cNvPr>
          <p:cNvSpPr/>
          <p:nvPr/>
        </p:nvSpPr>
        <p:spPr>
          <a:xfrm>
            <a:off x="-2445" y="0"/>
            <a:ext cx="25349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5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65902" y="1607282"/>
            <a:ext cx="2361644" cy="4704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50" b="1" dirty="0">
                <a:latin typeface="Lato" panose="020F0502020204030203" pitchFamily="34" charset="0"/>
                <a:cs typeface="Segoe UI" panose="020B0502040204020203" pitchFamily="34" charset="0"/>
              </a:rPr>
              <a:t>BACKGROUND: </a:t>
            </a:r>
          </a:p>
          <a:p>
            <a:pPr>
              <a:lnSpc>
                <a:spcPct val="120000"/>
              </a:lnSpc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Rib Fractures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are: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Common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: found in 21% of blunt chest injury patients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From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low-level trauma 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in the elderly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Dangerous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: 13% of rib fracture patients suffer pulmonary complications (pneumonia, ARDS, PE, pneumothorax, etc.)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High mortality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in severe chest trauma, but also in elderly or comorbid patients</a:t>
            </a:r>
            <a:endParaRPr lang="en-US" sz="800" b="1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Analgesia and ventilatory support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reduce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complications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and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mortality</a:t>
            </a:r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Chest Injury Protocols 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(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ChIPs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) introduced in Australia have been found to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reduce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the incidence of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pneumonia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and </a:t>
            </a: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death</a:t>
            </a:r>
          </a:p>
          <a:p>
            <a:pPr>
              <a:lnSpc>
                <a:spcPct val="120000"/>
              </a:lnSpc>
            </a:pPr>
            <a:endParaRPr lang="en-US" sz="750" b="1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en-US" sz="750" b="1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r>
              <a:rPr lang="en-US" sz="1050" b="1" dirty="0">
                <a:latin typeface="Lato" panose="020F0502020204030203" pitchFamily="34" charset="0"/>
                <a:cs typeface="Segoe UI" panose="020B0502040204020203" pitchFamily="34" charset="0"/>
              </a:rPr>
              <a:t>Griffith Base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119 Bed regional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Emergency department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General surgical department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1 regular specialist 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anaesthetist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, multiple GP 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anaesthetists</a:t>
            </a:r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Limited regional 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anaesthesia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Small ICU staffed by general physicians</a:t>
            </a:r>
          </a:p>
          <a:p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r>
              <a:rPr lang="en-US" sz="1050" b="1" dirty="0">
                <a:latin typeface="Lato" panose="020F0502020204030203" pitchFamily="34" charset="0"/>
                <a:cs typeface="Segoe UI" panose="020B0502040204020203" pitchFamily="34" charset="0"/>
              </a:rPr>
              <a:t>Challenges</a:t>
            </a:r>
            <a:endParaRPr lang="en-US" sz="800" b="1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Limited capacity for regional 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anaesthesia</a:t>
            </a:r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Small ICU with limited 24-hour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No </a:t>
            </a:r>
            <a:r>
              <a:rPr lang="en-US" sz="800" dirty="0" err="1">
                <a:latin typeface="Lato" panose="020F0502020204030203" pitchFamily="34" charset="0"/>
                <a:cs typeface="Segoe UI" panose="020B0502040204020203" pitchFamily="34" charset="0"/>
              </a:rPr>
              <a:t>orthopaedic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surgery care available</a:t>
            </a:r>
          </a:p>
          <a:p>
            <a:pPr>
              <a:lnSpc>
                <a:spcPct val="120000"/>
              </a:lnSpc>
            </a:pPr>
            <a:endParaRPr lang="en-US" sz="750" b="1" dirty="0"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9831251" y="350385"/>
            <a:ext cx="2186547" cy="437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050" b="1" dirty="0">
                <a:latin typeface="Lato" panose="020F0502020204030203" pitchFamily="34" charset="0"/>
                <a:cs typeface="Segoe UI" panose="020B0502040204020203" pitchFamily="34" charset="0"/>
              </a:rPr>
              <a:t>GRIFFITH BASE HOSPITAL CHEST INJURY AUDIT 2020-2021</a:t>
            </a:r>
            <a:endParaRPr lang="en-US" sz="105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Review of emergency representations over 12 months following rib fracture diagnosis: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12 patients found to represent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Average age 62.75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75% male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Average no. rib fractures: 2.66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4 patients had background of lung disease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ALL</a:t>
            </a: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 patients represented with chest pain as chief complaint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0 patients received adequate rib fracture pain management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2 patients represented with pneumonia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800" dirty="0">
              <a:latin typeface="Lato" panose="020F050202020403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800" b="1" dirty="0">
                <a:latin typeface="Lato" panose="020F0502020204030203" pitchFamily="34" charset="0"/>
                <a:cs typeface="Segoe UI" panose="020B0502040204020203" pitchFamily="34" charset="0"/>
              </a:rPr>
              <a:t>Pain Management of the 12 patients upon initial presentation:</a:t>
            </a:r>
            <a:endParaRPr lang="en-US" sz="800" dirty="0"/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Regular Paracetamol: 10</a:t>
            </a: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Regular NSAID: 3</a:t>
            </a: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Regular Opioid 6</a:t>
            </a: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Breakthrough Analgesia: 6</a:t>
            </a: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Aperients: 3</a:t>
            </a:r>
          </a:p>
          <a:p>
            <a:pPr>
              <a:lnSpc>
                <a:spcPct val="120000"/>
              </a:lnSpc>
            </a:pPr>
            <a:r>
              <a:rPr lang="en-US" sz="800" dirty="0">
                <a:latin typeface="Lato" panose="020F0502020204030203" pitchFamily="34" charset="0"/>
                <a:cs typeface="Segoe UI" panose="020B0502040204020203" pitchFamily="34" charset="0"/>
              </a:rPr>
              <a:t>Physiotherapy: 2 (out of 3 admitted patients)</a:t>
            </a:r>
          </a:p>
          <a:p>
            <a:endParaRPr lang="en-US" sz="1000" dirty="0"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3A7B10-D6D9-4BF7-9A8B-B3113FDC3D80}"/>
              </a:ext>
            </a:extLst>
          </p:cNvPr>
          <p:cNvSpPr/>
          <p:nvPr/>
        </p:nvSpPr>
        <p:spPr>
          <a:xfrm>
            <a:off x="192321" y="1109627"/>
            <a:ext cx="348099" cy="331417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5" dirty="0"/>
          </a:p>
        </p:txBody>
      </p:sp>
      <p:sp>
        <p:nvSpPr>
          <p:cNvPr id="17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275429" y="1201341"/>
            <a:ext cx="165438" cy="15385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bg1"/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375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A4CF46-E210-4322-91D1-2A41779F64E4}"/>
              </a:ext>
            </a:extLst>
          </p:cNvPr>
          <p:cNvSpPr/>
          <p:nvPr/>
        </p:nvSpPr>
        <p:spPr>
          <a:xfrm>
            <a:off x="571050" y="1093255"/>
            <a:ext cx="1204176" cy="3828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75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Segoe UI" panose="020B0502040204020203" pitchFamily="34" charset="0"/>
              </a:rPr>
              <a:t>PRESENTER:</a:t>
            </a:r>
            <a:r>
              <a:rPr lang="en-US" sz="750" b="1" dirty="0">
                <a:latin typeface="Lato" panose="020F0502020204030203" pitchFamily="34" charset="0"/>
                <a:cs typeface="Segoe UI" panose="020B0502040204020203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917" b="1" dirty="0">
                <a:latin typeface="Lato" panose="020F0502020204030203" pitchFamily="34" charset="0"/>
                <a:cs typeface="Segoe UI" panose="020B0502040204020203" pitchFamily="34" charset="0"/>
              </a:rPr>
              <a:t>Thomas Warburton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65902" y="350385"/>
            <a:ext cx="253495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5" b="1" i="1" dirty="0">
                <a:latin typeface="Lato" panose="020F0502020204030203" pitchFamily="34" charset="0"/>
                <a:cs typeface="Segoe UI" panose="020B0502040204020203" pitchFamily="34" charset="0"/>
              </a:rPr>
              <a:t>Setting up a Chest Injury Protocol in a Regional Hospital</a:t>
            </a:r>
            <a:br>
              <a:rPr lang="en-US" sz="1125" i="1" dirty="0">
                <a:latin typeface="Lato" panose="020F0502020204030203" pitchFamily="34" charset="0"/>
                <a:cs typeface="Segoe UI" panose="020B0502040204020203" pitchFamily="34" charset="0"/>
              </a:rPr>
            </a:br>
            <a:r>
              <a:rPr lang="en-US" sz="1125" i="1" dirty="0">
                <a:latin typeface="Lato" panose="020F0502020204030203" pitchFamily="34" charset="0"/>
                <a:cs typeface="Segoe UI" panose="020B0502040204020203" pitchFamily="34" charset="0"/>
              </a:rPr>
              <a:t>Chest injury Audit and Protocol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9769583" y="5982904"/>
            <a:ext cx="2309881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17" dirty="0">
                <a:latin typeface="Lato" panose="020F0502020204030203" pitchFamily="34" charset="0"/>
                <a:cs typeface="Segoe UI" panose="020B0502040204020203" pitchFamily="34" charset="0"/>
              </a:rPr>
              <a:t>Thomas M Warburton</a:t>
            </a:r>
          </a:p>
          <a:p>
            <a:r>
              <a:rPr lang="en-US" sz="917" b="1" dirty="0">
                <a:latin typeface="Lato" panose="020F0502020204030203" pitchFamily="34" charset="0"/>
                <a:cs typeface="Segoe UI" panose="020B0502040204020203" pitchFamily="34" charset="0"/>
              </a:rPr>
              <a:t>Eastern and Greater Southern Surgical Skills Training Network</a:t>
            </a:r>
          </a:p>
          <a:p>
            <a:r>
              <a:rPr lang="en-US" sz="917" dirty="0">
                <a:latin typeface="Lato" panose="020F0502020204030203" pitchFamily="34" charset="0"/>
                <a:cs typeface="Segoe UI" panose="020B0502040204020203" pitchFamily="34" charset="0"/>
              </a:rPr>
              <a:t>Senior Resident Medical Officer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82EE88-9C14-584E-AC0A-064D77E3A9B5}"/>
              </a:ext>
            </a:extLst>
          </p:cNvPr>
          <p:cNvSpPr/>
          <p:nvPr/>
        </p:nvSpPr>
        <p:spPr>
          <a:xfrm>
            <a:off x="2998488" y="410016"/>
            <a:ext cx="626092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Lato Black" panose="020F0A0202020403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Griffith Base Hospital </a:t>
            </a:r>
            <a:r>
              <a:rPr lang="en-US" sz="26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Chest Injury Protocol</a:t>
            </a:r>
          </a:p>
        </p:txBody>
      </p:sp>
      <p:pic>
        <p:nvPicPr>
          <p:cNvPr id="34" name="Picture 33" descr="Table&#10;&#10;Description automatically generated">
            <a:extLst>
              <a:ext uri="{FF2B5EF4-FFF2-40B4-BE49-F238E27FC236}">
                <a16:creationId xmlns:a16="http://schemas.microsoft.com/office/drawing/2014/main" id="{3D8832BA-A44A-6C46-989D-22D9C5FE6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854" y="1093255"/>
            <a:ext cx="4782291" cy="5515576"/>
          </a:xfrm>
          <a:prstGeom prst="rect">
            <a:avLst/>
          </a:prstGeom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4960606B-5F4A-AD4D-A69E-FF7CEC300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251" y="4647019"/>
            <a:ext cx="2022854" cy="118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58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399</Words>
  <Application>Microsoft Macintosh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Warburton</dc:creator>
  <cp:lastModifiedBy>Thomas Warburton</cp:lastModifiedBy>
  <cp:revision>18</cp:revision>
  <dcterms:created xsi:type="dcterms:W3CDTF">2021-12-07T23:38:32Z</dcterms:created>
  <dcterms:modified xsi:type="dcterms:W3CDTF">2021-12-08T00:47:54Z</dcterms:modified>
</cp:coreProperties>
</file>