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2" r:id="rId3"/>
    <p:sldId id="258" r:id="rId4"/>
    <p:sldId id="259" r:id="rId5"/>
    <p:sldId id="260" r:id="rId6"/>
    <p:sldId id="261" r:id="rId7"/>
    <p:sldId id="268" r:id="rId8"/>
    <p:sldId id="270" r:id="rId9"/>
    <p:sldId id="265" r:id="rId10"/>
    <p:sldId id="266" r:id="rId11"/>
    <p:sldId id="269" r:id="rId12"/>
    <p:sldId id="267" r:id="rId13"/>
    <p:sldId id="263" r:id="rId14"/>
    <p:sldId id="264" r:id="rId15"/>
    <p:sldId id="271" r:id="rId16"/>
  </p:sldIdLst>
  <p:sldSz cx="9144000" cy="6858000" type="screen4x3"/>
  <p:notesSz cx="6858000" cy="9144000"/>
  <p:defaultTextStyle>
    <a:defPPr>
      <a:defRPr lang="en-AU"/>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3428B07-4127-363A-ECE3-BBFDBB0220EA}" name="Vicky Sheppeard (South Eastern Sydney LHD)" initials="VS(ESL" userId="S::Vicky.Sheppeard@health.nsw.gov.au::f43d69cc-14dc-40f5-b9e6-1af94309070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BB85A"/>
    <a:srgbClr val="A3A36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5" d="100"/>
          <a:sy n="105" d="100"/>
        </p:scale>
        <p:origin x="98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AU"/>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a:t>Click to edit Master subtitle style</a:t>
            </a:r>
          </a:p>
        </p:txBody>
      </p:sp>
      <p:sp>
        <p:nvSpPr>
          <p:cNvPr id="4" name="Date Placeholder 3"/>
          <p:cNvSpPr>
            <a:spLocks noGrp="1"/>
          </p:cNvSpPr>
          <p:nvPr>
            <p:ph type="dt" sz="half" idx="10"/>
          </p:nvPr>
        </p:nvSpPr>
        <p:spPr/>
        <p:txBody>
          <a:bodyPr/>
          <a:lstStyle/>
          <a:p>
            <a:fld id="{D28AD71A-8900-0843-B806-B6EF6743243C}" type="datetimeFigureOut">
              <a:rPr lang="en-AU" smtClean="0"/>
              <a:t>20/04/2026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0E4D0CD-CDF4-AB4A-B953-146177F21290}" type="slidenum">
              <a:rPr lang="en-AU" smtClean="0"/>
              <a:t>‹#›</a:t>
            </a:fld>
            <a:endParaRPr lang="en-A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p>
        </p:txBody>
      </p:sp>
      <p:sp>
        <p:nvSpPr>
          <p:cNvPr id="3" name="Vertical Text Placeholder 2"/>
          <p:cNvSpPr>
            <a:spLocks noGrp="1"/>
          </p:cNvSpPr>
          <p:nvPr>
            <p:ph type="body" orient="vert" idx="1"/>
          </p:nvPr>
        </p:nvSpPr>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4" name="Date Placeholder 3"/>
          <p:cNvSpPr>
            <a:spLocks noGrp="1"/>
          </p:cNvSpPr>
          <p:nvPr>
            <p:ph type="dt" sz="half" idx="10"/>
          </p:nvPr>
        </p:nvSpPr>
        <p:spPr/>
        <p:txBody>
          <a:bodyPr/>
          <a:lstStyle/>
          <a:p>
            <a:fld id="{D28AD71A-8900-0843-B806-B6EF6743243C}" type="datetimeFigureOut">
              <a:rPr lang="en-AU" smtClean="0"/>
              <a:t>20/04/2026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0E4D0CD-CDF4-AB4A-B953-146177F21290}" type="slidenum">
              <a:rPr lang="en-AU" smtClean="0"/>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AU"/>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4" name="Date Placeholder 3"/>
          <p:cNvSpPr>
            <a:spLocks noGrp="1"/>
          </p:cNvSpPr>
          <p:nvPr>
            <p:ph type="dt" sz="half" idx="10"/>
          </p:nvPr>
        </p:nvSpPr>
        <p:spPr/>
        <p:txBody>
          <a:bodyPr/>
          <a:lstStyle/>
          <a:p>
            <a:fld id="{D28AD71A-8900-0843-B806-B6EF6743243C}" type="datetimeFigureOut">
              <a:rPr lang="en-AU" smtClean="0"/>
              <a:t>20/04/2026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0E4D0CD-CDF4-AB4A-B953-146177F21290}" type="slidenum">
              <a:rPr lang="en-AU" smtClean="0"/>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p>
        </p:txBody>
      </p:sp>
      <p:sp>
        <p:nvSpPr>
          <p:cNvPr id="3" name="Content Placeholder 2"/>
          <p:cNvSpPr>
            <a:spLocks noGrp="1"/>
          </p:cNvSpPr>
          <p:nvPr>
            <p:ph idx="1"/>
          </p:nvPr>
        </p:nvSpPr>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4" name="Date Placeholder 3"/>
          <p:cNvSpPr>
            <a:spLocks noGrp="1"/>
          </p:cNvSpPr>
          <p:nvPr>
            <p:ph type="dt" sz="half" idx="10"/>
          </p:nvPr>
        </p:nvSpPr>
        <p:spPr/>
        <p:txBody>
          <a:bodyPr/>
          <a:lstStyle/>
          <a:p>
            <a:fld id="{D28AD71A-8900-0843-B806-B6EF6743243C}" type="datetimeFigureOut">
              <a:rPr lang="en-AU" smtClean="0"/>
              <a:t>20/04/2026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0E4D0CD-CDF4-AB4A-B953-146177F21290}" type="slidenum">
              <a:rPr lang="en-AU" smtClean="0"/>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AU"/>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AU"/>
              <a:t>Click to edit Master text styles</a:t>
            </a:r>
          </a:p>
        </p:txBody>
      </p:sp>
      <p:sp>
        <p:nvSpPr>
          <p:cNvPr id="4" name="Date Placeholder 3"/>
          <p:cNvSpPr>
            <a:spLocks noGrp="1"/>
          </p:cNvSpPr>
          <p:nvPr>
            <p:ph type="dt" sz="half" idx="10"/>
          </p:nvPr>
        </p:nvSpPr>
        <p:spPr/>
        <p:txBody>
          <a:bodyPr/>
          <a:lstStyle/>
          <a:p>
            <a:fld id="{D28AD71A-8900-0843-B806-B6EF6743243C}" type="datetimeFigureOut">
              <a:rPr lang="en-AU" smtClean="0"/>
              <a:t>20/04/2026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0E4D0CD-CDF4-AB4A-B953-146177F21290}" type="slidenum">
              <a:rPr lang="en-AU" smtClean="0"/>
              <a:t>‹#›</a:t>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5" name="Date Placeholder 4"/>
          <p:cNvSpPr>
            <a:spLocks noGrp="1"/>
          </p:cNvSpPr>
          <p:nvPr>
            <p:ph type="dt" sz="half" idx="10"/>
          </p:nvPr>
        </p:nvSpPr>
        <p:spPr/>
        <p:txBody>
          <a:bodyPr/>
          <a:lstStyle/>
          <a:p>
            <a:fld id="{D28AD71A-8900-0843-B806-B6EF6743243C}" type="datetimeFigureOut">
              <a:rPr lang="en-AU" smtClean="0"/>
              <a:t>20/04/2026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0E4D0CD-CDF4-AB4A-B953-146177F21290}" type="slidenum">
              <a:rPr lang="en-AU" smtClean="0"/>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AU"/>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7" name="Date Placeholder 6"/>
          <p:cNvSpPr>
            <a:spLocks noGrp="1"/>
          </p:cNvSpPr>
          <p:nvPr>
            <p:ph type="dt" sz="half" idx="10"/>
          </p:nvPr>
        </p:nvSpPr>
        <p:spPr/>
        <p:txBody>
          <a:bodyPr/>
          <a:lstStyle/>
          <a:p>
            <a:fld id="{D28AD71A-8900-0843-B806-B6EF6743243C}" type="datetimeFigureOut">
              <a:rPr lang="en-AU" smtClean="0"/>
              <a:t>20/04/2026</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A0E4D0CD-CDF4-AB4A-B953-146177F21290}" type="slidenum">
              <a:rPr lang="en-AU" smtClean="0"/>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p>
        </p:txBody>
      </p:sp>
      <p:sp>
        <p:nvSpPr>
          <p:cNvPr id="3" name="Date Placeholder 2"/>
          <p:cNvSpPr>
            <a:spLocks noGrp="1"/>
          </p:cNvSpPr>
          <p:nvPr>
            <p:ph type="dt" sz="half" idx="10"/>
          </p:nvPr>
        </p:nvSpPr>
        <p:spPr/>
        <p:txBody>
          <a:bodyPr/>
          <a:lstStyle/>
          <a:p>
            <a:fld id="{D28AD71A-8900-0843-B806-B6EF6743243C}" type="datetimeFigureOut">
              <a:rPr lang="en-AU" smtClean="0"/>
              <a:t>20/04/2026</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A0E4D0CD-CDF4-AB4A-B953-146177F21290}" type="slidenum">
              <a:rPr lang="en-AU" smtClean="0"/>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8AD71A-8900-0843-B806-B6EF6743243C}" type="datetimeFigureOut">
              <a:rPr lang="en-AU" smtClean="0"/>
              <a:t>20/04/2026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A0E4D0CD-CDF4-AB4A-B953-146177F21290}" type="slidenum">
              <a:rPr lang="en-AU" smtClean="0"/>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AU"/>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Date Placeholder 4"/>
          <p:cNvSpPr>
            <a:spLocks noGrp="1"/>
          </p:cNvSpPr>
          <p:nvPr>
            <p:ph type="dt" sz="half" idx="10"/>
          </p:nvPr>
        </p:nvSpPr>
        <p:spPr/>
        <p:txBody>
          <a:bodyPr/>
          <a:lstStyle/>
          <a:p>
            <a:fld id="{D28AD71A-8900-0843-B806-B6EF6743243C}" type="datetimeFigureOut">
              <a:rPr lang="en-AU" smtClean="0"/>
              <a:t>20/04/2026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0E4D0CD-CDF4-AB4A-B953-146177F21290}" type="slidenum">
              <a:rPr lang="en-AU" smtClean="0"/>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AU"/>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Date Placeholder 4"/>
          <p:cNvSpPr>
            <a:spLocks noGrp="1"/>
          </p:cNvSpPr>
          <p:nvPr>
            <p:ph type="dt" sz="half" idx="10"/>
          </p:nvPr>
        </p:nvSpPr>
        <p:spPr/>
        <p:txBody>
          <a:bodyPr/>
          <a:lstStyle/>
          <a:p>
            <a:fld id="{D28AD71A-8900-0843-B806-B6EF6743243C}" type="datetimeFigureOut">
              <a:rPr lang="en-AU" smtClean="0"/>
              <a:t>20/04/2026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0E4D0CD-CDF4-AB4A-B953-146177F21290}" type="slidenum">
              <a:rPr lang="en-AU" smtClean="0"/>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AU"/>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8AD71A-8900-0843-B806-B6EF6743243C}" type="datetimeFigureOut">
              <a:rPr lang="en-AU" smtClean="0"/>
              <a:t>20/04/2026</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E4D0CD-CDF4-AB4A-B953-146177F21290}" type="slidenum">
              <a:rPr lang="en-AU" smtClean="0"/>
              <a:t>‹#›</a:t>
            </a:fld>
            <a:endParaRPr lang="en-A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AU"/>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health.nsw.gov.au/environment/dotd/Pages/default.aspx" TargetMode="External"/><Relationship Id="rId2" Type="http://schemas.openxmlformats.org/officeDocument/2006/relationships/hyperlink" Target="http://www.seslhd.health.nsw.gov.au/services-clinics/directory/public-health/medical-referees" TargetMode="External"/><Relationship Id="rId1" Type="http://schemas.openxmlformats.org/officeDocument/2006/relationships/slideLayout" Target="../slideLayouts/slideLayout2.xml"/><Relationship Id="rId4" Type="http://schemas.openxmlformats.org/officeDocument/2006/relationships/hyperlink" Target="mailto:SESLHD-PHU-MedicalRefereeTeam@health.nsw.gov.au" TargetMode="External"/></Relationships>
</file>

<file path=ppt/slides/_rels/slide15.xml.rels><?xml version="1.0" encoding="UTF-8" standalone="yes"?>
<Relationships xmlns="http://schemas.openxmlformats.org/package/2006/relationships"><Relationship Id="rId2" Type="http://schemas.openxmlformats.org/officeDocument/2006/relationships/hyperlink" Target="mailto:SESLHD-PHU-MedicalRefereeTeam@health.nsw.gov.a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hyperlink" Target="mailto:SESLHD-PHU-MedicalRefereeTeam@health.nsw.gov.au"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9502"/>
            <a:ext cx="9144000" cy="701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ctrTitle"/>
          </p:nvPr>
        </p:nvSpPr>
        <p:spPr/>
        <p:txBody>
          <a:bodyPr>
            <a:normAutofit/>
          </a:bodyPr>
          <a:lstStyle/>
          <a:p>
            <a:r>
              <a:rPr lang="en-AU" b="1" dirty="0">
                <a:solidFill>
                  <a:schemeClr val="bg1"/>
                </a:solidFill>
                <a:latin typeface="Calibri" panose="020F0502020204030204" pitchFamily="34" charset="0"/>
                <a:cs typeface="Calibri" panose="020F0502020204030204" pitchFamily="34" charset="0"/>
              </a:rPr>
              <a:t>Role of the Medical Referee in the approval of cremations</a:t>
            </a:r>
          </a:p>
        </p:txBody>
      </p:sp>
      <p:sp>
        <p:nvSpPr>
          <p:cNvPr id="3" name="Subtitle 2"/>
          <p:cNvSpPr>
            <a:spLocks noGrp="1"/>
          </p:cNvSpPr>
          <p:nvPr>
            <p:ph type="subTitle" idx="1"/>
          </p:nvPr>
        </p:nvSpPr>
        <p:spPr>
          <a:xfrm>
            <a:off x="781235" y="3993187"/>
            <a:ext cx="7676965" cy="1752600"/>
          </a:xfrm>
        </p:spPr>
        <p:txBody>
          <a:bodyPr>
            <a:normAutofit fontScale="92500" lnSpcReduction="10000"/>
          </a:bodyPr>
          <a:lstStyle/>
          <a:p>
            <a:r>
              <a:rPr lang="en-AU" sz="2800" b="1" dirty="0">
                <a:solidFill>
                  <a:srgbClr val="ABB85A"/>
                </a:solidFill>
                <a:latin typeface="Calibri" panose="020F0502020204030204" pitchFamily="34" charset="0"/>
                <a:cs typeface="Calibri" panose="020F0502020204030204" pitchFamily="34" charset="0"/>
              </a:rPr>
              <a:t>Prof Mark Ferson &amp; Ms Reannon Johnson</a:t>
            </a:r>
          </a:p>
          <a:p>
            <a:r>
              <a:rPr lang="en-AU" sz="2800" b="1" dirty="0">
                <a:solidFill>
                  <a:srgbClr val="ABB85A"/>
                </a:solidFill>
                <a:latin typeface="Calibri" panose="020F0502020204030204" pitchFamily="34" charset="0"/>
                <a:cs typeface="Calibri" panose="020F0502020204030204" pitchFamily="34" charset="0"/>
              </a:rPr>
              <a:t>Medical Referee Team</a:t>
            </a:r>
          </a:p>
          <a:p>
            <a:r>
              <a:rPr lang="en-AU" sz="2800" b="1" dirty="0">
                <a:latin typeface="Calibri" panose="020F0502020204030204" pitchFamily="34" charset="0"/>
                <a:cs typeface="Calibri" panose="020F0502020204030204" pitchFamily="34" charset="0"/>
              </a:rPr>
              <a:t>Public Health Unit, </a:t>
            </a:r>
            <a:br>
              <a:rPr lang="en-AU" sz="2800" b="1" dirty="0">
                <a:latin typeface="Calibri" panose="020F0502020204030204" pitchFamily="34" charset="0"/>
                <a:cs typeface="Calibri" panose="020F0502020204030204" pitchFamily="34" charset="0"/>
              </a:rPr>
            </a:br>
            <a:r>
              <a:rPr lang="en-AU" sz="2800" b="1" dirty="0">
                <a:latin typeface="Calibri" panose="020F0502020204030204" pitchFamily="34" charset="0"/>
                <a:cs typeface="Calibri" panose="020F0502020204030204" pitchFamily="34" charset="0"/>
              </a:rPr>
              <a:t>South Eastern Sydney LHD</a:t>
            </a:r>
          </a:p>
        </p:txBody>
      </p:sp>
      <p:sp>
        <p:nvSpPr>
          <p:cNvPr id="4" name="TextBox 3">
            <a:extLst>
              <a:ext uri="{FF2B5EF4-FFF2-40B4-BE49-F238E27FC236}">
                <a16:creationId xmlns:a16="http://schemas.microsoft.com/office/drawing/2014/main" id="{D0F2DFC4-6AC6-F5A6-4DC7-6973338EB45E}"/>
              </a:ext>
            </a:extLst>
          </p:cNvPr>
          <p:cNvSpPr txBox="1"/>
          <p:nvPr/>
        </p:nvSpPr>
        <p:spPr>
          <a:xfrm>
            <a:off x="8025228" y="6593420"/>
            <a:ext cx="858505" cy="307777"/>
          </a:xfrm>
          <a:prstGeom prst="rect">
            <a:avLst/>
          </a:prstGeom>
          <a:noFill/>
        </p:spPr>
        <p:txBody>
          <a:bodyPr wrap="none" rtlCol="0">
            <a:spAutoFit/>
          </a:bodyPr>
          <a:lstStyle/>
          <a:p>
            <a:r>
              <a:rPr lang="en-AU" sz="1400" dirty="0">
                <a:solidFill>
                  <a:schemeClr val="bg1"/>
                </a:solidFill>
              </a:rPr>
              <a:t>Feb.2026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9BF5A07A-C962-3F96-DB45-162BA741ECEB}"/>
              </a:ext>
            </a:extLst>
          </p:cNvPr>
          <p:cNvSpPr>
            <a:spLocks noGrp="1"/>
          </p:cNvSpPr>
          <p:nvPr>
            <p:ph idx="1"/>
          </p:nvPr>
        </p:nvSpPr>
        <p:spPr>
          <a:xfrm>
            <a:off x="457200" y="1769730"/>
            <a:ext cx="8229600" cy="4361676"/>
          </a:xfrm>
        </p:spPr>
        <p:txBody>
          <a:bodyPr>
            <a:normAutofit/>
          </a:bodyPr>
          <a:lstStyle/>
          <a:p>
            <a:r>
              <a:rPr lang="en-AU" sz="2800" dirty="0"/>
              <a:t>Check with the funeral director if</a:t>
            </a:r>
          </a:p>
          <a:p>
            <a:pPr marL="914400" lvl="1" indent="-457200">
              <a:buFont typeface="+mj-lt"/>
              <a:buAutoNum type="alphaUcPeriod"/>
            </a:pPr>
            <a:r>
              <a:rPr lang="en-AU" sz="2400" dirty="0"/>
              <a:t>the deceased left a written direction stating he/she did </a:t>
            </a:r>
            <a:r>
              <a:rPr lang="en-AU" sz="2400" b="1" dirty="0"/>
              <a:t>not</a:t>
            </a:r>
            <a:r>
              <a:rPr lang="en-AU" sz="2400" dirty="0"/>
              <a:t> wish to be cremated. If so, by law, you MUST NOT sign the permit</a:t>
            </a:r>
          </a:p>
          <a:p>
            <a:pPr marL="914400" lvl="1" indent="-457200">
              <a:buFont typeface="+mj-lt"/>
              <a:buAutoNum type="alphaUcPeriod"/>
            </a:pPr>
            <a:r>
              <a:rPr lang="en-AU" sz="2400" dirty="0"/>
              <a:t>The deceased left a written direction about a particular method of cremation. Complete this section accordingly:</a:t>
            </a:r>
          </a:p>
          <a:p>
            <a:pPr marL="514350" indent="-457200">
              <a:buFont typeface="+mj-lt"/>
              <a:buAutoNum type="alphaUcPeriod"/>
            </a:pPr>
            <a:endParaRPr lang="en-AU" sz="2800" dirty="0"/>
          </a:p>
          <a:p>
            <a:endParaRPr lang="en-AU" sz="2800" dirty="0"/>
          </a:p>
          <a:p>
            <a:endParaRPr lang="en-AU" sz="2800" dirty="0"/>
          </a:p>
          <a:p>
            <a:endParaRPr lang="en-AU" sz="2800" dirty="0"/>
          </a:p>
          <a:p>
            <a:endParaRPr lang="en-AU" sz="2800" dirty="0"/>
          </a:p>
        </p:txBody>
      </p:sp>
      <p:sp>
        <p:nvSpPr>
          <p:cNvPr id="7" name="Title 1">
            <a:extLst>
              <a:ext uri="{FF2B5EF4-FFF2-40B4-BE49-F238E27FC236}">
                <a16:creationId xmlns:a16="http://schemas.microsoft.com/office/drawing/2014/main" id="{78C6087D-E7B7-1B3A-7874-E6C305B963B4}"/>
              </a:ext>
            </a:extLst>
          </p:cNvPr>
          <p:cNvSpPr>
            <a:spLocks noGrp="1"/>
          </p:cNvSpPr>
          <p:nvPr>
            <p:ph type="title"/>
          </p:nvPr>
        </p:nvSpPr>
        <p:spPr>
          <a:xfrm>
            <a:off x="457200" y="623702"/>
            <a:ext cx="8229600" cy="698128"/>
          </a:xfrm>
        </p:spPr>
        <p:txBody>
          <a:bodyPr>
            <a:noAutofit/>
          </a:bodyPr>
          <a:lstStyle/>
          <a:p>
            <a:r>
              <a:rPr lang="en-AU" sz="3600" b="1" dirty="0"/>
              <a:t>Step ❸: </a:t>
            </a:r>
            <a:r>
              <a:rPr lang="en-AU" sz="3200" b="1" dirty="0"/>
              <a:t>the deceased’s direction </a:t>
            </a:r>
            <a:br>
              <a:rPr lang="en-AU" sz="3200" b="1" dirty="0"/>
            </a:br>
            <a:r>
              <a:rPr lang="en-AU" sz="3200" b="1" dirty="0"/>
              <a:t>regarding the method of cremation</a:t>
            </a:r>
            <a:endParaRPr lang="en-AU" sz="3600" b="1" dirty="0"/>
          </a:p>
        </p:txBody>
      </p:sp>
      <p:pic>
        <p:nvPicPr>
          <p:cNvPr id="4" name="Picture 3">
            <a:extLst>
              <a:ext uri="{FF2B5EF4-FFF2-40B4-BE49-F238E27FC236}">
                <a16:creationId xmlns:a16="http://schemas.microsoft.com/office/drawing/2014/main" id="{312CDACD-DE20-CCC0-F37E-EFBEBD5C9E4F}"/>
              </a:ext>
            </a:extLst>
          </p:cNvPr>
          <p:cNvPicPr>
            <a:picLocks noChangeAspect="1"/>
          </p:cNvPicPr>
          <p:nvPr/>
        </p:nvPicPr>
        <p:blipFill>
          <a:blip r:embed="rId2"/>
          <a:stretch>
            <a:fillRect/>
          </a:stretch>
        </p:blipFill>
        <p:spPr>
          <a:xfrm>
            <a:off x="316620" y="4371147"/>
            <a:ext cx="8213582" cy="1949688"/>
          </a:xfrm>
          <a:prstGeom prst="rect">
            <a:avLst/>
          </a:prstGeom>
        </p:spPr>
      </p:pic>
    </p:spTree>
    <p:extLst>
      <p:ext uri="{BB962C8B-B14F-4D97-AF65-F5344CB8AC3E}">
        <p14:creationId xmlns:p14="http://schemas.microsoft.com/office/powerpoint/2010/main" val="41520490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21B98C-C30D-D3F1-1942-A4B8943EE4A7}"/>
              </a:ext>
            </a:extLst>
          </p:cNvPr>
          <p:cNvSpPr>
            <a:spLocks noGrp="1"/>
          </p:cNvSpPr>
          <p:nvPr>
            <p:ph idx="1"/>
          </p:nvPr>
        </p:nvSpPr>
        <p:spPr>
          <a:xfrm>
            <a:off x="457200" y="1369828"/>
            <a:ext cx="8229600" cy="5261344"/>
          </a:xfrm>
        </p:spPr>
        <p:txBody>
          <a:bodyPr>
            <a:normAutofit fontScale="92500"/>
          </a:bodyPr>
          <a:lstStyle/>
          <a:p>
            <a:r>
              <a:rPr lang="en-AU" sz="2800" dirty="0"/>
              <a:t>Do not accept the funeral director’s request to sign the Permit unless you are able to examine the body if, after reviewing the documents, you feel that it is necessary</a:t>
            </a:r>
          </a:p>
          <a:p>
            <a:r>
              <a:rPr lang="en-AU" sz="2800" dirty="0"/>
              <a:t>NOTE: this examination </a:t>
            </a:r>
            <a:r>
              <a:rPr lang="en-AU" sz="2800" b="1" dirty="0"/>
              <a:t>cannot</a:t>
            </a:r>
            <a:r>
              <a:rPr lang="en-AU" sz="2800" dirty="0"/>
              <a:t> be carried out by another person on your behalf</a:t>
            </a:r>
          </a:p>
          <a:p>
            <a:r>
              <a:rPr lang="en-AU" sz="2800" dirty="0"/>
              <a:t>If indicated, you </a:t>
            </a:r>
            <a:r>
              <a:rPr lang="en-AU" sz="2800" b="1" dirty="0"/>
              <a:t>should </a:t>
            </a:r>
            <a:r>
              <a:rPr lang="en-AU" sz="2800" dirty="0"/>
              <a:t>make an external examination </a:t>
            </a:r>
            <a:br>
              <a:rPr lang="en-AU" sz="2800" dirty="0"/>
            </a:br>
            <a:r>
              <a:rPr lang="en-AU" sz="2800" dirty="0"/>
              <a:t>of the body </a:t>
            </a:r>
            <a:r>
              <a:rPr lang="en-AU" sz="2800" b="1" dirty="0"/>
              <a:t>before</a:t>
            </a:r>
            <a:r>
              <a:rPr lang="en-AU" sz="2800" dirty="0"/>
              <a:t> you sign the Cremation Permit</a:t>
            </a:r>
          </a:p>
          <a:p>
            <a:r>
              <a:rPr lang="en-AU" sz="2800" dirty="0"/>
              <a:t>If your examination of the body raises concerns, DO NOT sign, but </a:t>
            </a:r>
            <a:r>
              <a:rPr lang="en-AU" sz="2800" b="1" dirty="0"/>
              <a:t>seek advice first</a:t>
            </a:r>
          </a:p>
          <a:p>
            <a:r>
              <a:rPr lang="en-AU" sz="2800" dirty="0"/>
              <a:t>If you intend to sign the Cremation Permit, circle the appropriate words in the statement on the Permit</a:t>
            </a:r>
            <a:br>
              <a:rPr lang="en-AU" sz="2800" dirty="0"/>
            </a:br>
            <a:r>
              <a:rPr lang="en-AU" sz="2800" i="1" dirty="0"/>
              <a:t>‘I </a:t>
            </a:r>
            <a:r>
              <a:rPr lang="en-AU" sz="2800" i="1" dirty="0">
                <a:highlight>
                  <a:srgbClr val="FFFF00"/>
                </a:highlight>
              </a:rPr>
              <a:t>have/have not </a:t>
            </a:r>
            <a:r>
              <a:rPr lang="en-AU" sz="2800" i="1" dirty="0"/>
              <a:t>made an external examination …’</a:t>
            </a:r>
          </a:p>
          <a:p>
            <a:endParaRPr lang="en-AU" sz="2800" dirty="0"/>
          </a:p>
        </p:txBody>
      </p:sp>
      <p:sp>
        <p:nvSpPr>
          <p:cNvPr id="4" name="Title 1">
            <a:extLst>
              <a:ext uri="{FF2B5EF4-FFF2-40B4-BE49-F238E27FC236}">
                <a16:creationId xmlns:a16="http://schemas.microsoft.com/office/drawing/2014/main" id="{AE55EBB0-3A96-18DF-DDAC-11BF1E111D9E}"/>
              </a:ext>
            </a:extLst>
          </p:cNvPr>
          <p:cNvSpPr>
            <a:spLocks noGrp="1"/>
          </p:cNvSpPr>
          <p:nvPr>
            <p:ph type="title"/>
          </p:nvPr>
        </p:nvSpPr>
        <p:spPr>
          <a:xfrm>
            <a:off x="457200" y="226828"/>
            <a:ext cx="8229600" cy="1143000"/>
          </a:xfrm>
        </p:spPr>
        <p:txBody>
          <a:bodyPr>
            <a:noAutofit/>
          </a:bodyPr>
          <a:lstStyle/>
          <a:p>
            <a:r>
              <a:rPr lang="en-AU" sz="3200" b="1" dirty="0"/>
              <a:t>Step ❹: do you need to examine the body?</a:t>
            </a:r>
          </a:p>
        </p:txBody>
      </p:sp>
    </p:spTree>
    <p:extLst>
      <p:ext uri="{BB962C8B-B14F-4D97-AF65-F5344CB8AC3E}">
        <p14:creationId xmlns:p14="http://schemas.microsoft.com/office/powerpoint/2010/main" val="780410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350BD2B-AA30-1791-D8C6-34287B74B8FF}"/>
              </a:ext>
            </a:extLst>
          </p:cNvPr>
          <p:cNvSpPr>
            <a:spLocks noGrp="1"/>
          </p:cNvSpPr>
          <p:nvPr>
            <p:ph idx="1"/>
          </p:nvPr>
        </p:nvSpPr>
        <p:spPr>
          <a:xfrm>
            <a:off x="457200" y="1915426"/>
            <a:ext cx="8229600" cy="4525963"/>
          </a:xfrm>
        </p:spPr>
        <p:txBody>
          <a:bodyPr/>
          <a:lstStyle/>
          <a:p>
            <a:r>
              <a:rPr lang="en-AU" dirty="0"/>
              <a:t>By signing the Cremation Permit you are giving your professional opinion that</a:t>
            </a:r>
          </a:p>
          <a:p>
            <a:pPr lvl="1"/>
            <a:r>
              <a:rPr lang="en-AU" dirty="0"/>
              <a:t>You are independent of the deceased, </a:t>
            </a:r>
            <a:r>
              <a:rPr lang="en-AU" cap="small" dirty="0"/>
              <a:t>and</a:t>
            </a:r>
          </a:p>
          <a:p>
            <a:pPr lvl="1"/>
            <a:r>
              <a:rPr lang="en-AU" dirty="0"/>
              <a:t>You are satisfied that the Application for Permission for Cremation and Medical Certificate of Cause of Death are correct, </a:t>
            </a:r>
            <a:r>
              <a:rPr lang="en-AU" cap="small" dirty="0"/>
              <a:t>and</a:t>
            </a:r>
            <a:endParaRPr lang="en-AU" dirty="0"/>
          </a:p>
          <a:p>
            <a:pPr lvl="1"/>
            <a:r>
              <a:rPr lang="en-AU" dirty="0"/>
              <a:t>You see no reason why the deceased should not be cremated.</a:t>
            </a:r>
          </a:p>
        </p:txBody>
      </p:sp>
      <p:sp>
        <p:nvSpPr>
          <p:cNvPr id="4" name="Title 1">
            <a:extLst>
              <a:ext uri="{FF2B5EF4-FFF2-40B4-BE49-F238E27FC236}">
                <a16:creationId xmlns:a16="http://schemas.microsoft.com/office/drawing/2014/main" id="{380806AB-463B-2AE4-EB4A-3D9918C0C29A}"/>
              </a:ext>
            </a:extLst>
          </p:cNvPr>
          <p:cNvSpPr>
            <a:spLocks noGrp="1"/>
          </p:cNvSpPr>
          <p:nvPr>
            <p:ph type="title"/>
          </p:nvPr>
        </p:nvSpPr>
        <p:spPr>
          <a:xfrm>
            <a:off x="457200" y="496019"/>
            <a:ext cx="8229600" cy="1143000"/>
          </a:xfrm>
        </p:spPr>
        <p:txBody>
          <a:bodyPr>
            <a:noAutofit/>
          </a:bodyPr>
          <a:lstStyle/>
          <a:p>
            <a:r>
              <a:rPr lang="en-AU" sz="3600" b="1" dirty="0"/>
              <a:t>Step ❺: your certification</a:t>
            </a:r>
          </a:p>
        </p:txBody>
      </p:sp>
    </p:spTree>
    <p:extLst>
      <p:ext uri="{BB962C8B-B14F-4D97-AF65-F5344CB8AC3E}">
        <p14:creationId xmlns:p14="http://schemas.microsoft.com/office/powerpoint/2010/main" val="26585403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FDD2F-513E-8C56-9A1B-FF3DBA077579}"/>
              </a:ext>
            </a:extLst>
          </p:cNvPr>
          <p:cNvSpPr>
            <a:spLocks noGrp="1"/>
          </p:cNvSpPr>
          <p:nvPr>
            <p:ph type="title"/>
          </p:nvPr>
        </p:nvSpPr>
        <p:spPr>
          <a:xfrm>
            <a:off x="457200" y="274638"/>
            <a:ext cx="8229600" cy="906092"/>
          </a:xfrm>
        </p:spPr>
        <p:txBody>
          <a:bodyPr>
            <a:normAutofit/>
          </a:bodyPr>
          <a:lstStyle/>
          <a:p>
            <a:r>
              <a:rPr lang="en-AU" sz="3600" b="1" spc="-100" dirty="0">
                <a:cs typeface="Arial" panose="020B0604020202020204" pitchFamily="34" charset="0"/>
              </a:rPr>
              <a:t>For how long am I appointed?</a:t>
            </a:r>
            <a:endParaRPr lang="en-AU" sz="3600" spc="-100" dirty="0"/>
          </a:p>
        </p:txBody>
      </p:sp>
      <p:sp>
        <p:nvSpPr>
          <p:cNvPr id="3" name="Content Placeholder 2">
            <a:extLst>
              <a:ext uri="{FF2B5EF4-FFF2-40B4-BE49-F238E27FC236}">
                <a16:creationId xmlns:a16="http://schemas.microsoft.com/office/drawing/2014/main" id="{22EA8FD8-54BE-D23E-FD76-8E4009E7197F}"/>
              </a:ext>
            </a:extLst>
          </p:cNvPr>
          <p:cNvSpPr>
            <a:spLocks noGrp="1"/>
          </p:cNvSpPr>
          <p:nvPr>
            <p:ph idx="1"/>
          </p:nvPr>
        </p:nvSpPr>
        <p:spPr>
          <a:xfrm>
            <a:off x="457200" y="1393794"/>
            <a:ext cx="8229600" cy="4909352"/>
          </a:xfrm>
        </p:spPr>
        <p:txBody>
          <a:bodyPr>
            <a:normAutofit/>
          </a:bodyPr>
          <a:lstStyle/>
          <a:p>
            <a:r>
              <a:rPr lang="en-AU" sz="2800" dirty="0">
                <a:cs typeface="Arial" panose="020B0604020202020204" pitchFamily="34" charset="0"/>
              </a:rPr>
              <a:t>The term of appointment has no limit as long as FULL medical registration is current</a:t>
            </a:r>
          </a:p>
          <a:p>
            <a:r>
              <a:rPr lang="en-AU" sz="2800" dirty="0">
                <a:cs typeface="Arial" panose="020B0604020202020204" pitchFamily="34" charset="0"/>
              </a:rPr>
              <a:t>PLEASE inform us of any change in practice location or in your contact details</a:t>
            </a:r>
          </a:p>
          <a:p>
            <a:r>
              <a:rPr lang="en-AU" sz="2800" dirty="0">
                <a:cs typeface="Arial" panose="020B0604020202020204" pitchFamily="34" charset="0"/>
              </a:rPr>
              <a:t>And BE AWARE that having conditions placed on </a:t>
            </a:r>
            <a:br>
              <a:rPr lang="en-AU" sz="2800" dirty="0">
                <a:cs typeface="Arial" panose="020B0604020202020204" pitchFamily="34" charset="0"/>
              </a:rPr>
            </a:br>
            <a:r>
              <a:rPr lang="en-AU" sz="2800" dirty="0">
                <a:cs typeface="Arial" panose="020B0604020202020204" pitchFamily="34" charset="0"/>
              </a:rPr>
              <a:t>your registration by the NSW Medical Council will prompt a review of the appointment, especially if:</a:t>
            </a:r>
          </a:p>
          <a:p>
            <a:pPr lvl="1"/>
            <a:r>
              <a:rPr lang="en-AU" sz="2000" dirty="0">
                <a:cs typeface="Arial" panose="020B0604020202020204" pitchFamily="34" charset="0"/>
              </a:rPr>
              <a:t>the Council has concerns about poor record keeping</a:t>
            </a:r>
          </a:p>
          <a:p>
            <a:pPr lvl="1"/>
            <a:r>
              <a:rPr lang="en-AU" sz="2000" dirty="0">
                <a:cs typeface="Arial" panose="020B0604020202020204" pitchFamily="34" charset="0"/>
              </a:rPr>
              <a:t>there is a requirement for close supervision</a:t>
            </a:r>
          </a:p>
          <a:p>
            <a:r>
              <a:rPr lang="en-AU" sz="2800" dirty="0">
                <a:cs typeface="Arial" panose="020B0604020202020204" pitchFamily="34" charset="0"/>
              </a:rPr>
              <a:t>If you are uncertain, please contact us</a:t>
            </a:r>
            <a:endParaRPr lang="en-AU" sz="2400" dirty="0">
              <a:cs typeface="Arial" panose="020B0604020202020204" pitchFamily="34" charset="0"/>
            </a:endParaRPr>
          </a:p>
        </p:txBody>
      </p:sp>
    </p:spTree>
    <p:extLst>
      <p:ext uri="{BB962C8B-B14F-4D97-AF65-F5344CB8AC3E}">
        <p14:creationId xmlns:p14="http://schemas.microsoft.com/office/powerpoint/2010/main" val="25016992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53853-D7D7-0B51-5C04-8FADA610D0A3}"/>
              </a:ext>
            </a:extLst>
          </p:cNvPr>
          <p:cNvSpPr>
            <a:spLocks noGrp="1"/>
          </p:cNvSpPr>
          <p:nvPr>
            <p:ph type="title"/>
          </p:nvPr>
        </p:nvSpPr>
        <p:spPr>
          <a:xfrm>
            <a:off x="457200" y="274638"/>
            <a:ext cx="8229600" cy="755172"/>
          </a:xfrm>
        </p:spPr>
        <p:txBody>
          <a:bodyPr>
            <a:normAutofit/>
          </a:bodyPr>
          <a:lstStyle/>
          <a:p>
            <a:r>
              <a:rPr lang="en-AU" sz="3600" b="1" dirty="0">
                <a:cs typeface="Arial" panose="020B0604020202020204" pitchFamily="34" charset="0"/>
              </a:rPr>
              <a:t>For further information</a:t>
            </a:r>
          </a:p>
        </p:txBody>
      </p:sp>
      <p:sp>
        <p:nvSpPr>
          <p:cNvPr id="3" name="Content Placeholder 2">
            <a:extLst>
              <a:ext uri="{FF2B5EF4-FFF2-40B4-BE49-F238E27FC236}">
                <a16:creationId xmlns:a16="http://schemas.microsoft.com/office/drawing/2014/main" id="{3BE70628-F9D1-A791-D7A8-767D2684EF60}"/>
              </a:ext>
            </a:extLst>
          </p:cNvPr>
          <p:cNvSpPr>
            <a:spLocks noGrp="1"/>
          </p:cNvSpPr>
          <p:nvPr>
            <p:ph idx="1"/>
          </p:nvPr>
        </p:nvSpPr>
        <p:spPr>
          <a:xfrm>
            <a:off x="457200" y="1166018"/>
            <a:ext cx="8229600" cy="4525963"/>
          </a:xfrm>
        </p:spPr>
        <p:txBody>
          <a:bodyPr>
            <a:normAutofit lnSpcReduction="10000"/>
          </a:bodyPr>
          <a:lstStyle/>
          <a:p>
            <a:r>
              <a:rPr lang="en-AU" dirty="0"/>
              <a:t>The Medical Referees website</a:t>
            </a:r>
          </a:p>
          <a:p>
            <a:pPr marL="0" indent="0">
              <a:buNone/>
            </a:pPr>
            <a:r>
              <a:rPr lang="en-AU" sz="2400" dirty="0">
                <a:hlinkClick r:id="rId2"/>
              </a:rPr>
              <a:t>www.seslhd.health.nsw.gov.au/services-clinics/directory/public-health/medical-referees</a:t>
            </a:r>
            <a:endParaRPr lang="en-AU" sz="2400" dirty="0"/>
          </a:p>
          <a:p>
            <a:r>
              <a:rPr lang="en-AU" dirty="0"/>
              <a:t>Final arrangements of the deceased (NSW Health)</a:t>
            </a:r>
          </a:p>
          <a:p>
            <a:pPr marL="0" indent="0">
              <a:buNone/>
            </a:pPr>
            <a:r>
              <a:rPr lang="en-AU" sz="2400" dirty="0">
                <a:hlinkClick r:id="rId3"/>
              </a:rPr>
              <a:t>https://www.health.nsw.gov.au/environment/dotd/Pages/default.aspx</a:t>
            </a:r>
            <a:endParaRPr lang="en-AU" sz="2400" dirty="0"/>
          </a:p>
          <a:p>
            <a:r>
              <a:rPr lang="en-AU" dirty="0"/>
              <a:t>Our contact details</a:t>
            </a:r>
          </a:p>
          <a:p>
            <a:pPr lvl="1"/>
            <a:r>
              <a:rPr lang="en-AU" sz="2400" b="1" i="0" u="none" strike="noStrike" baseline="0" dirty="0">
                <a:solidFill>
                  <a:srgbClr val="000000"/>
                </a:solidFill>
                <a:latin typeface="Calibri" panose="020F0502020204030204" pitchFamily="34" charset="0"/>
              </a:rPr>
              <a:t>t</a:t>
            </a:r>
            <a:r>
              <a:rPr lang="en-AU" sz="2400" b="0" i="0" u="none" strike="noStrike" baseline="0" dirty="0">
                <a:solidFill>
                  <a:srgbClr val="000000"/>
                </a:solidFill>
                <a:latin typeface="Calibri" panose="020F0502020204030204" pitchFamily="34" charset="0"/>
              </a:rPr>
              <a:t>: (02) 9382 8333 option 5 (business hours only) </a:t>
            </a:r>
          </a:p>
          <a:p>
            <a:pPr lvl="1"/>
            <a:r>
              <a:rPr lang="fr-FR" sz="2400" b="1" i="0" u="none" strike="noStrike" baseline="0" dirty="0">
                <a:solidFill>
                  <a:srgbClr val="000000"/>
                </a:solidFill>
                <a:latin typeface="Calibri" panose="020F0502020204030204" pitchFamily="34" charset="0"/>
              </a:rPr>
              <a:t>e</a:t>
            </a:r>
            <a:r>
              <a:rPr lang="fr-FR" sz="2400" b="0" i="0" u="none" strike="noStrike" baseline="0" dirty="0">
                <a:solidFill>
                  <a:srgbClr val="000000"/>
                </a:solidFill>
                <a:latin typeface="Calibri" panose="020F0502020204030204" pitchFamily="34" charset="0"/>
              </a:rPr>
              <a:t>: </a:t>
            </a:r>
            <a:r>
              <a:rPr lang="fr-FR" sz="2400" b="0" i="0" u="none" strike="noStrike" baseline="0" dirty="0">
                <a:solidFill>
                  <a:srgbClr val="000000"/>
                </a:solidFill>
                <a:latin typeface="Calibri" panose="020F0502020204030204" pitchFamily="34" charset="0"/>
                <a:hlinkClick r:id="rId4"/>
              </a:rPr>
              <a:t>SESLHD-PHU-MedicalRefereeTeam@health.nsw.gov.au</a:t>
            </a:r>
            <a:endParaRPr lang="fr-FR" sz="2400" b="0" i="0" u="none" strike="noStrike" baseline="0" dirty="0">
              <a:solidFill>
                <a:srgbClr val="000000"/>
              </a:solidFill>
              <a:latin typeface="Calibri" panose="020F0502020204030204" pitchFamily="34" charset="0"/>
            </a:endParaRPr>
          </a:p>
          <a:p>
            <a:endParaRPr lang="en-AU" dirty="0"/>
          </a:p>
          <a:p>
            <a:endParaRPr lang="en-AU" dirty="0"/>
          </a:p>
        </p:txBody>
      </p:sp>
    </p:spTree>
    <p:extLst>
      <p:ext uri="{BB962C8B-B14F-4D97-AF65-F5344CB8AC3E}">
        <p14:creationId xmlns:p14="http://schemas.microsoft.com/office/powerpoint/2010/main" val="28470956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DF48A4-2399-1F50-5D7D-C649C9C78251}"/>
              </a:ext>
            </a:extLst>
          </p:cNvPr>
          <p:cNvSpPr>
            <a:spLocks noGrp="1"/>
          </p:cNvSpPr>
          <p:nvPr>
            <p:ph type="title"/>
          </p:nvPr>
        </p:nvSpPr>
        <p:spPr/>
        <p:txBody>
          <a:bodyPr>
            <a:normAutofit/>
          </a:bodyPr>
          <a:lstStyle/>
          <a:p>
            <a:r>
              <a:rPr lang="en-AU" sz="3600" b="1" dirty="0"/>
              <a:t>Feedback or Questions</a:t>
            </a:r>
          </a:p>
        </p:txBody>
      </p:sp>
      <p:sp>
        <p:nvSpPr>
          <p:cNvPr id="3" name="Content Placeholder 2">
            <a:extLst>
              <a:ext uri="{FF2B5EF4-FFF2-40B4-BE49-F238E27FC236}">
                <a16:creationId xmlns:a16="http://schemas.microsoft.com/office/drawing/2014/main" id="{CB28BBE4-5403-222C-2874-DD6C9F6E4574}"/>
              </a:ext>
            </a:extLst>
          </p:cNvPr>
          <p:cNvSpPr>
            <a:spLocks noGrp="1"/>
          </p:cNvSpPr>
          <p:nvPr>
            <p:ph idx="1"/>
          </p:nvPr>
        </p:nvSpPr>
        <p:spPr/>
        <p:txBody>
          <a:bodyPr>
            <a:normAutofit/>
          </a:bodyPr>
          <a:lstStyle/>
          <a:p>
            <a:pPr marL="0" indent="0" algn="ctr">
              <a:buNone/>
            </a:pPr>
            <a:r>
              <a:rPr lang="en-AU" dirty="0"/>
              <a:t>If you have any suggestions about this </a:t>
            </a:r>
            <a:br>
              <a:rPr lang="en-AU" dirty="0"/>
            </a:br>
            <a:r>
              <a:rPr lang="en-AU" dirty="0"/>
              <a:t>presentation or questions about the process </a:t>
            </a:r>
            <a:br>
              <a:rPr lang="en-AU" dirty="0"/>
            </a:br>
            <a:r>
              <a:rPr lang="en-AU" dirty="0"/>
              <a:t>of issuing a Cremation Permit, please don’t </a:t>
            </a:r>
            <a:br>
              <a:rPr lang="en-AU" dirty="0"/>
            </a:br>
            <a:r>
              <a:rPr lang="en-AU" dirty="0"/>
              <a:t>hesitate to contact the Medical Referee Team</a:t>
            </a:r>
          </a:p>
          <a:p>
            <a:pPr marL="0" indent="0" algn="ctr">
              <a:buNone/>
            </a:pPr>
            <a:r>
              <a:rPr lang="en-AU" sz="2800" b="1" dirty="0"/>
              <a:t>e</a:t>
            </a:r>
            <a:r>
              <a:rPr lang="en-AU" sz="2800" dirty="0"/>
              <a:t>: </a:t>
            </a:r>
            <a:r>
              <a:rPr lang="fr-FR" sz="2800" b="0" i="0" u="none" strike="noStrike" baseline="0" dirty="0">
                <a:solidFill>
                  <a:srgbClr val="000000"/>
                </a:solidFill>
                <a:latin typeface="Calibri" panose="020F0502020204030204" pitchFamily="34" charset="0"/>
                <a:hlinkClick r:id="rId2"/>
              </a:rPr>
              <a:t>SESLHD-PHU-MedicalRefereeTeam@health.nsw.gov.au</a:t>
            </a:r>
            <a:endParaRPr lang="fr-FR" sz="2800" b="0" i="0" u="none" strike="noStrike" baseline="0" dirty="0">
              <a:solidFill>
                <a:srgbClr val="000000"/>
              </a:solidFill>
              <a:latin typeface="Calibri" panose="020F0502020204030204" pitchFamily="34" charset="0"/>
            </a:endParaRPr>
          </a:p>
          <a:p>
            <a:pPr marL="0" indent="0" algn="ctr">
              <a:buNone/>
            </a:pPr>
            <a:r>
              <a:rPr lang="en-AU" sz="2800" dirty="0"/>
              <a:t>or</a:t>
            </a:r>
          </a:p>
          <a:p>
            <a:pPr marL="0" indent="0" algn="ctr">
              <a:buNone/>
            </a:pPr>
            <a:r>
              <a:rPr lang="en-AU" sz="2800" b="1" dirty="0"/>
              <a:t>t</a:t>
            </a:r>
            <a:r>
              <a:rPr lang="en-AU" sz="2800" dirty="0"/>
              <a:t>: (02) 9382 8333 (option 5) </a:t>
            </a:r>
            <a:br>
              <a:rPr lang="en-AU" sz="2800" dirty="0"/>
            </a:br>
            <a:r>
              <a:rPr lang="en-AU" sz="2800" dirty="0"/>
              <a:t>during business hours</a:t>
            </a:r>
          </a:p>
        </p:txBody>
      </p:sp>
    </p:spTree>
    <p:extLst>
      <p:ext uri="{BB962C8B-B14F-4D97-AF65-F5344CB8AC3E}">
        <p14:creationId xmlns:p14="http://schemas.microsoft.com/office/powerpoint/2010/main" val="824426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6B4E6-4F40-F41C-BEDD-64303D7481E6}"/>
              </a:ext>
            </a:extLst>
          </p:cNvPr>
          <p:cNvSpPr>
            <a:spLocks noGrp="1"/>
          </p:cNvSpPr>
          <p:nvPr>
            <p:ph type="title"/>
          </p:nvPr>
        </p:nvSpPr>
        <p:spPr/>
        <p:txBody>
          <a:bodyPr>
            <a:normAutofit/>
          </a:bodyPr>
          <a:lstStyle/>
          <a:p>
            <a:r>
              <a:rPr lang="en-AU" sz="3600" b="1" dirty="0"/>
              <a:t>Who is a NSW Medical Referee?</a:t>
            </a:r>
          </a:p>
        </p:txBody>
      </p:sp>
      <p:sp>
        <p:nvSpPr>
          <p:cNvPr id="3" name="Content Placeholder 2">
            <a:extLst>
              <a:ext uri="{FF2B5EF4-FFF2-40B4-BE49-F238E27FC236}">
                <a16:creationId xmlns:a16="http://schemas.microsoft.com/office/drawing/2014/main" id="{3FC3C694-01F5-A9E1-8DB4-487B42D19AC0}"/>
              </a:ext>
            </a:extLst>
          </p:cNvPr>
          <p:cNvSpPr>
            <a:spLocks noGrp="1"/>
          </p:cNvSpPr>
          <p:nvPr>
            <p:ph idx="1"/>
          </p:nvPr>
        </p:nvSpPr>
        <p:spPr>
          <a:xfrm>
            <a:off x="365759" y="1600200"/>
            <a:ext cx="8450981" cy="4525963"/>
          </a:xfrm>
        </p:spPr>
        <p:txBody>
          <a:bodyPr>
            <a:normAutofit lnSpcReduction="10000"/>
          </a:bodyPr>
          <a:lstStyle/>
          <a:p>
            <a:r>
              <a:rPr lang="en-AU" sz="3000" dirty="0"/>
              <a:t>In accordance with the Public Health Regulation 2022, a medical referee is a medical practitioner, with appropriate AHPRA registration, </a:t>
            </a:r>
            <a:r>
              <a:rPr lang="en-AU" sz="3000" b="1" dirty="0"/>
              <a:t>specifically</a:t>
            </a:r>
            <a:r>
              <a:rPr lang="en-AU" sz="3000" dirty="0"/>
              <a:t> appointed by the Secretary of the NSW Ministry of Health to issue Cremation Permits.</a:t>
            </a:r>
          </a:p>
          <a:p>
            <a:r>
              <a:rPr lang="en-AU" sz="3000" dirty="0"/>
              <a:t>In addition, medical practitioners in these specific roles may issue a Cremation Permit:</a:t>
            </a:r>
          </a:p>
          <a:p>
            <a:pPr lvl="1"/>
            <a:r>
              <a:rPr lang="en-AU" sz="2600" dirty="0"/>
              <a:t>a public health officer (in charge of a public health unit)</a:t>
            </a:r>
          </a:p>
          <a:p>
            <a:pPr lvl="1"/>
            <a:r>
              <a:rPr lang="en-AU" sz="2600" dirty="0"/>
              <a:t>a medical superintendent (or director of medical/clinical services) of a public hospital</a:t>
            </a:r>
          </a:p>
        </p:txBody>
      </p:sp>
    </p:spTree>
    <p:extLst>
      <p:ext uri="{BB962C8B-B14F-4D97-AF65-F5344CB8AC3E}">
        <p14:creationId xmlns:p14="http://schemas.microsoft.com/office/powerpoint/2010/main" val="11074650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979B7D-E642-E5A1-E99A-81856F287E9D}"/>
              </a:ext>
            </a:extLst>
          </p:cNvPr>
          <p:cNvSpPr>
            <a:spLocks noGrp="1"/>
          </p:cNvSpPr>
          <p:nvPr>
            <p:ph type="title"/>
          </p:nvPr>
        </p:nvSpPr>
        <p:spPr>
          <a:xfrm>
            <a:off x="457200" y="274638"/>
            <a:ext cx="8429946" cy="923847"/>
          </a:xfrm>
        </p:spPr>
        <p:txBody>
          <a:bodyPr>
            <a:noAutofit/>
          </a:bodyPr>
          <a:lstStyle/>
          <a:p>
            <a:r>
              <a:rPr lang="en-AU" sz="3600" b="1" dirty="0">
                <a:cs typeface="Arial" panose="020B0604020202020204" pitchFamily="34" charset="0"/>
              </a:rPr>
              <a:t>What is the role of a Medical Referee?</a:t>
            </a:r>
            <a:endParaRPr lang="en-AU" sz="3600" dirty="0"/>
          </a:p>
        </p:txBody>
      </p:sp>
      <p:sp>
        <p:nvSpPr>
          <p:cNvPr id="3" name="Content Placeholder 2">
            <a:extLst>
              <a:ext uri="{FF2B5EF4-FFF2-40B4-BE49-F238E27FC236}">
                <a16:creationId xmlns:a16="http://schemas.microsoft.com/office/drawing/2014/main" id="{BDD12C8C-6FCA-B8AC-7793-8AE8276E1C6C}"/>
              </a:ext>
            </a:extLst>
          </p:cNvPr>
          <p:cNvSpPr>
            <a:spLocks noGrp="1"/>
          </p:cNvSpPr>
          <p:nvPr>
            <p:ph idx="1"/>
          </p:nvPr>
        </p:nvSpPr>
        <p:spPr>
          <a:xfrm>
            <a:off x="519344" y="1422646"/>
            <a:ext cx="8229600" cy="4525963"/>
          </a:xfrm>
        </p:spPr>
        <p:txBody>
          <a:bodyPr>
            <a:noAutofit/>
          </a:bodyPr>
          <a:lstStyle/>
          <a:p>
            <a:r>
              <a:rPr lang="en-AU" dirty="0"/>
              <a:t>The key task is to issue (or decline to issue) a Medical Referee’s Cremation Permit</a:t>
            </a:r>
          </a:p>
          <a:p>
            <a:r>
              <a:rPr lang="en-AU" dirty="0"/>
              <a:t>First review the </a:t>
            </a:r>
          </a:p>
          <a:p>
            <a:pPr lvl="1"/>
            <a:r>
              <a:rPr lang="en-AU" sz="2400" dirty="0"/>
              <a:t>Application for Permission for Cremation, AND</a:t>
            </a:r>
          </a:p>
          <a:p>
            <a:pPr lvl="1"/>
            <a:r>
              <a:rPr lang="en-AU" sz="2400" dirty="0"/>
              <a:t>Medical Certificate of Cause of Death</a:t>
            </a:r>
          </a:p>
          <a:p>
            <a:r>
              <a:rPr lang="en-AU" dirty="0"/>
              <a:t>Ensure information provided is consistent</a:t>
            </a:r>
          </a:p>
          <a:p>
            <a:r>
              <a:rPr lang="en-AU" dirty="0"/>
              <a:t>Consider if there is a need to make an external examination of the body</a:t>
            </a:r>
          </a:p>
        </p:txBody>
      </p:sp>
    </p:spTree>
    <p:extLst>
      <p:ext uri="{BB962C8B-B14F-4D97-AF65-F5344CB8AC3E}">
        <p14:creationId xmlns:p14="http://schemas.microsoft.com/office/powerpoint/2010/main" val="1843322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B03D5-8D46-B1A9-CCC9-C6141D270837}"/>
              </a:ext>
            </a:extLst>
          </p:cNvPr>
          <p:cNvSpPr>
            <a:spLocks noGrp="1"/>
          </p:cNvSpPr>
          <p:nvPr>
            <p:ph type="title"/>
          </p:nvPr>
        </p:nvSpPr>
        <p:spPr/>
        <p:txBody>
          <a:bodyPr vert="horz" lIns="91440" tIns="45720" rIns="91440" bIns="45720" rtlCol="0" anchor="ctr">
            <a:noAutofit/>
          </a:bodyPr>
          <a:lstStyle/>
          <a:p>
            <a:r>
              <a:rPr lang="en-AU" sz="3600" b="1" dirty="0">
                <a:cs typeface="Arial" panose="020B0604020202020204" pitchFamily="34" charset="0"/>
              </a:rPr>
              <a:t>Before signing a cremation permit</a:t>
            </a:r>
          </a:p>
        </p:txBody>
      </p:sp>
      <p:sp>
        <p:nvSpPr>
          <p:cNvPr id="3" name="Content Placeholder 2">
            <a:extLst>
              <a:ext uri="{FF2B5EF4-FFF2-40B4-BE49-F238E27FC236}">
                <a16:creationId xmlns:a16="http://schemas.microsoft.com/office/drawing/2014/main" id="{4EA69C06-8C89-5430-8E04-658F4232DA0A}"/>
              </a:ext>
            </a:extLst>
          </p:cNvPr>
          <p:cNvSpPr>
            <a:spLocks noGrp="1"/>
          </p:cNvSpPr>
          <p:nvPr>
            <p:ph idx="1"/>
          </p:nvPr>
        </p:nvSpPr>
        <p:spPr/>
        <p:txBody>
          <a:bodyPr/>
          <a:lstStyle/>
          <a:p>
            <a:r>
              <a:rPr lang="en-AU" dirty="0"/>
              <a:t>Be certain of the identity of the deceased</a:t>
            </a:r>
          </a:p>
          <a:p>
            <a:r>
              <a:rPr lang="en-AU" dirty="0"/>
              <a:t>Be certain that the deceased died of natural causes</a:t>
            </a:r>
          </a:p>
          <a:p>
            <a:r>
              <a:rPr lang="en-AU" dirty="0"/>
              <a:t>Be satisfied that the deceased left no written objection to cremation</a:t>
            </a:r>
          </a:p>
          <a:p>
            <a:r>
              <a:rPr lang="en-AU" dirty="0"/>
              <a:t>In the case of an application for a stillborn baby, verify that the deceased was stillborn, </a:t>
            </a:r>
            <a:br>
              <a:rPr lang="en-AU" dirty="0"/>
            </a:br>
            <a:r>
              <a:rPr lang="en-AU" dirty="0"/>
              <a:t>i.e. it did not die </a:t>
            </a:r>
            <a:r>
              <a:rPr lang="en-AU" b="1" dirty="0"/>
              <a:t>after</a:t>
            </a:r>
            <a:r>
              <a:rPr lang="en-AU" dirty="0"/>
              <a:t> being born</a:t>
            </a:r>
          </a:p>
        </p:txBody>
      </p:sp>
    </p:spTree>
    <p:extLst>
      <p:ext uri="{BB962C8B-B14F-4D97-AF65-F5344CB8AC3E}">
        <p14:creationId xmlns:p14="http://schemas.microsoft.com/office/powerpoint/2010/main" val="28479608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13616-AED6-3A36-9417-4783C58DE747}"/>
              </a:ext>
            </a:extLst>
          </p:cNvPr>
          <p:cNvSpPr>
            <a:spLocks noGrp="1"/>
          </p:cNvSpPr>
          <p:nvPr>
            <p:ph type="title"/>
          </p:nvPr>
        </p:nvSpPr>
        <p:spPr>
          <a:xfrm>
            <a:off x="399495" y="274638"/>
            <a:ext cx="8229600" cy="1143000"/>
          </a:xfrm>
        </p:spPr>
        <p:txBody>
          <a:bodyPr/>
          <a:lstStyle/>
          <a:p>
            <a:r>
              <a:rPr lang="en-AU" sz="3600" b="1" dirty="0">
                <a:cs typeface="Arial" panose="020B0604020202020204" pitchFamily="34" charset="0"/>
              </a:rPr>
              <a:t>Medical Referee must be independent</a:t>
            </a:r>
          </a:p>
        </p:txBody>
      </p:sp>
      <p:sp>
        <p:nvSpPr>
          <p:cNvPr id="3" name="Content Placeholder 2">
            <a:extLst>
              <a:ext uri="{FF2B5EF4-FFF2-40B4-BE49-F238E27FC236}">
                <a16:creationId xmlns:a16="http://schemas.microsoft.com/office/drawing/2014/main" id="{3C0C4404-F464-14B8-3500-139ECBDB90B1}"/>
              </a:ext>
            </a:extLst>
          </p:cNvPr>
          <p:cNvSpPr>
            <a:spLocks noGrp="1"/>
          </p:cNvSpPr>
          <p:nvPr>
            <p:ph idx="1"/>
          </p:nvPr>
        </p:nvSpPr>
        <p:spPr/>
        <p:txBody>
          <a:bodyPr>
            <a:normAutofit/>
          </a:bodyPr>
          <a:lstStyle/>
          <a:p>
            <a:pPr marL="0" indent="0">
              <a:buNone/>
            </a:pPr>
            <a:r>
              <a:rPr lang="en-AU" dirty="0"/>
              <a:t>If you</a:t>
            </a:r>
          </a:p>
          <a:p>
            <a:pPr lvl="1"/>
            <a:r>
              <a:rPr lang="en-AU" sz="2400" dirty="0"/>
              <a:t>completed the death certificate or cremation risk advice in respect of the deceased, OR</a:t>
            </a:r>
          </a:p>
          <a:p>
            <a:pPr lvl="1"/>
            <a:r>
              <a:rPr lang="en-AU" sz="2400" dirty="0"/>
              <a:t>are a close relative of the deceased person, OR</a:t>
            </a:r>
          </a:p>
          <a:p>
            <a:pPr lvl="1"/>
            <a:r>
              <a:rPr lang="en-AU" sz="2400" dirty="0"/>
              <a:t>provided medical treatment or care to the deceased in the previous 6 months, OR</a:t>
            </a:r>
          </a:p>
          <a:p>
            <a:pPr lvl="1"/>
            <a:r>
              <a:rPr lang="en-AU" sz="2400" dirty="0"/>
              <a:t>have a pecuniary interest in the death of the deceased</a:t>
            </a:r>
          </a:p>
          <a:p>
            <a:pPr marL="0" indent="0">
              <a:buNone/>
            </a:pPr>
            <a:r>
              <a:rPr lang="en-AU" dirty="0"/>
              <a:t>you MUST decline and ask the funeral director to allocate another medical referee</a:t>
            </a:r>
          </a:p>
        </p:txBody>
      </p:sp>
    </p:spTree>
    <p:extLst>
      <p:ext uri="{BB962C8B-B14F-4D97-AF65-F5344CB8AC3E}">
        <p14:creationId xmlns:p14="http://schemas.microsoft.com/office/powerpoint/2010/main" val="15073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6BA829-AA6A-B8C8-D5C9-4C0AFD1DE4C2}"/>
              </a:ext>
            </a:extLst>
          </p:cNvPr>
          <p:cNvSpPr>
            <a:spLocks noGrp="1"/>
          </p:cNvSpPr>
          <p:nvPr>
            <p:ph type="title"/>
          </p:nvPr>
        </p:nvSpPr>
        <p:spPr>
          <a:xfrm>
            <a:off x="457200" y="274638"/>
            <a:ext cx="8229600" cy="888337"/>
          </a:xfrm>
        </p:spPr>
        <p:txBody>
          <a:bodyPr>
            <a:normAutofit/>
          </a:bodyPr>
          <a:lstStyle/>
          <a:p>
            <a:r>
              <a:rPr lang="en-AU" sz="3600" b="1" dirty="0">
                <a:cs typeface="Arial" panose="020B0604020202020204" pitchFamily="34" charset="0"/>
              </a:rPr>
              <a:t>Other reasons for declining</a:t>
            </a:r>
            <a:endParaRPr lang="en-AU" sz="3600" dirty="0"/>
          </a:p>
        </p:txBody>
      </p:sp>
      <p:graphicFrame>
        <p:nvGraphicFramePr>
          <p:cNvPr id="4" name="Content Placeholder 3">
            <a:extLst>
              <a:ext uri="{FF2B5EF4-FFF2-40B4-BE49-F238E27FC236}">
                <a16:creationId xmlns:a16="http://schemas.microsoft.com/office/drawing/2014/main" id="{F4F0E3BA-E2C6-CF37-0CD2-B07E2192EFF7}"/>
              </a:ext>
            </a:extLst>
          </p:cNvPr>
          <p:cNvGraphicFramePr>
            <a:graphicFrameLocks noGrp="1"/>
          </p:cNvGraphicFramePr>
          <p:nvPr>
            <p:ph idx="1"/>
            <p:extLst>
              <p:ext uri="{D42A27DB-BD31-4B8C-83A1-F6EECF244321}">
                <p14:modId xmlns:p14="http://schemas.microsoft.com/office/powerpoint/2010/main" val="106536971"/>
              </p:ext>
            </p:extLst>
          </p:nvPr>
        </p:nvGraphicFramePr>
        <p:xfrm>
          <a:off x="457200" y="1174072"/>
          <a:ext cx="8229600" cy="5059138"/>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882088102"/>
                    </a:ext>
                  </a:extLst>
                </a:gridCol>
                <a:gridCol w="4114800">
                  <a:extLst>
                    <a:ext uri="{9D8B030D-6E8A-4147-A177-3AD203B41FA5}">
                      <a16:colId xmlns:a16="http://schemas.microsoft.com/office/drawing/2014/main" val="1700344113"/>
                    </a:ext>
                  </a:extLst>
                </a:gridCol>
              </a:tblGrid>
              <a:tr h="370840">
                <a:tc>
                  <a:txBody>
                    <a:bodyPr/>
                    <a:lstStyle/>
                    <a:p>
                      <a:pPr algn="ctr"/>
                      <a:r>
                        <a:rPr lang="en-AU" sz="2400" dirty="0"/>
                        <a:t>Reason for declining</a:t>
                      </a:r>
                    </a:p>
                  </a:txBody>
                  <a:tcPr/>
                </a:tc>
                <a:tc>
                  <a:txBody>
                    <a:bodyPr/>
                    <a:lstStyle/>
                    <a:p>
                      <a:pPr algn="ctr"/>
                      <a:r>
                        <a:rPr lang="en-AU" sz="2400" dirty="0"/>
                        <a:t>Remedy</a:t>
                      </a:r>
                    </a:p>
                  </a:txBody>
                  <a:tcPr/>
                </a:tc>
                <a:extLst>
                  <a:ext uri="{0D108BD9-81ED-4DB2-BD59-A6C34878D82A}">
                    <a16:rowId xmlns:a16="http://schemas.microsoft.com/office/drawing/2014/main" val="1723264769"/>
                  </a:ext>
                </a:extLst>
              </a:tr>
              <a:tr h="852898">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800" b="0" i="0" u="none" strike="noStrike" kern="1200" baseline="0" dirty="0">
                          <a:solidFill>
                            <a:schemeClr val="dk1"/>
                          </a:solidFill>
                          <a:latin typeface="+mn-lt"/>
                          <a:ea typeface="+mn-ea"/>
                          <a:cs typeface="+mn-cs"/>
                        </a:rPr>
                        <a:t>The identity of the body is unclear or incorrect 	</a:t>
                      </a:r>
                    </a:p>
                  </a:txBody>
                  <a:tcPr anchor="b"/>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800" b="0" i="0" u="none" strike="noStrike" kern="1200" baseline="0" dirty="0">
                          <a:solidFill>
                            <a:schemeClr val="dk1"/>
                          </a:solidFill>
                          <a:latin typeface="+mn-lt"/>
                          <a:ea typeface="+mn-ea"/>
                          <a:cs typeface="+mn-cs"/>
                        </a:rPr>
                        <a:t>Decline until the deceased’s identity is verified and documents corrected 	</a:t>
                      </a:r>
                    </a:p>
                  </a:txBody>
                  <a:tcPr anchor="b"/>
                </a:tc>
                <a:extLst>
                  <a:ext uri="{0D108BD9-81ED-4DB2-BD59-A6C34878D82A}">
                    <a16:rowId xmlns:a16="http://schemas.microsoft.com/office/drawing/2014/main" val="4069827445"/>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800" b="0" i="0" u="none" strike="noStrike" kern="1200" baseline="0" dirty="0">
                          <a:solidFill>
                            <a:schemeClr val="dk1"/>
                          </a:solidFill>
                          <a:latin typeface="+mn-lt"/>
                          <a:ea typeface="+mn-ea"/>
                          <a:cs typeface="+mn-cs"/>
                        </a:rPr>
                        <a:t>Incorrect or incomplete application for permission for cremation, including that the </a:t>
                      </a:r>
                      <a:r>
                        <a:rPr lang="en-AU" sz="1800" b="1" i="0" u="none" strike="noStrike" kern="1200" baseline="0" dirty="0">
                          <a:solidFill>
                            <a:schemeClr val="dk1"/>
                          </a:solidFill>
                          <a:latin typeface="+mn-lt"/>
                          <a:ea typeface="+mn-ea"/>
                          <a:cs typeface="+mn-cs"/>
                        </a:rPr>
                        <a:t>applicant’s identity</a:t>
                      </a:r>
                      <a:r>
                        <a:rPr lang="en-AU" sz="1800" b="0" i="0" u="none" strike="noStrike" kern="1200" baseline="0" dirty="0">
                          <a:solidFill>
                            <a:schemeClr val="dk1"/>
                          </a:solidFill>
                          <a:latin typeface="+mn-lt"/>
                          <a:ea typeface="+mn-ea"/>
                          <a:cs typeface="+mn-cs"/>
                        </a:rPr>
                        <a:t> is unclear	</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800" b="0" i="0" u="none" strike="noStrike" kern="1200" baseline="0" dirty="0">
                          <a:solidFill>
                            <a:schemeClr val="dk1"/>
                          </a:solidFill>
                          <a:latin typeface="+mn-lt"/>
                          <a:ea typeface="+mn-ea"/>
                          <a:cs typeface="+mn-cs"/>
                        </a:rPr>
                        <a:t>Inform the funeral director that the forms must be correctly completed 	before you can issue the Cremation Permit</a:t>
                      </a:r>
                    </a:p>
                  </a:txBody>
                  <a:tcPr/>
                </a:tc>
                <a:extLst>
                  <a:ext uri="{0D108BD9-81ED-4DB2-BD59-A6C34878D82A}">
                    <a16:rowId xmlns:a16="http://schemas.microsoft.com/office/drawing/2014/main" val="1485514130"/>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800" b="0" i="0" u="none" strike="noStrike" kern="1200" baseline="0" dirty="0">
                          <a:solidFill>
                            <a:schemeClr val="dk1"/>
                          </a:solidFill>
                          <a:latin typeface="+mn-lt"/>
                          <a:ea typeface="+mn-ea"/>
                          <a:cs typeface="+mn-cs"/>
                        </a:rPr>
                        <a:t>A medical certificate of cause of death is missing, incomplete, illegible or incorrect 	</a:t>
                      </a:r>
                    </a:p>
                  </a:txBody>
                  <a:tcPr/>
                </a:tc>
                <a:tc>
                  <a:txBody>
                    <a:bodyPr/>
                    <a:lstStyle/>
                    <a:p>
                      <a:r>
                        <a:rPr lang="en-AU" dirty="0"/>
                        <a:t>Request the funeral director to obtain a correctly completed medical certificate of cause of death from the issuing doctor</a:t>
                      </a:r>
                    </a:p>
                  </a:txBody>
                  <a:tcPr/>
                </a:tc>
                <a:extLst>
                  <a:ext uri="{0D108BD9-81ED-4DB2-BD59-A6C34878D82A}">
                    <a16:rowId xmlns:a16="http://schemas.microsoft.com/office/drawing/2014/main" val="250534637"/>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800" b="0" i="0" u="none" strike="noStrike" kern="1200" baseline="0" dirty="0">
                          <a:solidFill>
                            <a:schemeClr val="dk1"/>
                          </a:solidFill>
                          <a:latin typeface="+mn-lt"/>
                          <a:ea typeface="+mn-ea"/>
                          <a:cs typeface="+mn-cs"/>
                        </a:rPr>
                        <a:t>The deceased has left a written note that their body is NOT to be cremated 	</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800" b="0" i="0" u="none" strike="noStrike" kern="1200" baseline="0" dirty="0">
                          <a:solidFill>
                            <a:schemeClr val="dk1"/>
                          </a:solidFill>
                          <a:latin typeface="+mn-lt"/>
                          <a:ea typeface="+mn-ea"/>
                          <a:cs typeface="+mn-cs"/>
                        </a:rPr>
                        <a:t>Decline. The cremation MUST NOT take place </a:t>
                      </a:r>
                    </a:p>
                  </a:txBody>
                  <a:tcPr/>
                </a:tc>
                <a:extLst>
                  <a:ext uri="{0D108BD9-81ED-4DB2-BD59-A6C34878D82A}">
                    <a16:rowId xmlns:a16="http://schemas.microsoft.com/office/drawing/2014/main" val="2232111470"/>
                  </a:ext>
                </a:extLst>
              </a:tr>
              <a:tr h="370840">
                <a:tc>
                  <a:txBody>
                    <a:bodyPr/>
                    <a:lstStyle/>
                    <a:p>
                      <a:r>
                        <a:rPr lang="en-AU" sz="1800" b="0" i="0" u="none" strike="noStrike" kern="1200" baseline="0" dirty="0">
                          <a:solidFill>
                            <a:schemeClr val="dk1"/>
                          </a:solidFill>
                          <a:latin typeface="+mn-lt"/>
                          <a:ea typeface="+mn-ea"/>
                          <a:cs typeface="+mn-cs"/>
                        </a:rPr>
                        <a:t>Death was due to violent or unnatural causes </a:t>
                      </a:r>
                      <a:r>
                        <a:rPr lang="en-AU" sz="1000" b="0" i="0" u="none" strike="noStrike" baseline="0" dirty="0">
                          <a:solidFill>
                            <a:srgbClr val="000000"/>
                          </a:solidFill>
                          <a:latin typeface="Calibri" panose="020F0502020204030204" pitchFamily="34" charset="0"/>
                        </a:rPr>
                        <a:t>	 	</a:t>
                      </a:r>
                    </a:p>
                  </a:txBody>
                  <a:tcPr/>
                </a:tc>
                <a:tc>
                  <a:txBody>
                    <a:bodyPr/>
                    <a:lstStyle/>
                    <a:p>
                      <a:r>
                        <a:rPr lang="en-AU" sz="1800" b="0" i="0" u="none" strike="noStrike" baseline="0" dirty="0">
                          <a:solidFill>
                            <a:srgbClr val="000000"/>
                          </a:solidFill>
                          <a:latin typeface="Calibri" panose="020F0502020204030204" pitchFamily="34" charset="0"/>
                        </a:rPr>
                        <a:t>Decline. Refer the matter to the coroner</a:t>
                      </a:r>
                      <a:endParaRPr lang="en-AU" dirty="0"/>
                    </a:p>
                  </a:txBody>
                  <a:tcPr/>
                </a:tc>
                <a:extLst>
                  <a:ext uri="{0D108BD9-81ED-4DB2-BD59-A6C34878D82A}">
                    <a16:rowId xmlns:a16="http://schemas.microsoft.com/office/drawing/2014/main" val="1854602938"/>
                  </a:ext>
                </a:extLst>
              </a:tr>
              <a:tr h="370840">
                <a:tc>
                  <a:txBody>
                    <a:bodyPr/>
                    <a:lstStyle/>
                    <a:p>
                      <a:r>
                        <a:rPr lang="en-AU" sz="1800" b="0" i="0" u="none" strike="noStrike" kern="1200" baseline="0" dirty="0">
                          <a:solidFill>
                            <a:schemeClr val="dk1"/>
                          </a:solidFill>
                          <a:latin typeface="+mn-lt"/>
                          <a:ea typeface="+mn-ea"/>
                          <a:cs typeface="+mn-cs"/>
                        </a:rPr>
                        <a:t>There are suspicious circumstances surrounding the death 	</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AU" sz="1800" b="0" i="0" u="none" strike="noStrike" baseline="0" dirty="0">
                          <a:solidFill>
                            <a:srgbClr val="000000"/>
                          </a:solidFill>
                          <a:latin typeface="Calibri" panose="020F0502020204030204" pitchFamily="34" charset="0"/>
                        </a:rPr>
                        <a:t>Decline. Refer the matter to the coroner</a:t>
                      </a:r>
                      <a:endParaRPr lang="en-AU" dirty="0"/>
                    </a:p>
                    <a:p>
                      <a:endParaRPr lang="en-AU" dirty="0"/>
                    </a:p>
                  </a:txBody>
                  <a:tcPr/>
                </a:tc>
                <a:extLst>
                  <a:ext uri="{0D108BD9-81ED-4DB2-BD59-A6C34878D82A}">
                    <a16:rowId xmlns:a16="http://schemas.microsoft.com/office/drawing/2014/main" val="4278750552"/>
                  </a:ext>
                </a:extLst>
              </a:tr>
            </a:tbl>
          </a:graphicData>
        </a:graphic>
      </p:graphicFrame>
    </p:spTree>
    <p:extLst>
      <p:ext uri="{BB962C8B-B14F-4D97-AF65-F5344CB8AC3E}">
        <p14:creationId xmlns:p14="http://schemas.microsoft.com/office/powerpoint/2010/main" val="14096077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27ECDE-03A6-9EF2-39D2-179BA7D72995}"/>
              </a:ext>
            </a:extLst>
          </p:cNvPr>
          <p:cNvSpPr>
            <a:spLocks noGrp="1"/>
          </p:cNvSpPr>
          <p:nvPr>
            <p:ph type="title"/>
          </p:nvPr>
        </p:nvSpPr>
        <p:spPr>
          <a:xfrm>
            <a:off x="685800" y="2147319"/>
            <a:ext cx="7772400" cy="1362075"/>
          </a:xfrm>
        </p:spPr>
        <p:txBody>
          <a:bodyPr>
            <a:normAutofit fontScale="90000"/>
          </a:bodyPr>
          <a:lstStyle/>
          <a:p>
            <a:pPr algn="ctr"/>
            <a:r>
              <a:rPr lang="en-AU" cap="none" dirty="0"/>
              <a:t>Your step-by-step guide to </a:t>
            </a:r>
            <a:br>
              <a:rPr lang="en-AU" cap="none" dirty="0"/>
            </a:br>
            <a:r>
              <a:rPr lang="en-AU" cap="none" dirty="0"/>
              <a:t>completing the Cremation Permit (Other than Stillborn Children)</a:t>
            </a:r>
          </a:p>
        </p:txBody>
      </p:sp>
    </p:spTree>
    <p:extLst>
      <p:ext uri="{BB962C8B-B14F-4D97-AF65-F5344CB8AC3E}">
        <p14:creationId xmlns:p14="http://schemas.microsoft.com/office/powerpoint/2010/main" val="29411804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6536D1-0CFC-8844-CA94-B785CC784C77}"/>
              </a:ext>
            </a:extLst>
          </p:cNvPr>
          <p:cNvSpPr>
            <a:spLocks noGrp="1"/>
          </p:cNvSpPr>
          <p:nvPr>
            <p:ph idx="1"/>
          </p:nvPr>
        </p:nvSpPr>
        <p:spPr>
          <a:xfrm>
            <a:off x="457200" y="1874519"/>
            <a:ext cx="8229600" cy="4754881"/>
          </a:xfrm>
        </p:spPr>
        <p:txBody>
          <a:bodyPr>
            <a:normAutofit fontScale="92500"/>
          </a:bodyPr>
          <a:lstStyle/>
          <a:p>
            <a:r>
              <a:rPr lang="en-AU" sz="2400" dirty="0"/>
              <a:t>Ensure the identity of the body is correct, the cause of death is clear and that Coronial review is not required </a:t>
            </a:r>
          </a:p>
          <a:p>
            <a:r>
              <a:rPr lang="en-AU" sz="2400" dirty="0"/>
              <a:t>If you are uncertain about any of these points, DO NOT sign the Cremation Permit and inform the funeral director</a:t>
            </a:r>
          </a:p>
          <a:p>
            <a:r>
              <a:rPr lang="en-AU" sz="2400" dirty="0"/>
              <a:t>Carefully check that Q2(a) on the Application says YES or NO</a:t>
            </a:r>
          </a:p>
          <a:p>
            <a:pPr lvl="1"/>
            <a:r>
              <a:rPr lang="en-AU" sz="2000" dirty="0"/>
              <a:t>If YES, then 2(b) MUST state that the deceased wished to be cremated</a:t>
            </a:r>
          </a:p>
          <a:p>
            <a:r>
              <a:rPr lang="en-AU" sz="2400" dirty="0"/>
              <a:t>If the deceased left written direction that he/she NOT be cremated, then by law, you must NOT sign the cremation permit</a:t>
            </a:r>
          </a:p>
          <a:p>
            <a:r>
              <a:rPr lang="en-AU" sz="2400" dirty="0"/>
              <a:t>If you feel you are being asked to sign the permit contrary to the deceased’s written direction, please contact the Medical Referee Team at the South Eastern Sydney Public Health Unit for advice:</a:t>
            </a:r>
          </a:p>
          <a:p>
            <a:pPr marL="457200" lvl="1" indent="0">
              <a:buNone/>
            </a:pPr>
            <a:r>
              <a:rPr lang="en-AU" sz="2000" b="1" dirty="0"/>
              <a:t>e</a:t>
            </a:r>
            <a:r>
              <a:rPr lang="en-AU" sz="2000" dirty="0"/>
              <a:t>: </a:t>
            </a:r>
            <a:r>
              <a:rPr lang="en-AU" sz="2000" dirty="0">
                <a:hlinkClick r:id="rId2"/>
              </a:rPr>
              <a:t>SESLHD-PHU-MedicalRefereeTeam@health.nsw.gov.au</a:t>
            </a:r>
            <a:endParaRPr lang="en-AU" sz="2000" dirty="0"/>
          </a:p>
          <a:p>
            <a:pPr marL="457200" lvl="1" indent="0">
              <a:buNone/>
            </a:pPr>
            <a:r>
              <a:rPr lang="en-AU" sz="2000" b="1" dirty="0"/>
              <a:t>t</a:t>
            </a:r>
            <a:r>
              <a:rPr lang="en-AU" sz="2000" dirty="0"/>
              <a:t>: 02 9382 8333 option 5</a:t>
            </a:r>
          </a:p>
        </p:txBody>
      </p:sp>
      <p:sp>
        <p:nvSpPr>
          <p:cNvPr id="4" name="Title 1">
            <a:extLst>
              <a:ext uri="{FF2B5EF4-FFF2-40B4-BE49-F238E27FC236}">
                <a16:creationId xmlns:a16="http://schemas.microsoft.com/office/drawing/2014/main" id="{F58CA43F-90F4-6D1E-2E93-BFD9FF4F9247}"/>
              </a:ext>
            </a:extLst>
          </p:cNvPr>
          <p:cNvSpPr>
            <a:spLocks noGrp="1"/>
          </p:cNvSpPr>
          <p:nvPr>
            <p:ph type="title"/>
          </p:nvPr>
        </p:nvSpPr>
        <p:spPr>
          <a:xfrm>
            <a:off x="457200" y="457518"/>
            <a:ext cx="8229600" cy="1143000"/>
          </a:xfrm>
        </p:spPr>
        <p:txBody>
          <a:bodyPr>
            <a:noAutofit/>
          </a:bodyPr>
          <a:lstStyle/>
          <a:p>
            <a:r>
              <a:rPr lang="en-AU" sz="3600" b="1" dirty="0"/>
              <a:t>Step ❶: </a:t>
            </a:r>
            <a:r>
              <a:rPr lang="en-AU" sz="3200" b="1" dirty="0"/>
              <a:t>review the Application for Cremation and the Certificate of Cause of Death</a:t>
            </a:r>
            <a:endParaRPr lang="en-AU" sz="3600" b="1" dirty="0"/>
          </a:p>
        </p:txBody>
      </p:sp>
    </p:spTree>
    <p:extLst>
      <p:ext uri="{BB962C8B-B14F-4D97-AF65-F5344CB8AC3E}">
        <p14:creationId xmlns:p14="http://schemas.microsoft.com/office/powerpoint/2010/main" val="19651325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9BF5A07A-C962-3F96-DB45-162BA741ECEB}"/>
              </a:ext>
            </a:extLst>
          </p:cNvPr>
          <p:cNvSpPr>
            <a:spLocks noGrp="1"/>
          </p:cNvSpPr>
          <p:nvPr>
            <p:ph idx="1"/>
          </p:nvPr>
        </p:nvSpPr>
        <p:spPr>
          <a:xfrm>
            <a:off x="1189745" y="939693"/>
            <a:ext cx="7781001" cy="1407080"/>
          </a:xfrm>
        </p:spPr>
        <p:txBody>
          <a:bodyPr>
            <a:normAutofit fontScale="85000" lnSpcReduction="10000"/>
          </a:bodyPr>
          <a:lstStyle/>
          <a:p>
            <a:r>
              <a:rPr lang="en-AU" sz="2800" dirty="0"/>
              <a:t>In the first half of the Cremation Permit, complete:</a:t>
            </a:r>
          </a:p>
          <a:p>
            <a:pPr lvl="1"/>
            <a:r>
              <a:rPr lang="en-AU" sz="2400" dirty="0"/>
              <a:t>your own details, including whether you are a NSW Medical Referee by appointment OR by virtue of your public office</a:t>
            </a:r>
          </a:p>
          <a:p>
            <a:pPr lvl="1"/>
            <a:r>
              <a:rPr lang="en-AU" sz="2400" dirty="0"/>
              <a:t>the name, last </a:t>
            </a:r>
            <a:r>
              <a:rPr lang="en-AU" sz="2100" dirty="0"/>
              <a:t>known</a:t>
            </a:r>
            <a:r>
              <a:rPr lang="en-AU" sz="2400" dirty="0"/>
              <a:t> address and date of birth of the deceased</a:t>
            </a:r>
          </a:p>
          <a:p>
            <a:pPr lvl="1"/>
            <a:endParaRPr lang="en-AU" sz="2400" dirty="0"/>
          </a:p>
        </p:txBody>
      </p:sp>
      <p:sp>
        <p:nvSpPr>
          <p:cNvPr id="7" name="Title 1">
            <a:extLst>
              <a:ext uri="{FF2B5EF4-FFF2-40B4-BE49-F238E27FC236}">
                <a16:creationId xmlns:a16="http://schemas.microsoft.com/office/drawing/2014/main" id="{78C6087D-E7B7-1B3A-7874-E6C305B963B4}"/>
              </a:ext>
            </a:extLst>
          </p:cNvPr>
          <p:cNvSpPr>
            <a:spLocks noGrp="1"/>
          </p:cNvSpPr>
          <p:nvPr>
            <p:ph type="title"/>
          </p:nvPr>
        </p:nvSpPr>
        <p:spPr>
          <a:xfrm>
            <a:off x="457200" y="140270"/>
            <a:ext cx="8229600" cy="717583"/>
          </a:xfrm>
        </p:spPr>
        <p:txBody>
          <a:bodyPr>
            <a:noAutofit/>
          </a:bodyPr>
          <a:lstStyle/>
          <a:p>
            <a:r>
              <a:rPr lang="en-AU" sz="3600" b="1" dirty="0"/>
              <a:t>Step ❷: </a:t>
            </a:r>
            <a:r>
              <a:rPr lang="en-AU" sz="3200" b="1" dirty="0"/>
              <a:t>your and the deceased’s details</a:t>
            </a:r>
            <a:endParaRPr lang="en-AU" sz="3600" b="1" dirty="0"/>
          </a:p>
        </p:txBody>
      </p:sp>
      <p:pic>
        <p:nvPicPr>
          <p:cNvPr id="4" name="Picture 3">
            <a:extLst>
              <a:ext uri="{FF2B5EF4-FFF2-40B4-BE49-F238E27FC236}">
                <a16:creationId xmlns:a16="http://schemas.microsoft.com/office/drawing/2014/main" id="{6C87106C-A41C-6473-3E05-B1974C87E473}"/>
              </a:ext>
            </a:extLst>
          </p:cNvPr>
          <p:cNvPicPr>
            <a:picLocks noChangeAspect="1"/>
          </p:cNvPicPr>
          <p:nvPr/>
        </p:nvPicPr>
        <p:blipFill>
          <a:blip r:embed="rId2"/>
          <a:stretch>
            <a:fillRect/>
          </a:stretch>
        </p:blipFill>
        <p:spPr>
          <a:xfrm>
            <a:off x="593855" y="2428613"/>
            <a:ext cx="6445222" cy="4210120"/>
          </a:xfrm>
          <a:prstGeom prst="rect">
            <a:avLst/>
          </a:prstGeom>
        </p:spPr>
      </p:pic>
    </p:spTree>
    <p:extLst>
      <p:ext uri="{BB962C8B-B14F-4D97-AF65-F5344CB8AC3E}">
        <p14:creationId xmlns:p14="http://schemas.microsoft.com/office/powerpoint/2010/main" val="30050108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1059</TotalTime>
  <Words>1187</Words>
  <Application>Microsoft Office PowerPoint</Application>
  <PresentationFormat>On-screen Show (4:3)</PresentationFormat>
  <Paragraphs>96</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Role of the Medical Referee in the approval of cremations</vt:lpstr>
      <vt:lpstr>Who is a NSW Medical Referee?</vt:lpstr>
      <vt:lpstr>What is the role of a Medical Referee?</vt:lpstr>
      <vt:lpstr>Before signing a cremation permit</vt:lpstr>
      <vt:lpstr>Medical Referee must be independent</vt:lpstr>
      <vt:lpstr>Other reasons for declining</vt:lpstr>
      <vt:lpstr>Your step-by-step guide to  completing the Cremation Permit (Other than Stillborn Children)</vt:lpstr>
      <vt:lpstr>Step ❶: review the Application for Cremation and the Certificate of Cause of Death</vt:lpstr>
      <vt:lpstr>Step ❷: your and the deceased’s details</vt:lpstr>
      <vt:lpstr>Step ❸: the deceased’s direction  regarding the method of cremation</vt:lpstr>
      <vt:lpstr>Step ❹: do you need to examine the body?</vt:lpstr>
      <vt:lpstr>Step ❺: your certification</vt:lpstr>
      <vt:lpstr>For how long am I appointed?</vt:lpstr>
      <vt:lpstr>For further information</vt:lpstr>
      <vt:lpstr>Feedback or Questions</vt:lpstr>
    </vt:vector>
  </TitlesOfParts>
  <Company>personal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garry mcarthur</dc:creator>
  <cp:lastModifiedBy>Reannon Johnson (South Eastern Sydney LHD)</cp:lastModifiedBy>
  <cp:revision>54</cp:revision>
  <dcterms:created xsi:type="dcterms:W3CDTF">2018-07-08T23:56:56Z</dcterms:created>
  <dcterms:modified xsi:type="dcterms:W3CDTF">2026-04-20T00:38:46Z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0f30421-7766-42c6-b167-b4a273574e25_Enabled">
    <vt:lpwstr>true</vt:lpwstr>
  </property>
  <property fmtid="{D5CDD505-2E9C-101B-9397-08002B2CF9AE}" pid="3" name="MSIP_Label_00f30421-7766-42c6-b167-b4a273574e25_SetDate">
    <vt:lpwstr>2026-01-14T04:52:30Z</vt:lpwstr>
  </property>
  <property fmtid="{D5CDD505-2E9C-101B-9397-08002B2CF9AE}" pid="4" name="MSIP_Label_00f30421-7766-42c6-b167-b4a273574e25_Method">
    <vt:lpwstr>Privileged</vt:lpwstr>
  </property>
  <property fmtid="{D5CDD505-2E9C-101B-9397-08002B2CF9AE}" pid="5" name="MSIP_Label_00f30421-7766-42c6-b167-b4a273574e25_Name">
    <vt:lpwstr>UNOFFICIAL</vt:lpwstr>
  </property>
  <property fmtid="{D5CDD505-2E9C-101B-9397-08002B2CF9AE}" pid="6" name="MSIP_Label_00f30421-7766-42c6-b167-b4a273574e25_SiteId">
    <vt:lpwstr>a687a7bf-02db-43df-bcbb-e7a8bda611a2</vt:lpwstr>
  </property>
  <property fmtid="{D5CDD505-2E9C-101B-9397-08002B2CF9AE}" pid="7" name="MSIP_Label_00f30421-7766-42c6-b167-b4a273574e25_ActionId">
    <vt:lpwstr>21227fab-dad7-48a3-9aa9-b95baf43d27d</vt:lpwstr>
  </property>
  <property fmtid="{D5CDD505-2E9C-101B-9397-08002B2CF9AE}" pid="8" name="MSIP_Label_00f30421-7766-42c6-b167-b4a273574e25_ContentBits">
    <vt:lpwstr>0</vt:lpwstr>
  </property>
  <property fmtid="{D5CDD505-2E9C-101B-9397-08002B2CF9AE}" pid="9" name="MSIP_Label_00f30421-7766-42c6-b167-b4a273574e25_Tag">
    <vt:lpwstr>10, 0, 1, 1</vt:lpwstr>
  </property>
</Properties>
</file>