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58" r:id="rId4"/>
    <p:sldId id="259" r:id="rId5"/>
    <p:sldId id="260" r:id="rId6"/>
    <p:sldId id="261" r:id="rId7"/>
    <p:sldId id="268" r:id="rId8"/>
    <p:sldId id="270" r:id="rId9"/>
    <p:sldId id="265" r:id="rId10"/>
    <p:sldId id="266" r:id="rId11"/>
    <p:sldId id="272" r:id="rId12"/>
    <p:sldId id="269" r:id="rId13"/>
    <p:sldId id="267" r:id="rId14"/>
    <p:sldId id="263" r:id="rId15"/>
    <p:sldId id="264" r:id="rId16"/>
    <p:sldId id="271" r:id="rId17"/>
  </p:sldIdLst>
  <p:sldSz cx="9144000" cy="6858000" type="screen4x3"/>
  <p:notesSz cx="6858000" cy="9144000"/>
  <p:defaultTextStyle>
    <a:defPPr>
      <a:defRPr lang="en-A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428B07-4127-363A-ECE3-BBFDBB0220EA}" name="Vicky Sheppeard (South Eastern Sydney LHD)" initials="VS(ESL" userId="S::Vicky.Sheppeard@health.nsw.gov.au::f43d69cc-14dc-40f5-b9e6-1af9430907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85A"/>
    <a:srgbClr val="A3A3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28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3318" y="84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-6" y="-18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1DA98-6451-4163-9BBD-7C4F871C9E7D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6F20-69A6-4E5A-AD9C-63935136D4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441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E6F20-69A6-4E5A-AD9C-63935136D456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8270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AD71A-8900-0843-B806-B6EF6743243C}" type="datetimeFigureOut">
              <a:rPr lang="en-AU" smtClean="0"/>
              <a:t>30/04/2026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4D0CD-CDF4-AB4A-B953-146177F21290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hyperlink" Target="mailto:SESLHD-PHU-MedicalRefereeTeam@health.nsw.gov.a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hyperlink" Target="mailto:SESLHD-PHU-MedicalRefereeTeam@health.nsw.gov.au" TargetMode="External"/><Relationship Id="rId5" Type="http://schemas.openxmlformats.org/officeDocument/2006/relationships/hyperlink" Target="https://www.health.nsw.gov.au/environment/dotd/Pages/default.aspx" TargetMode="External"/><Relationship Id="rId4" Type="http://schemas.openxmlformats.org/officeDocument/2006/relationships/hyperlink" Target="http://www.seslhd.health.nsw.gov.au/services-clinics/directory/public-health/medical-refere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hyperlink" Target="mailto:SESLHD-PHU-MedicalRefereeTeam@health.nsw.gov.au" TargetMode="Externa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502"/>
            <a:ext cx="9144000" cy="701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of the Medical Referee in the approval of cremations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1235" y="3993187"/>
            <a:ext cx="7676965" cy="1752600"/>
          </a:xfrm>
        </p:spPr>
        <p:txBody>
          <a:bodyPr>
            <a:normAutofit fontScale="92500" lnSpcReduction="10000"/>
          </a:bodyPr>
          <a:lstStyle/>
          <a:p>
            <a:r>
              <a:rPr lang="en-AU" sz="2800" b="1" dirty="0">
                <a:solidFill>
                  <a:srgbClr val="ABB8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 Mark Ferson &amp; Ms Reannon Johnson</a:t>
            </a:r>
          </a:p>
          <a:p>
            <a:r>
              <a:rPr lang="en-AU" sz="2800" b="1" dirty="0">
                <a:solidFill>
                  <a:srgbClr val="ABB85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Medical Referee Team</a:t>
            </a:r>
          </a:p>
          <a:p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Public Health Unit, </a:t>
            </a:r>
            <a:b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800" b="1" dirty="0">
                <a:latin typeface="Calibri" panose="020F0502020204030204" pitchFamily="34" charset="0"/>
                <a:cs typeface="Calibri" panose="020F0502020204030204" pitchFamily="34" charset="0"/>
              </a:rPr>
              <a:t>South Eastern Sydney LHD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2DFC4-6AC6-F5A6-4DC7-6973338EB45E}"/>
              </a:ext>
            </a:extLst>
          </p:cNvPr>
          <p:cNvSpPr txBox="1"/>
          <p:nvPr/>
        </p:nvSpPr>
        <p:spPr>
          <a:xfrm>
            <a:off x="8025228" y="6593420"/>
            <a:ext cx="93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April 2026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79BD38AB-FA17-783F-566E-9DE58BFC6B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886"/>
    </mc:Choice>
    <mc:Fallback>
      <p:transition spd="slow" advTm="46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6B4E6-4F40-F41C-BEDD-64303D74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b="1" dirty="0"/>
              <a:t>Who is a NSW Medical Referee?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3C694-01F5-A9E1-8DB4-487B42D19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59" y="1600200"/>
            <a:ext cx="8450981" cy="4525963"/>
          </a:xfrm>
        </p:spPr>
        <p:txBody>
          <a:bodyPr>
            <a:normAutofit lnSpcReduction="10000"/>
          </a:bodyPr>
          <a:lstStyle/>
          <a:p>
            <a:r>
              <a:rPr lang="en-AU" sz="3000" dirty="0"/>
              <a:t>In accordance with the Public Health Regulation 2022, a medical referee is a medical practitioner, with current AHPRA registration to practise, </a:t>
            </a:r>
            <a:r>
              <a:rPr lang="en-AU" sz="3000" b="1" dirty="0"/>
              <a:t>specifically</a:t>
            </a:r>
            <a:r>
              <a:rPr lang="en-AU" sz="3000" dirty="0"/>
              <a:t> appointed by the Secretary of the NSW Ministry of Health to issue Cremation Permits.</a:t>
            </a:r>
          </a:p>
          <a:p>
            <a:r>
              <a:rPr lang="en-AU" sz="3000" dirty="0"/>
              <a:t>In addition, medical practitioners in these specific roles may issue Cremation Permits:</a:t>
            </a:r>
          </a:p>
          <a:p>
            <a:pPr lvl="1"/>
            <a:r>
              <a:rPr lang="en-AU" sz="2600" dirty="0"/>
              <a:t>a public health officer (in charge of a public health unit)</a:t>
            </a:r>
          </a:p>
          <a:p>
            <a:pPr lvl="1"/>
            <a:r>
              <a:rPr lang="en-AU" sz="2600" dirty="0"/>
              <a:t>a medical superintendent (or director of medical/clinical services) of a public hospital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291C72A-B23A-D92E-E8A3-C5F1FF5BF8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7465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824"/>
    </mc:Choice>
    <mc:Fallback>
      <p:transition spd="slow" advTm="32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79B7D-E642-E5A1-E99A-81856F28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429946" cy="923847"/>
          </a:xfrm>
        </p:spPr>
        <p:txBody>
          <a:bodyPr>
            <a:noAutofit/>
          </a:bodyPr>
          <a:lstStyle/>
          <a:p>
            <a:r>
              <a:rPr lang="en-AU" sz="3600" b="1" dirty="0">
                <a:cs typeface="Arial" panose="020B0604020202020204" pitchFamily="34" charset="0"/>
              </a:rPr>
              <a:t>What is the role of a Medical Referee?</a:t>
            </a:r>
            <a:endParaRPr lang="en-AU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12C8C-6FCA-B8AC-7793-8AE8276E1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44" y="1422646"/>
            <a:ext cx="8229600" cy="4525963"/>
          </a:xfrm>
        </p:spPr>
        <p:txBody>
          <a:bodyPr>
            <a:noAutofit/>
          </a:bodyPr>
          <a:lstStyle/>
          <a:p>
            <a:r>
              <a:rPr lang="en-AU" dirty="0"/>
              <a:t>The key task is to issue (or decline to issue) a Medical Referee’s Cremation Permit</a:t>
            </a:r>
          </a:p>
          <a:p>
            <a:r>
              <a:rPr lang="en-AU" dirty="0"/>
              <a:t>First review the </a:t>
            </a:r>
          </a:p>
          <a:p>
            <a:pPr lvl="1"/>
            <a:r>
              <a:rPr lang="en-AU" sz="2400" dirty="0"/>
              <a:t>Application for Permission for Cremation, AND</a:t>
            </a:r>
          </a:p>
          <a:p>
            <a:pPr lvl="1"/>
            <a:r>
              <a:rPr lang="en-AU" sz="2400" dirty="0"/>
              <a:t>Medical Certificate of Cause of Death</a:t>
            </a:r>
          </a:p>
          <a:p>
            <a:r>
              <a:rPr lang="en-AU" dirty="0"/>
              <a:t>Ensure information provided is consistent</a:t>
            </a:r>
          </a:p>
          <a:p>
            <a:r>
              <a:rPr lang="en-AU" dirty="0"/>
              <a:t>You are </a:t>
            </a:r>
            <a:r>
              <a:rPr lang="en-AU" b="1" dirty="0"/>
              <a:t>no longer </a:t>
            </a:r>
            <a:r>
              <a:rPr lang="en-AU" dirty="0"/>
              <a:t>required to check for implanted batteries or radioisotopes</a:t>
            </a:r>
          </a:p>
          <a:p>
            <a:r>
              <a:rPr lang="en-AU" dirty="0"/>
              <a:t>Consider if there are </a:t>
            </a:r>
            <a:r>
              <a:rPr lang="en-AU" b="1" dirty="0"/>
              <a:t>other</a:t>
            </a:r>
            <a:r>
              <a:rPr lang="en-AU" dirty="0"/>
              <a:t> reasons to make an external examination of the body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D15775D-4CFA-F567-9A29-836A8889DC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332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179"/>
    </mc:Choice>
    <mc:Fallback>
      <p:transition spd="slow" advTm="60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03D5-8D46-B1A9-CCC9-C6141D270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AU" sz="3600" b="1" dirty="0">
                <a:cs typeface="Arial" panose="020B0604020202020204" pitchFamily="34" charset="0"/>
              </a:rPr>
              <a:t>Before signing a cremation permit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69C06-8C89-5430-8E04-658F4232D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Be certain of the identity of the deceased</a:t>
            </a:r>
          </a:p>
          <a:p>
            <a:r>
              <a:rPr lang="en-AU" dirty="0"/>
              <a:t>Be certain that the deceased died of natural causes</a:t>
            </a:r>
          </a:p>
          <a:p>
            <a:r>
              <a:rPr lang="en-AU" dirty="0"/>
              <a:t>Be satisfied that the deceased left no written objection to cremation</a:t>
            </a:r>
          </a:p>
          <a:p>
            <a:r>
              <a:rPr lang="en-AU" dirty="0"/>
              <a:t>In the case of an application for a stillborn baby, verify that the deceased was, in fact, stillborn </a:t>
            </a:r>
            <a:br>
              <a:rPr lang="en-AU" dirty="0"/>
            </a:br>
            <a:endParaRPr lang="en-AU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FFE9777-864A-4183-A80B-FF4A0C3D8F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7960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78"/>
    </mc:Choice>
    <mc:Fallback>
      <p:transition spd="slow" advTm="25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3616-AED6-3A36-9417-4783C58DE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95" y="274638"/>
            <a:ext cx="8229600" cy="1143000"/>
          </a:xfrm>
        </p:spPr>
        <p:txBody>
          <a:bodyPr/>
          <a:lstStyle/>
          <a:p>
            <a:r>
              <a:rPr lang="en-AU" sz="3600" b="1" dirty="0">
                <a:cs typeface="Arial" panose="020B0604020202020204" pitchFamily="34" charset="0"/>
              </a:rPr>
              <a:t>Medical Referees must be independent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C4404-F464-14B8-3500-139ECBDB9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/>
              <a:t>If you</a:t>
            </a:r>
          </a:p>
          <a:p>
            <a:pPr lvl="1"/>
            <a:r>
              <a:rPr lang="en-AU" sz="2400" dirty="0"/>
              <a:t>completed the death certificate or cremation risk advice in respect of the deceased, OR</a:t>
            </a:r>
          </a:p>
          <a:p>
            <a:pPr lvl="1"/>
            <a:r>
              <a:rPr lang="en-AU" sz="2400" dirty="0"/>
              <a:t>are a close relative of the deceased person, OR</a:t>
            </a:r>
          </a:p>
          <a:p>
            <a:pPr lvl="1"/>
            <a:r>
              <a:rPr lang="en-AU" sz="2400" dirty="0"/>
              <a:t>have a pecuniary interest in the death of the deceased</a:t>
            </a:r>
          </a:p>
          <a:p>
            <a:pPr marL="0" indent="0">
              <a:buNone/>
            </a:pPr>
            <a:r>
              <a:rPr lang="en-AU" dirty="0"/>
              <a:t>you MUST decline and ask the funeral director to allocate another medical referee</a:t>
            </a:r>
          </a:p>
          <a:p>
            <a:pPr marL="0" indent="0">
              <a:buNone/>
            </a:pPr>
            <a:r>
              <a:rPr lang="en-AU" dirty="0"/>
              <a:t>In addition, you should NOT sign the cremation permit if you provided medical treatment or care to the deceased in the previous 6 months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77F099B-50FE-D1CE-95E2-7EEC7FF9D8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7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543"/>
    </mc:Choice>
    <mc:Fallback>
      <p:transition spd="slow" advTm="35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BA829-AA6A-B8C8-D5C9-4C0AFD1DE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8337"/>
          </a:xfrm>
        </p:spPr>
        <p:txBody>
          <a:bodyPr>
            <a:normAutofit/>
          </a:bodyPr>
          <a:lstStyle/>
          <a:p>
            <a:r>
              <a:rPr lang="en-AU" sz="3600" b="1" dirty="0">
                <a:cs typeface="Arial" panose="020B0604020202020204" pitchFamily="34" charset="0"/>
              </a:rPr>
              <a:t>Other reasons for declining</a:t>
            </a:r>
            <a:endParaRPr lang="en-AU" sz="36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4F0E3BA-E2C6-CF37-0CD2-B07E2192EF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536971"/>
              </p:ext>
            </p:extLst>
          </p:nvPr>
        </p:nvGraphicFramePr>
        <p:xfrm>
          <a:off x="457200" y="1174072"/>
          <a:ext cx="8229600" cy="5059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208810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70034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Reason for declining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dirty="0"/>
                        <a:t>Remedy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264769"/>
                  </a:ext>
                </a:extLst>
              </a:tr>
              <a:tr h="8528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identity of the body is unclear or incorrect 	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Decline until the deceased’s identity is verified and documents corrected 	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06982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Incorrect or incomplete application for permission for cremation, including that the </a:t>
                      </a:r>
                      <a:r>
                        <a:rPr lang="en-AU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applicant’s identity</a:t>
                      </a: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unclear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Inform the funeral director that the forms must be correctly completed 	before you can issue the Cremation Permit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51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medical certificate of cause of death is missing, incomplete, illegible or incorrect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Request the funeral director to obtain a correctly completed medical certificate of cause of death from the issuing doctor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deceased has left a written note that their body is NOT to be cremated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Decline. The cremation MUST NOT take place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11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Death was due to violent or unnatural causes </a:t>
                      </a:r>
                      <a:r>
                        <a:rPr lang="en-AU" sz="10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	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Decline. Refer the matter to the coroner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0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There are suspicious circumstances surrounding the death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Decline. Refer the matter to the coroner</a:t>
                      </a:r>
                      <a:endParaRPr lang="en-AU" dirty="0"/>
                    </a:p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750552"/>
                  </a:ext>
                </a:extLst>
              </a:tr>
            </a:tbl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F9397AA-6C0A-1E8D-BCA0-4DB4CE583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09607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799"/>
    </mc:Choice>
    <mc:Fallback>
      <p:transition spd="slow" advTm="67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ECDE-03A6-9EF2-39D2-179BA7D72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147319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en-AU" cap="none" dirty="0"/>
              <a:t>Your step-by-step guide to </a:t>
            </a:r>
            <a:br>
              <a:rPr lang="en-AU" cap="none" dirty="0"/>
            </a:br>
            <a:r>
              <a:rPr lang="en-AU" cap="none" dirty="0"/>
              <a:t>completing the Cremation Permit (Other than Stillborn Children)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40AEC55-827C-7BD6-EF6C-87C517AEE1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4118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72"/>
    </mc:Choice>
    <mc:Fallback>
      <p:transition spd="slow" advTm="16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536D1-0CFC-8844-CA94-B785CC784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4519"/>
            <a:ext cx="8229600" cy="4754881"/>
          </a:xfrm>
        </p:spPr>
        <p:txBody>
          <a:bodyPr>
            <a:normAutofit/>
          </a:bodyPr>
          <a:lstStyle/>
          <a:p>
            <a:r>
              <a:rPr lang="en-AU" sz="2400" dirty="0"/>
              <a:t>Ensure the identity of the body is correct, the cause of death is clear and that Coronial review is not required </a:t>
            </a:r>
          </a:p>
          <a:p>
            <a:r>
              <a:rPr lang="en-AU" sz="2400" dirty="0"/>
              <a:t>If you are uncertain about any of these points, DO NOT sign the Cremation Permit and inform the funeral director</a:t>
            </a:r>
          </a:p>
          <a:p>
            <a:r>
              <a:rPr lang="en-AU" sz="2400" dirty="0"/>
              <a:t>Carefully check that Q2(a) on the Application is not blank and says either YES or NO</a:t>
            </a:r>
          </a:p>
          <a:p>
            <a:r>
              <a:rPr lang="en-AU" sz="2400" dirty="0"/>
              <a:t>However, if Q2(a) is BLANK, then you should ask the funeral director to return the application to you only once this question is completed, </a:t>
            </a:r>
            <a:r>
              <a:rPr lang="en-AU" sz="2400" dirty="0" err="1"/>
              <a:t>ie</a:t>
            </a:r>
            <a:r>
              <a:rPr lang="en-AU" sz="2400" dirty="0"/>
              <a:t> either YES or No is marked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8CA43F-90F4-6D1E-2E93-BFD9FF4F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518"/>
            <a:ext cx="8229600" cy="1143000"/>
          </a:xfrm>
        </p:spPr>
        <p:txBody>
          <a:bodyPr>
            <a:noAutofit/>
          </a:bodyPr>
          <a:lstStyle/>
          <a:p>
            <a:r>
              <a:rPr lang="en-AU" sz="3600" b="1" dirty="0"/>
              <a:t>Step ❶: </a:t>
            </a:r>
            <a:r>
              <a:rPr lang="en-AU" sz="3200" b="1" dirty="0"/>
              <a:t>review the Application for Cremation and the Certificate of Cause of Death</a:t>
            </a:r>
            <a:endParaRPr lang="en-AU" sz="3600" b="1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28AE565-4107-497E-9780-C2027AC439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5132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31"/>
    </mc:Choice>
    <mc:Fallback>
      <p:transition spd="slow" advTm="43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5A07A-C962-3F96-DB45-162BA741E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745" y="939693"/>
            <a:ext cx="7781001" cy="1407080"/>
          </a:xfrm>
        </p:spPr>
        <p:txBody>
          <a:bodyPr>
            <a:normAutofit fontScale="85000" lnSpcReduction="10000"/>
          </a:bodyPr>
          <a:lstStyle/>
          <a:p>
            <a:r>
              <a:rPr lang="en-AU" sz="2800" dirty="0"/>
              <a:t>In the first half of the Cremation Permit, complete:</a:t>
            </a:r>
          </a:p>
          <a:p>
            <a:pPr lvl="1"/>
            <a:r>
              <a:rPr lang="en-AU" sz="2400" dirty="0"/>
              <a:t>your own details, including whether you are a NSW Medical Referee by appointment OR by virtue of your public office</a:t>
            </a:r>
          </a:p>
          <a:p>
            <a:pPr lvl="1"/>
            <a:r>
              <a:rPr lang="en-AU" sz="2400" dirty="0"/>
              <a:t>the name, last </a:t>
            </a:r>
            <a:r>
              <a:rPr lang="en-AU" sz="2100" dirty="0"/>
              <a:t>known</a:t>
            </a:r>
            <a:r>
              <a:rPr lang="en-AU" sz="2400" dirty="0"/>
              <a:t> address and date of birth of the deceased</a:t>
            </a:r>
          </a:p>
          <a:p>
            <a:pPr lvl="1"/>
            <a:endParaRPr lang="en-AU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C6087D-E7B7-1B3A-7874-E6C305B9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0270"/>
            <a:ext cx="8229600" cy="717583"/>
          </a:xfrm>
        </p:spPr>
        <p:txBody>
          <a:bodyPr>
            <a:noAutofit/>
          </a:bodyPr>
          <a:lstStyle/>
          <a:p>
            <a:r>
              <a:rPr lang="en-AU" sz="3600" b="1" dirty="0"/>
              <a:t>Step ❷: </a:t>
            </a:r>
            <a:r>
              <a:rPr lang="en-AU" sz="3200" b="1" dirty="0"/>
              <a:t>your and the deceased’s details</a:t>
            </a:r>
            <a:endParaRPr lang="en-AU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87106C-A41C-6473-3E05-B1974C87E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55" y="2428613"/>
            <a:ext cx="6445222" cy="421012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94A6831-4AE9-13F3-E28E-CD8211C20F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501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71"/>
    </mc:Choice>
    <mc:Fallback>
      <p:transition spd="slow" advTm="24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5A07A-C962-3F96-DB45-162BA741E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69730"/>
            <a:ext cx="8229600" cy="4361676"/>
          </a:xfrm>
        </p:spPr>
        <p:txBody>
          <a:bodyPr>
            <a:normAutofit/>
          </a:bodyPr>
          <a:lstStyle/>
          <a:p>
            <a:r>
              <a:rPr lang="en-AU" sz="2400" dirty="0"/>
              <a:t>Check the Application as to whether the deceased left any WRITTEN direction regarding method of cremation </a:t>
            </a:r>
          </a:p>
          <a:p>
            <a:r>
              <a:rPr lang="en-AU" sz="2400" dirty="0"/>
              <a:t>As discussed earlier, if Q2(a) says YES, then look at what has been written in answer to Q2(b) ‘If yes, what directions?’ </a:t>
            </a:r>
          </a:p>
          <a:p>
            <a:r>
              <a:rPr lang="en-AU" sz="2400" dirty="0"/>
              <a:t>This may state ‘cremation’ or a particular method of cremation. Record this in the space on the Permit:</a:t>
            </a:r>
          </a:p>
          <a:p>
            <a:endParaRPr lang="en-AU" sz="2400" dirty="0"/>
          </a:p>
          <a:p>
            <a:pPr marL="514350" indent="-457200">
              <a:buFont typeface="+mj-lt"/>
              <a:buAutoNum type="alphaUcPeriod"/>
            </a:pPr>
            <a:endParaRPr lang="en-AU" sz="2800" dirty="0"/>
          </a:p>
          <a:p>
            <a:endParaRPr lang="en-AU" sz="2800" dirty="0"/>
          </a:p>
          <a:p>
            <a:endParaRPr lang="en-AU" sz="2800" dirty="0"/>
          </a:p>
          <a:p>
            <a:endParaRPr lang="en-AU" sz="2800" dirty="0"/>
          </a:p>
          <a:p>
            <a:endParaRPr lang="en-AU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C6087D-E7B7-1B3A-7874-E6C305B9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3702"/>
            <a:ext cx="8229600" cy="698128"/>
          </a:xfrm>
        </p:spPr>
        <p:txBody>
          <a:bodyPr>
            <a:noAutofit/>
          </a:bodyPr>
          <a:lstStyle/>
          <a:p>
            <a:r>
              <a:rPr lang="en-AU" sz="3600" b="1" dirty="0"/>
              <a:t>Step ❸: </a:t>
            </a:r>
            <a:r>
              <a:rPr lang="en-AU" sz="3200" b="1" dirty="0"/>
              <a:t>the deceased’s direction </a:t>
            </a:r>
            <a:br>
              <a:rPr lang="en-AU" sz="3200" b="1" dirty="0"/>
            </a:br>
            <a:r>
              <a:rPr lang="en-AU" sz="3200" b="1" dirty="0"/>
              <a:t>regarding the method of cremation</a:t>
            </a:r>
            <a:endParaRPr lang="en-AU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2CDACD-DE20-CCC0-F37E-EFBEBD5C9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02" y="4416967"/>
            <a:ext cx="8213582" cy="194968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3F7799D-A096-1E38-8F24-48CD818838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2049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296"/>
    </mc:Choice>
    <mc:Fallback>
      <p:transition spd="slow" advTm="30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A2EC6-A8E0-CD8C-BE5B-C008F72C6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Step ❸ continued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A1A61-4687-B9E5-AC6C-19C69CFED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AU" sz="2400" dirty="0"/>
              <a:t>If the answer in this field on the Application is ambiguous, check with the funeral director. </a:t>
            </a:r>
          </a:p>
          <a:p>
            <a:r>
              <a:rPr lang="en-AU" sz="2400" dirty="0"/>
              <a:t>Of course, in the situation where this field says ‘burial’ or something other than cremation, then by law you MUST NOT sign the Permit; return the papers to the funeral director. </a:t>
            </a:r>
          </a:p>
          <a:p>
            <a:r>
              <a:rPr lang="en-AU" sz="2400" dirty="0"/>
              <a:t>If Q2(a) states NO the deceased did not leave a written direction regarding cremation, then go to the next step. </a:t>
            </a:r>
          </a:p>
          <a:p>
            <a:r>
              <a:rPr lang="en-AU" sz="2400" dirty="0"/>
              <a:t>If you feel you are being asked to sign the permit contrary to the deceased’s written direction, please contact the Medical Referee Team for advice:</a:t>
            </a:r>
          </a:p>
          <a:p>
            <a:pPr lvl="1"/>
            <a:r>
              <a:rPr lang="en-AU" sz="2000" b="1" dirty="0"/>
              <a:t>e</a:t>
            </a:r>
            <a:r>
              <a:rPr lang="en-AU" sz="2000" dirty="0"/>
              <a:t>: </a:t>
            </a:r>
            <a:r>
              <a:rPr lang="en-AU" sz="2000" dirty="0">
                <a:hlinkClick r:id="rId4"/>
              </a:rPr>
              <a:t>SESLHD-PHU-MedicalRefereeTeam@health.nsw.gov.au</a:t>
            </a:r>
            <a:endParaRPr lang="en-AU" sz="2000" dirty="0"/>
          </a:p>
          <a:p>
            <a:pPr lvl="1"/>
            <a:r>
              <a:rPr lang="en-AU" sz="2000" b="1" dirty="0"/>
              <a:t>t</a:t>
            </a:r>
            <a:r>
              <a:rPr lang="en-AU" sz="2000" dirty="0"/>
              <a:t>: 02 9382 8333 option 5</a:t>
            </a:r>
          </a:p>
          <a:p>
            <a:endParaRPr lang="en-AU" sz="24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608EB6A-152F-C04E-DAA7-65BA737160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0939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10"/>
    </mc:Choice>
    <mc:Fallback>
      <p:transition spd="slow" advTm="41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1B98C-C30D-D3F1-1942-A4B8943EE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9828"/>
            <a:ext cx="8229600" cy="5261344"/>
          </a:xfrm>
        </p:spPr>
        <p:txBody>
          <a:bodyPr>
            <a:normAutofit fontScale="92500"/>
          </a:bodyPr>
          <a:lstStyle/>
          <a:p>
            <a:r>
              <a:rPr lang="en-AU" sz="2800" dirty="0"/>
              <a:t>Do not accept the funeral director’s request to sign the Permit unless you are able to examine the body if, after reviewing the documents, you feel that it is necessary</a:t>
            </a:r>
          </a:p>
          <a:p>
            <a:r>
              <a:rPr lang="en-AU" sz="2800" dirty="0"/>
              <a:t>NOTE: this examination </a:t>
            </a:r>
            <a:r>
              <a:rPr lang="en-AU" sz="2800" b="1" dirty="0"/>
              <a:t>cannot</a:t>
            </a:r>
            <a:r>
              <a:rPr lang="en-AU" sz="2800" dirty="0"/>
              <a:t> be carried out by another person on your behalf</a:t>
            </a:r>
          </a:p>
          <a:p>
            <a:r>
              <a:rPr lang="en-AU" sz="2800" dirty="0"/>
              <a:t>If indicated, you </a:t>
            </a:r>
            <a:r>
              <a:rPr lang="en-AU" sz="2800" b="1" dirty="0"/>
              <a:t>should </a:t>
            </a:r>
            <a:r>
              <a:rPr lang="en-AU" sz="2800" dirty="0"/>
              <a:t>make an external examination </a:t>
            </a:r>
            <a:br>
              <a:rPr lang="en-AU" sz="2800" dirty="0"/>
            </a:br>
            <a:r>
              <a:rPr lang="en-AU" sz="2800" dirty="0"/>
              <a:t>of the body </a:t>
            </a:r>
            <a:r>
              <a:rPr lang="en-AU" sz="2800" b="1" dirty="0"/>
              <a:t>before</a:t>
            </a:r>
            <a:r>
              <a:rPr lang="en-AU" sz="2800" dirty="0"/>
              <a:t> you sign the Cremation Permit</a:t>
            </a:r>
          </a:p>
          <a:p>
            <a:r>
              <a:rPr lang="en-AU" sz="2800" dirty="0"/>
              <a:t>If your examination of the body raises concerns, DO NOT sign, but </a:t>
            </a:r>
            <a:r>
              <a:rPr lang="en-AU" sz="2800" b="1" dirty="0"/>
              <a:t>seek advice first</a:t>
            </a:r>
          </a:p>
          <a:p>
            <a:r>
              <a:rPr lang="en-AU" sz="2800" dirty="0"/>
              <a:t>If you intend to sign the Cremation Permit, circle the appropriate words in the statement on the Permit</a:t>
            </a:r>
            <a:br>
              <a:rPr lang="en-AU" sz="2800" dirty="0"/>
            </a:br>
            <a:r>
              <a:rPr lang="en-AU" sz="2800" i="1" dirty="0"/>
              <a:t>‘I </a:t>
            </a:r>
            <a:r>
              <a:rPr lang="en-AU" sz="2800" i="1" dirty="0">
                <a:highlight>
                  <a:srgbClr val="FFFF00"/>
                </a:highlight>
              </a:rPr>
              <a:t>have/have not </a:t>
            </a:r>
            <a:r>
              <a:rPr lang="en-AU" sz="2800" i="1" dirty="0"/>
              <a:t>made an external examination …’</a:t>
            </a:r>
          </a:p>
          <a:p>
            <a:endParaRPr lang="en-AU" sz="2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55EBB0-3A96-18DF-DDAC-11BF1E11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828"/>
            <a:ext cx="8229600" cy="1143000"/>
          </a:xfrm>
        </p:spPr>
        <p:txBody>
          <a:bodyPr>
            <a:noAutofit/>
          </a:bodyPr>
          <a:lstStyle/>
          <a:p>
            <a:r>
              <a:rPr lang="en-AU" sz="3200" b="1" dirty="0"/>
              <a:t>Step ❹: do you need to examine the body?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B2B8CBA-D7E0-C3E9-CE7B-7CAD798279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8041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709"/>
    </mc:Choice>
    <mc:Fallback>
      <p:transition spd="slow" advTm="517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0BD2B-AA30-1791-D8C6-34287B74B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5426"/>
            <a:ext cx="8229600" cy="4525963"/>
          </a:xfrm>
        </p:spPr>
        <p:txBody>
          <a:bodyPr/>
          <a:lstStyle/>
          <a:p>
            <a:r>
              <a:rPr lang="en-AU" dirty="0"/>
              <a:t>By signing the Cremation Permit you are giving your professional opinion that</a:t>
            </a:r>
          </a:p>
          <a:p>
            <a:pPr lvl="1"/>
            <a:r>
              <a:rPr lang="en-AU" dirty="0"/>
              <a:t>You are independent of the deceased, </a:t>
            </a:r>
            <a:r>
              <a:rPr lang="en-AU" cap="small" dirty="0"/>
              <a:t>and</a:t>
            </a:r>
          </a:p>
          <a:p>
            <a:pPr lvl="1"/>
            <a:r>
              <a:rPr lang="en-AU" dirty="0"/>
              <a:t>You are satisfied that the Application for Permission for Cremation and Medical Certificate of Cause of Death are correct, </a:t>
            </a:r>
            <a:r>
              <a:rPr lang="en-AU" cap="small" dirty="0"/>
              <a:t>and</a:t>
            </a:r>
            <a:endParaRPr lang="en-AU" dirty="0"/>
          </a:p>
          <a:p>
            <a:pPr lvl="1"/>
            <a:r>
              <a:rPr lang="en-AU" dirty="0"/>
              <a:t>You see no reason why the deceased should not be cremated.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80806AB-463B-2AE4-EB4A-3D9918C0C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9"/>
            <a:ext cx="8229600" cy="1143000"/>
          </a:xfrm>
        </p:spPr>
        <p:txBody>
          <a:bodyPr>
            <a:noAutofit/>
          </a:bodyPr>
          <a:lstStyle/>
          <a:p>
            <a:r>
              <a:rPr lang="en-AU" sz="3600" b="1" dirty="0"/>
              <a:t>Step ❺: your certification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669F1A5-3CF3-DB0F-1EF7-2A2D1549C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58540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00"/>
    </mc:Choice>
    <mc:Fallback>
      <p:transition spd="slow" advTm="24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FDD2F-513E-8C56-9A1B-FF3DBA07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092"/>
          </a:xfrm>
        </p:spPr>
        <p:txBody>
          <a:bodyPr>
            <a:normAutofit/>
          </a:bodyPr>
          <a:lstStyle/>
          <a:p>
            <a:r>
              <a:rPr lang="en-AU" sz="3600" b="1" spc="-100" dirty="0">
                <a:cs typeface="Arial" panose="020B0604020202020204" pitchFamily="34" charset="0"/>
              </a:rPr>
              <a:t>For how long am I appointed?</a:t>
            </a:r>
            <a:endParaRPr lang="en-AU" sz="3600" spc="-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A8FD8-54BE-D23E-FD76-8E4009E71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93794"/>
            <a:ext cx="8229600" cy="4909352"/>
          </a:xfrm>
        </p:spPr>
        <p:txBody>
          <a:bodyPr>
            <a:normAutofit/>
          </a:bodyPr>
          <a:lstStyle/>
          <a:p>
            <a:r>
              <a:rPr lang="en-AU" sz="2800" dirty="0">
                <a:cs typeface="Arial" panose="020B0604020202020204" pitchFamily="34" charset="0"/>
              </a:rPr>
              <a:t>The term of appointment has no limit as long as you are currently registered to practise medicine in NSW</a:t>
            </a:r>
          </a:p>
          <a:p>
            <a:r>
              <a:rPr lang="en-AU" sz="2800" dirty="0">
                <a:cs typeface="Arial" panose="020B0604020202020204" pitchFamily="34" charset="0"/>
              </a:rPr>
              <a:t>PLEASE inform us of any change in practice location or in your contact details</a:t>
            </a:r>
          </a:p>
          <a:p>
            <a:r>
              <a:rPr lang="en-AU" sz="2800" dirty="0">
                <a:cs typeface="Arial" panose="020B0604020202020204" pitchFamily="34" charset="0"/>
              </a:rPr>
              <a:t>And BE AWARE that having conditions placed on </a:t>
            </a:r>
            <a:br>
              <a:rPr lang="en-AU" sz="2800" dirty="0">
                <a:cs typeface="Arial" panose="020B0604020202020204" pitchFamily="34" charset="0"/>
              </a:rPr>
            </a:br>
            <a:r>
              <a:rPr lang="en-AU" sz="2800" dirty="0">
                <a:cs typeface="Arial" panose="020B0604020202020204" pitchFamily="34" charset="0"/>
              </a:rPr>
              <a:t>your registration by the NSW Medical Council will prompt a review of the appointment, especially if:</a:t>
            </a:r>
          </a:p>
          <a:p>
            <a:pPr lvl="1"/>
            <a:r>
              <a:rPr lang="en-AU" sz="2000" dirty="0">
                <a:cs typeface="Arial" panose="020B0604020202020204" pitchFamily="34" charset="0"/>
              </a:rPr>
              <a:t>the Council has concerns about poor record keeping</a:t>
            </a:r>
          </a:p>
          <a:p>
            <a:pPr lvl="1"/>
            <a:r>
              <a:rPr lang="en-AU" sz="2000" dirty="0">
                <a:cs typeface="Arial" panose="020B0604020202020204" pitchFamily="34" charset="0"/>
              </a:rPr>
              <a:t>there is a requirement for close supervision</a:t>
            </a:r>
          </a:p>
          <a:p>
            <a:r>
              <a:rPr lang="en-AU" sz="2800" dirty="0">
                <a:cs typeface="Arial" panose="020B0604020202020204" pitchFamily="34" charset="0"/>
              </a:rPr>
              <a:t>If you are uncertain, please contact us</a:t>
            </a:r>
            <a:endParaRPr lang="en-AU" sz="2400" dirty="0"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F20169B-660E-A583-EF1B-4515D8F348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169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16"/>
    </mc:Choice>
    <mc:Fallback>
      <p:transition spd="slow" advTm="43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3853-D7D7-0B51-5C04-8FADA610D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5172"/>
          </a:xfrm>
        </p:spPr>
        <p:txBody>
          <a:bodyPr>
            <a:normAutofit/>
          </a:bodyPr>
          <a:lstStyle/>
          <a:p>
            <a:r>
              <a:rPr lang="en-AU" sz="3600" b="1" dirty="0">
                <a:cs typeface="Arial" panose="020B0604020202020204" pitchFamily="34" charset="0"/>
              </a:rPr>
              <a:t>For 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70628-F9D1-A791-D7A8-767D2684E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AU" dirty="0"/>
              <a:t>The Medical Referees web page</a:t>
            </a:r>
          </a:p>
          <a:p>
            <a:pPr marL="0" indent="0">
              <a:buNone/>
            </a:pPr>
            <a:r>
              <a:rPr lang="en-AU" sz="2400" dirty="0">
                <a:hlinkClick r:id="rId4"/>
              </a:rPr>
              <a:t>www.seslhd.health.nsw.gov.au/services-clinics/directory/public-health/medical-referees</a:t>
            </a:r>
            <a:endParaRPr lang="en-AU" sz="2400" dirty="0"/>
          </a:p>
          <a:p>
            <a:r>
              <a:rPr lang="en-AU" dirty="0"/>
              <a:t>Final arrangements of the deceased (NSW Health)</a:t>
            </a:r>
          </a:p>
          <a:p>
            <a:pPr marL="0" indent="0">
              <a:buNone/>
            </a:pPr>
            <a:r>
              <a:rPr lang="en-AU" sz="2400" dirty="0">
                <a:hlinkClick r:id="rId5"/>
              </a:rPr>
              <a:t>https://www.health.nsw.gov.au/environment/dotd/Pages/default.aspx</a:t>
            </a:r>
            <a:endParaRPr lang="en-AU" sz="2400" dirty="0"/>
          </a:p>
          <a:p>
            <a:r>
              <a:rPr lang="en-AU" dirty="0"/>
              <a:t>Our contact details</a:t>
            </a:r>
          </a:p>
          <a:p>
            <a:pPr lvl="1"/>
            <a:r>
              <a:rPr lang="en-AU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</a:t>
            </a:r>
            <a:r>
              <a:rPr lang="en-AU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(02) 9382 8333 option 5 (business hours only) </a:t>
            </a:r>
          </a:p>
          <a:p>
            <a:pPr lvl="1"/>
            <a:r>
              <a:rPr lang="fr-FR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fr-F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hlinkClick r:id="rId6"/>
              </a:rPr>
              <a:t>SESLHD-PHU-MedicalRefereeTeam@health.nsw.gov.au</a:t>
            </a:r>
            <a:endParaRPr lang="fr-FR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AU" dirty="0"/>
          </a:p>
          <a:p>
            <a:endParaRPr lang="en-AU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DFD3AE6-A9F4-359B-BEAC-3495F3639A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7095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82"/>
    </mc:Choice>
    <mc:Fallback>
      <p:transition spd="slow" advTm="17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48A4-2399-1F50-5D7D-C649C9C7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b="1" dirty="0"/>
              <a:t>Feedback or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8BBE4-5403-222C-2874-DD6C9F6E4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dirty="0"/>
              <a:t>If you have any suggestions about this </a:t>
            </a:r>
            <a:br>
              <a:rPr lang="en-AU" dirty="0"/>
            </a:br>
            <a:r>
              <a:rPr lang="en-AU" dirty="0"/>
              <a:t>presentation or questions about the process </a:t>
            </a:r>
            <a:br>
              <a:rPr lang="en-AU" dirty="0"/>
            </a:br>
            <a:r>
              <a:rPr lang="en-AU" dirty="0"/>
              <a:t>of issuing a Cremation Permit, please don’t </a:t>
            </a:r>
            <a:br>
              <a:rPr lang="en-AU" dirty="0"/>
            </a:br>
            <a:r>
              <a:rPr lang="en-AU" dirty="0"/>
              <a:t>hesitate to contact the Medical Referee Team</a:t>
            </a:r>
          </a:p>
          <a:p>
            <a:pPr marL="0" indent="0" algn="ctr">
              <a:buNone/>
            </a:pPr>
            <a:r>
              <a:rPr lang="en-AU" sz="2800" b="1" dirty="0"/>
              <a:t>e</a:t>
            </a:r>
            <a:r>
              <a:rPr lang="en-AU" sz="2800" dirty="0"/>
              <a:t>: </a:t>
            </a:r>
            <a:r>
              <a:rPr lang="fr-FR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hlinkClick r:id="rId5"/>
              </a:rPr>
              <a:t>SESLHD-PHU-MedicalRefereeTeam@health.nsw.gov.au</a:t>
            </a:r>
            <a:endParaRPr lang="fr-FR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AU" sz="2800" dirty="0"/>
              <a:t>or</a:t>
            </a:r>
          </a:p>
          <a:p>
            <a:pPr marL="0" indent="0" algn="ctr">
              <a:buNone/>
            </a:pPr>
            <a:r>
              <a:rPr lang="en-AU" sz="2800" b="1" dirty="0"/>
              <a:t>t</a:t>
            </a:r>
            <a:r>
              <a:rPr lang="en-AU" sz="2800" dirty="0"/>
              <a:t>: (02) 9382 8333 (option 5) </a:t>
            </a:r>
            <a:br>
              <a:rPr lang="en-AU" sz="2800" dirty="0"/>
            </a:br>
            <a:r>
              <a:rPr lang="en-AU" sz="2800" dirty="0"/>
              <a:t>during business hours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181DC4F-9DF7-D41C-AD99-FA232D56C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24426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79"/>
    </mc:Choice>
    <mc:Fallback>
      <p:transition spd="slow" advTm="26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1300</Words>
  <Application>Microsoft Office PowerPoint</Application>
  <PresentationFormat>On-screen Show (4:3)</PresentationFormat>
  <Paragraphs>102</Paragraphs>
  <Slides>16</Slides>
  <Notes>1</Notes>
  <HiddenSlides>0</HiddenSlides>
  <MMClips>16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Role of the Medical Referee in the approval of cremations</vt:lpstr>
      <vt:lpstr>Who is a NSW Medical Referee?</vt:lpstr>
      <vt:lpstr>What is the role of a Medical Referee?</vt:lpstr>
      <vt:lpstr>Before signing a cremation permit</vt:lpstr>
      <vt:lpstr>Medical Referees must be independent</vt:lpstr>
      <vt:lpstr>Other reasons for declining</vt:lpstr>
      <vt:lpstr>Your step-by-step guide to  completing the Cremation Permit (Other than Stillborn Children)</vt:lpstr>
      <vt:lpstr>Step ❶: review the Application for Cremation and the Certificate of Cause of Death</vt:lpstr>
      <vt:lpstr>Step ❷: your and the deceased’s details</vt:lpstr>
      <vt:lpstr>Step ❸: the deceased’s direction  regarding the method of cremation</vt:lpstr>
      <vt:lpstr>Step ❸ continued</vt:lpstr>
      <vt:lpstr>Step ❹: do you need to examine the body?</vt:lpstr>
      <vt:lpstr>Step ❺: your certification</vt:lpstr>
      <vt:lpstr>For how long am I appointed?</vt:lpstr>
      <vt:lpstr>For further information</vt:lpstr>
      <vt:lpstr>Feedback or Questions</vt:lpstr>
    </vt:vector>
  </TitlesOfParts>
  <Company>personal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garry mcarthur</dc:creator>
  <cp:lastModifiedBy>Reannon Johnson (South Eastern Sydney LHD)</cp:lastModifiedBy>
  <cp:revision>65</cp:revision>
  <dcterms:created xsi:type="dcterms:W3CDTF">2018-07-08T23:56:56Z</dcterms:created>
  <dcterms:modified xsi:type="dcterms:W3CDTF">2026-04-30T04:58:12Z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0f30421-7766-42c6-b167-b4a273574e25_Enabled">
    <vt:lpwstr>true</vt:lpwstr>
  </property>
  <property fmtid="{D5CDD505-2E9C-101B-9397-08002B2CF9AE}" pid="3" name="MSIP_Label_00f30421-7766-42c6-b167-b4a273574e25_SetDate">
    <vt:lpwstr>2026-01-14T04:52:30Z</vt:lpwstr>
  </property>
  <property fmtid="{D5CDD505-2E9C-101B-9397-08002B2CF9AE}" pid="4" name="MSIP_Label_00f30421-7766-42c6-b167-b4a273574e25_Method">
    <vt:lpwstr>Privileged</vt:lpwstr>
  </property>
  <property fmtid="{D5CDD505-2E9C-101B-9397-08002B2CF9AE}" pid="5" name="MSIP_Label_00f30421-7766-42c6-b167-b4a273574e25_Name">
    <vt:lpwstr>UNOFFICIAL</vt:lpwstr>
  </property>
  <property fmtid="{D5CDD505-2E9C-101B-9397-08002B2CF9AE}" pid="6" name="MSIP_Label_00f30421-7766-42c6-b167-b4a273574e25_SiteId">
    <vt:lpwstr>a687a7bf-02db-43df-bcbb-e7a8bda611a2</vt:lpwstr>
  </property>
  <property fmtid="{D5CDD505-2E9C-101B-9397-08002B2CF9AE}" pid="7" name="MSIP_Label_00f30421-7766-42c6-b167-b4a273574e25_ActionId">
    <vt:lpwstr>21227fab-dad7-48a3-9aa9-b95baf43d27d</vt:lpwstr>
  </property>
  <property fmtid="{D5CDD505-2E9C-101B-9397-08002B2CF9AE}" pid="8" name="MSIP_Label_00f30421-7766-42c6-b167-b4a273574e25_ContentBits">
    <vt:lpwstr>0</vt:lpwstr>
  </property>
  <property fmtid="{D5CDD505-2E9C-101B-9397-08002B2CF9AE}" pid="9" name="MSIP_Label_00f30421-7766-42c6-b167-b4a273574e25_Tag">
    <vt:lpwstr>10, 0, 1, 1</vt:lpwstr>
  </property>
</Properties>
</file>